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7"/>
  </p:notesMasterIdLst>
  <p:handoutMasterIdLst>
    <p:handoutMasterId r:id="rId58"/>
  </p:handoutMasterIdLst>
  <p:sldIdLst>
    <p:sldId id="1029" r:id="rId2"/>
    <p:sldId id="1041" r:id="rId3"/>
    <p:sldId id="1196" r:id="rId4"/>
    <p:sldId id="1210" r:id="rId5"/>
    <p:sldId id="1213" r:id="rId6"/>
    <p:sldId id="1214" r:id="rId7"/>
    <p:sldId id="1222" r:id="rId8"/>
    <p:sldId id="1227" r:id="rId9"/>
    <p:sldId id="1183" r:id="rId10"/>
    <p:sldId id="1268" r:id="rId11"/>
    <p:sldId id="1269" r:id="rId12"/>
    <p:sldId id="1267" r:id="rId13"/>
    <p:sldId id="1271" r:id="rId14"/>
    <p:sldId id="1272" r:id="rId15"/>
    <p:sldId id="1250" r:id="rId16"/>
    <p:sldId id="1270" r:id="rId17"/>
    <p:sldId id="1229" r:id="rId18"/>
    <p:sldId id="1277" r:id="rId19"/>
    <p:sldId id="1276" r:id="rId20"/>
    <p:sldId id="1280" r:id="rId21"/>
    <p:sldId id="1282" r:id="rId22"/>
    <p:sldId id="1283" r:id="rId23"/>
    <p:sldId id="1284" r:id="rId24"/>
    <p:sldId id="1287" r:id="rId25"/>
    <p:sldId id="1273" r:id="rId26"/>
    <p:sldId id="1288" r:id="rId27"/>
    <p:sldId id="1332" r:id="rId28"/>
    <p:sldId id="1333" r:id="rId29"/>
    <p:sldId id="1334" r:id="rId30"/>
    <p:sldId id="1335" r:id="rId31"/>
    <p:sldId id="1336" r:id="rId32"/>
    <p:sldId id="1337" r:id="rId33"/>
    <p:sldId id="1338" r:id="rId34"/>
    <p:sldId id="1339" r:id="rId35"/>
    <p:sldId id="1341" r:id="rId36"/>
    <p:sldId id="1343" r:id="rId37"/>
    <p:sldId id="1344" r:id="rId38"/>
    <p:sldId id="1345" r:id="rId39"/>
    <p:sldId id="1356" r:id="rId40"/>
    <p:sldId id="1357" r:id="rId41"/>
    <p:sldId id="1354" r:id="rId42"/>
    <p:sldId id="1361" r:id="rId43"/>
    <p:sldId id="1360" r:id="rId44"/>
    <p:sldId id="1359" r:id="rId45"/>
    <p:sldId id="1358" r:id="rId46"/>
    <p:sldId id="1362" r:id="rId47"/>
    <p:sldId id="1279" r:id="rId48"/>
    <p:sldId id="1363" r:id="rId49"/>
    <p:sldId id="1281" r:id="rId50"/>
    <p:sldId id="1364" r:id="rId51"/>
    <p:sldId id="1365" r:id="rId52"/>
    <p:sldId id="1366" r:id="rId53"/>
    <p:sldId id="1050" r:id="rId54"/>
    <p:sldId id="1126" r:id="rId55"/>
    <p:sldId id="1051" r:id="rId56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99F4C43-B170-4592-9131-6E982ABB9F6C}">
          <p14:sldIdLst>
            <p14:sldId id="1029"/>
            <p14:sldId id="1041"/>
            <p14:sldId id="1196"/>
            <p14:sldId id="1210"/>
            <p14:sldId id="1213"/>
            <p14:sldId id="1214"/>
            <p14:sldId id="1222"/>
            <p14:sldId id="1227"/>
            <p14:sldId id="1183"/>
            <p14:sldId id="1268"/>
            <p14:sldId id="1269"/>
            <p14:sldId id="1267"/>
            <p14:sldId id="1271"/>
            <p14:sldId id="1272"/>
            <p14:sldId id="1250"/>
            <p14:sldId id="1270"/>
            <p14:sldId id="1229"/>
            <p14:sldId id="1277"/>
            <p14:sldId id="1276"/>
            <p14:sldId id="1280"/>
            <p14:sldId id="1282"/>
            <p14:sldId id="1283"/>
            <p14:sldId id="1284"/>
            <p14:sldId id="1287"/>
            <p14:sldId id="1273"/>
            <p14:sldId id="1288"/>
            <p14:sldId id="1332"/>
            <p14:sldId id="1333"/>
            <p14:sldId id="1334"/>
            <p14:sldId id="1335"/>
            <p14:sldId id="1336"/>
            <p14:sldId id="1337"/>
            <p14:sldId id="1338"/>
            <p14:sldId id="1339"/>
            <p14:sldId id="1341"/>
            <p14:sldId id="1343"/>
            <p14:sldId id="1344"/>
            <p14:sldId id="1345"/>
            <p14:sldId id="1356"/>
            <p14:sldId id="1357"/>
            <p14:sldId id="1354"/>
            <p14:sldId id="1361"/>
            <p14:sldId id="1360"/>
            <p14:sldId id="1359"/>
            <p14:sldId id="1358"/>
            <p14:sldId id="1362"/>
            <p14:sldId id="1279"/>
            <p14:sldId id="1363"/>
            <p14:sldId id="1281"/>
            <p14:sldId id="1364"/>
            <p14:sldId id="1365"/>
            <p14:sldId id="1366"/>
            <p14:sldId id="1050"/>
            <p14:sldId id="1126"/>
          </p14:sldIdLst>
        </p14:section>
        <p14:section name="Sección sin título" id="{406F4CCE-38BF-44F4-A17C-3C0B351BD676}">
          <p14:sldIdLst>
            <p14:sldId id="10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ro bernardo viola villamizar" initials="jbvv" lastIdx="20" clrIdx="0">
    <p:extLst>
      <p:ext uri="{19B8F6BF-5375-455C-9EA6-DF929625EA0E}">
        <p15:presenceInfo xmlns:p15="http://schemas.microsoft.com/office/powerpoint/2012/main" userId="d42e90dcf30f55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DDDDDD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4" autoAdjust="0"/>
    <p:restoredTop sz="90829" autoAdjust="0"/>
  </p:normalViewPr>
  <p:slideViewPr>
    <p:cSldViewPr>
      <p:cViewPr varScale="1">
        <p:scale>
          <a:sx n="78" d="100"/>
          <a:sy n="78" d="100"/>
        </p:scale>
        <p:origin x="14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5" d="100"/>
          <a:sy n="95" d="100"/>
        </p:scale>
        <p:origin x="2506" y="-85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C512F-5612-45B9-A54C-C636C28E84C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20CC4A0-DD9C-4613-BF8C-2C568FEA515E}">
      <dgm:prSet phldrT="[Texto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</a:rPr>
            <a:t>1</a:t>
          </a:r>
        </a:p>
      </dgm:t>
    </dgm:pt>
    <dgm:pt modelId="{A33548CC-DD25-499F-A119-844504FFAEAD}" type="parTrans" cxnId="{B95558F0-CDB9-4257-99E8-2C6E6BE55D69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73607B7D-881E-4483-A768-76BC25B5CB7A}" type="sibTrans" cxnId="{B95558F0-CDB9-4257-99E8-2C6E6BE55D69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092A7CF7-8917-4C2D-A726-10BC247C8CDD}">
      <dgm:prSet phldrT="[Texto]" custT="1"/>
      <dgm:spPr/>
      <dgm:t>
        <a:bodyPr/>
        <a:lstStyle/>
        <a:p>
          <a:r>
            <a:rPr lang="en-GB" sz="2800" noProof="0" dirty="0">
              <a:solidFill>
                <a:schemeClr val="tx1"/>
              </a:solidFill>
            </a:rPr>
            <a:t>Introduction</a:t>
          </a:r>
          <a:endParaRPr lang="en-US" sz="2800" noProof="0" dirty="0">
            <a:solidFill>
              <a:schemeClr val="tx1"/>
            </a:solidFill>
          </a:endParaRPr>
        </a:p>
      </dgm:t>
    </dgm:pt>
    <dgm:pt modelId="{43CAFF0B-8C80-49B6-993E-D58AD0F4F839}" type="parTrans" cxnId="{EF1B4B2D-DCEB-4B89-A54A-093A292A7AFE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EC3793F7-D1D9-492F-9385-6C43AE7F6401}" type="sibTrans" cxnId="{EF1B4B2D-DCEB-4B89-A54A-093A292A7AFE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CBEB3076-342D-47BC-B8FA-03D61D58AA56}">
      <dgm:prSet phldrT="[Texto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</a:rPr>
            <a:t>2</a:t>
          </a:r>
        </a:p>
      </dgm:t>
    </dgm:pt>
    <dgm:pt modelId="{4F9E2BB8-6353-4144-9AE3-6F3ABD6E4252}" type="parTrans" cxnId="{A3D963A2-F372-4807-BDD5-DAE4AAC15C2D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6F5B56BD-0A80-4103-903D-BEC99FEC54B6}" type="sibTrans" cxnId="{A3D963A2-F372-4807-BDD5-DAE4AAC15C2D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A473C11E-CBEB-4EA3-8532-855BF6CEA2C3}">
      <dgm:prSet phldrT="[Texto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</a:rPr>
            <a:t>3</a:t>
          </a:r>
        </a:p>
      </dgm:t>
    </dgm:pt>
    <dgm:pt modelId="{CCA35D2B-0BF2-46BB-8AAB-25686BCFADE1}" type="parTrans" cxnId="{246DB9FA-B1FA-458D-A4F0-FACC859927A3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C62A3D91-097C-4917-85FD-C82CBC06AE5A}" type="sibTrans" cxnId="{246DB9FA-B1FA-458D-A4F0-FACC859927A3}">
      <dgm:prSet/>
      <dgm:spPr/>
      <dgm:t>
        <a:bodyPr/>
        <a:lstStyle/>
        <a:p>
          <a:endParaRPr lang="es-CO" sz="2800">
            <a:solidFill>
              <a:schemeClr val="tx1"/>
            </a:solidFill>
          </a:endParaRPr>
        </a:p>
      </dgm:t>
    </dgm:pt>
    <dgm:pt modelId="{FBF24E2C-E43C-422C-9CE3-989D81727C56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GB" sz="2800" noProof="0" dirty="0">
              <a:solidFill>
                <a:schemeClr val="tx1"/>
              </a:solidFill>
            </a:rPr>
            <a:t>Case study 2: DC motor MIMO system</a:t>
          </a:r>
          <a:endParaRPr lang="en-US" sz="2800" noProof="0" dirty="0">
            <a:solidFill>
              <a:schemeClr val="tx1"/>
            </a:solidFill>
          </a:endParaRPr>
        </a:p>
      </dgm:t>
    </dgm:pt>
    <dgm:pt modelId="{81B28948-385C-4C0A-A6DE-C9CA78DDBC58}" type="parTrans" cxnId="{F9DEB43F-3AB3-4F4F-B2D9-34DC45604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39ED07-F266-4670-A499-CE18C80155F6}" type="sibTrans" cxnId="{F9DEB43F-3AB3-4F4F-B2D9-34DC45604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6C02BB-1AE6-4F5B-9231-34049BE8533A}">
      <dgm:prSet phldrT="[Texto]" custT="1"/>
      <dgm:spPr/>
      <dgm:t>
        <a:bodyPr/>
        <a:lstStyle/>
        <a:p>
          <a:r>
            <a:rPr lang="en-GB" sz="2800" dirty="0">
              <a:solidFill>
                <a:schemeClr val="tx1"/>
              </a:solidFill>
            </a:rPr>
            <a:t>Case study 1: DC motor system </a:t>
          </a:r>
          <a:endParaRPr lang="en-US" sz="2800" noProof="0" dirty="0">
            <a:solidFill>
              <a:schemeClr val="tx1"/>
            </a:solidFill>
          </a:endParaRPr>
        </a:p>
      </dgm:t>
    </dgm:pt>
    <dgm:pt modelId="{CB32F34A-D28C-4F90-B969-69166A72E4C0}" type="parTrans" cxnId="{1117D5DC-ED5E-424C-B3BC-9C6AF516681B}">
      <dgm:prSet/>
      <dgm:spPr/>
      <dgm:t>
        <a:bodyPr/>
        <a:lstStyle/>
        <a:p>
          <a:endParaRPr lang="en-US"/>
        </a:p>
      </dgm:t>
    </dgm:pt>
    <dgm:pt modelId="{53BAC264-0220-4CE9-AF36-8FF725B92A1F}" type="sibTrans" cxnId="{1117D5DC-ED5E-424C-B3BC-9C6AF516681B}">
      <dgm:prSet/>
      <dgm:spPr/>
      <dgm:t>
        <a:bodyPr/>
        <a:lstStyle/>
        <a:p>
          <a:endParaRPr lang="en-US"/>
        </a:p>
      </dgm:t>
    </dgm:pt>
    <dgm:pt modelId="{AFAF4A9B-70D0-4333-BAE0-454B6039916F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800" noProof="0" dirty="0">
              <a:solidFill>
                <a:schemeClr val="tx1"/>
              </a:solidFill>
            </a:rPr>
            <a:t>4</a:t>
          </a:r>
        </a:p>
      </dgm:t>
    </dgm:pt>
    <dgm:pt modelId="{54070DAB-D919-4A07-8CD7-76D8B49F29B8}" type="parTrans" cxnId="{6C06DD64-F0D8-44E9-9832-5D9881D2129E}">
      <dgm:prSet/>
      <dgm:spPr/>
    </dgm:pt>
    <dgm:pt modelId="{9EE25E08-8404-48DB-9B2E-DCEDB23972FE}" type="sibTrans" cxnId="{6C06DD64-F0D8-44E9-9832-5D9881D2129E}">
      <dgm:prSet/>
      <dgm:spPr/>
    </dgm:pt>
    <dgm:pt modelId="{D4EEBCC2-28D8-41B2-ABF8-816D34615016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800" noProof="0" dirty="0">
              <a:solidFill>
                <a:schemeClr val="tx1"/>
              </a:solidFill>
            </a:rPr>
            <a:t>DT for Fault detection</a:t>
          </a:r>
        </a:p>
      </dgm:t>
    </dgm:pt>
    <dgm:pt modelId="{7672CC5E-9418-4797-AD48-E1279FBCF853}" type="parTrans" cxnId="{6DB57694-407F-4151-95DA-F8114B0E646F}">
      <dgm:prSet/>
      <dgm:spPr/>
    </dgm:pt>
    <dgm:pt modelId="{70B45D94-776A-4880-87DF-687FDDC7B48E}" type="sibTrans" cxnId="{6DB57694-407F-4151-95DA-F8114B0E646F}">
      <dgm:prSet/>
      <dgm:spPr/>
    </dgm:pt>
    <dgm:pt modelId="{3A7AE445-7FAD-42CF-A204-48716B43AE4B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800" noProof="0" dirty="0">
              <a:solidFill>
                <a:schemeClr val="tx1"/>
              </a:solidFill>
            </a:rPr>
            <a:t>5</a:t>
          </a:r>
        </a:p>
        <a:p>
          <a:endParaRPr lang="en-US" sz="2800" noProof="0" dirty="0">
            <a:solidFill>
              <a:schemeClr val="tx1"/>
            </a:solidFill>
          </a:endParaRPr>
        </a:p>
      </dgm:t>
    </dgm:pt>
    <dgm:pt modelId="{8A77E6C1-7253-418C-94A5-3133693895DE}" type="parTrans" cxnId="{7F94F470-A72F-452A-BF52-4BA5F5B62DE2}">
      <dgm:prSet/>
      <dgm:spPr/>
    </dgm:pt>
    <dgm:pt modelId="{33CE3562-6DCA-49D7-9A06-F69761A6B012}" type="sibTrans" cxnId="{7F94F470-A72F-452A-BF52-4BA5F5B62DE2}">
      <dgm:prSet/>
      <dgm:spPr/>
    </dgm:pt>
    <dgm:pt modelId="{6DAE7A1A-A597-4BAC-96C6-56931C692354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800" noProof="0" dirty="0">
              <a:solidFill>
                <a:schemeClr val="tx1"/>
              </a:solidFill>
            </a:rPr>
            <a:t>Future Works</a:t>
          </a:r>
        </a:p>
      </dgm:t>
    </dgm:pt>
    <dgm:pt modelId="{DF7DDD04-A6DD-4CE3-A217-236AC01EF1EB}" type="parTrans" cxnId="{6D604067-B245-4BBC-A5FE-9F148EBB0B47}">
      <dgm:prSet/>
      <dgm:spPr/>
    </dgm:pt>
    <dgm:pt modelId="{3D7CF7F7-2678-4C30-8C92-999A96F721D9}" type="sibTrans" cxnId="{6D604067-B245-4BBC-A5FE-9F148EBB0B47}">
      <dgm:prSet/>
      <dgm:spPr/>
    </dgm:pt>
    <dgm:pt modelId="{7CE74292-5190-422F-9FA2-BCA1C0CF64E8}" type="pres">
      <dgm:prSet presAssocID="{65AC512F-5612-45B9-A54C-C636C28E84C4}" presName="linearFlow" presStyleCnt="0">
        <dgm:presLayoutVars>
          <dgm:dir/>
          <dgm:animLvl val="lvl"/>
          <dgm:resizeHandles val="exact"/>
        </dgm:presLayoutVars>
      </dgm:prSet>
      <dgm:spPr/>
    </dgm:pt>
    <dgm:pt modelId="{392CB1A5-AB59-4C8F-8422-7875DC65EC92}" type="pres">
      <dgm:prSet presAssocID="{320CC4A0-DD9C-4613-BF8C-2C568FEA515E}" presName="composite" presStyleCnt="0"/>
      <dgm:spPr/>
    </dgm:pt>
    <dgm:pt modelId="{3F4BE60B-ECAA-4C77-978B-42A8DF792640}" type="pres">
      <dgm:prSet presAssocID="{320CC4A0-DD9C-4613-BF8C-2C568FEA515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474B9C0-A526-4F9C-BA83-6F277314A9EB}" type="pres">
      <dgm:prSet presAssocID="{320CC4A0-DD9C-4613-BF8C-2C568FEA515E}" presName="descendantText" presStyleLbl="alignAcc1" presStyleIdx="0" presStyleCnt="5">
        <dgm:presLayoutVars>
          <dgm:bulletEnabled val="1"/>
        </dgm:presLayoutVars>
      </dgm:prSet>
      <dgm:spPr/>
    </dgm:pt>
    <dgm:pt modelId="{46260685-03D2-48C5-9FE6-20DEAAB2EEE3}" type="pres">
      <dgm:prSet presAssocID="{73607B7D-881E-4483-A768-76BC25B5CB7A}" presName="sp" presStyleCnt="0"/>
      <dgm:spPr/>
    </dgm:pt>
    <dgm:pt modelId="{2F5CDD4B-9E4B-41B0-9CBC-96381E0FDA19}" type="pres">
      <dgm:prSet presAssocID="{CBEB3076-342D-47BC-B8FA-03D61D58AA56}" presName="composite" presStyleCnt="0"/>
      <dgm:spPr/>
    </dgm:pt>
    <dgm:pt modelId="{62718F56-1C71-46A5-A1C1-836F7F4B0D99}" type="pres">
      <dgm:prSet presAssocID="{CBEB3076-342D-47BC-B8FA-03D61D58AA5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68803DB-26DA-4D34-8500-B3E21198EDF3}" type="pres">
      <dgm:prSet presAssocID="{CBEB3076-342D-47BC-B8FA-03D61D58AA56}" presName="descendantText" presStyleLbl="alignAcc1" presStyleIdx="1" presStyleCnt="5" custLinFactNeighborX="0" custLinFactNeighborY="0">
        <dgm:presLayoutVars>
          <dgm:bulletEnabled val="1"/>
        </dgm:presLayoutVars>
      </dgm:prSet>
      <dgm:spPr/>
    </dgm:pt>
    <dgm:pt modelId="{73441C26-B760-4C12-9B0E-4C11FE5EED37}" type="pres">
      <dgm:prSet presAssocID="{6F5B56BD-0A80-4103-903D-BEC99FEC54B6}" presName="sp" presStyleCnt="0"/>
      <dgm:spPr/>
    </dgm:pt>
    <dgm:pt modelId="{D77EE27E-60C1-406C-9499-8F80EA527019}" type="pres">
      <dgm:prSet presAssocID="{A473C11E-CBEB-4EA3-8532-855BF6CEA2C3}" presName="composite" presStyleCnt="0"/>
      <dgm:spPr/>
    </dgm:pt>
    <dgm:pt modelId="{DA3BB2C2-99B5-47D3-B804-ED5AAD2A7710}" type="pres">
      <dgm:prSet presAssocID="{A473C11E-CBEB-4EA3-8532-855BF6CEA2C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7C0D6F29-52D1-49A8-B1B2-20982A41E98A}" type="pres">
      <dgm:prSet presAssocID="{A473C11E-CBEB-4EA3-8532-855BF6CEA2C3}" presName="descendantText" presStyleLbl="alignAcc1" presStyleIdx="2" presStyleCnt="5">
        <dgm:presLayoutVars>
          <dgm:bulletEnabled val="1"/>
        </dgm:presLayoutVars>
      </dgm:prSet>
      <dgm:spPr/>
    </dgm:pt>
    <dgm:pt modelId="{22DE0EDA-3905-464E-8960-DA3EDCB00B0C}" type="pres">
      <dgm:prSet presAssocID="{C62A3D91-097C-4917-85FD-C82CBC06AE5A}" presName="sp" presStyleCnt="0"/>
      <dgm:spPr/>
    </dgm:pt>
    <dgm:pt modelId="{325D1A4A-365C-4EF4-8C7D-45E6ED9B1385}" type="pres">
      <dgm:prSet presAssocID="{AFAF4A9B-70D0-4333-BAE0-454B6039916F}" presName="composite" presStyleCnt="0"/>
      <dgm:spPr/>
    </dgm:pt>
    <dgm:pt modelId="{D7D1AD74-30CC-4D5A-8669-204EB1964603}" type="pres">
      <dgm:prSet presAssocID="{AFAF4A9B-70D0-4333-BAE0-454B6039916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FC3E94D-C466-4515-94E3-81361DA82820}" type="pres">
      <dgm:prSet presAssocID="{AFAF4A9B-70D0-4333-BAE0-454B6039916F}" presName="descendantText" presStyleLbl="alignAcc1" presStyleIdx="3" presStyleCnt="5">
        <dgm:presLayoutVars>
          <dgm:bulletEnabled val="1"/>
        </dgm:presLayoutVars>
      </dgm:prSet>
      <dgm:spPr/>
    </dgm:pt>
    <dgm:pt modelId="{65619BDB-127D-4EBF-909E-CDE6C7A34C82}" type="pres">
      <dgm:prSet presAssocID="{9EE25E08-8404-48DB-9B2E-DCEDB23972FE}" presName="sp" presStyleCnt="0"/>
      <dgm:spPr/>
    </dgm:pt>
    <dgm:pt modelId="{B9C13D30-69D7-4FCE-9965-5CE38AED97CE}" type="pres">
      <dgm:prSet presAssocID="{3A7AE445-7FAD-42CF-A204-48716B43AE4B}" presName="composite" presStyleCnt="0"/>
      <dgm:spPr/>
    </dgm:pt>
    <dgm:pt modelId="{2B8E43EC-6E5B-416E-B0F5-5AC12891CB54}" type="pres">
      <dgm:prSet presAssocID="{3A7AE445-7FAD-42CF-A204-48716B43AE4B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3721417-950A-47D5-B49C-E9419C3895E8}" type="pres">
      <dgm:prSet presAssocID="{3A7AE445-7FAD-42CF-A204-48716B43AE4B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A61A623-2309-46DC-913E-ABF80B96B95C}" type="presOf" srcId="{6DAE7A1A-A597-4BAC-96C6-56931C692354}" destId="{B3721417-950A-47D5-B49C-E9419C3895E8}" srcOrd="0" destOrd="0" presId="urn:microsoft.com/office/officeart/2005/8/layout/chevron2"/>
    <dgm:cxn modelId="{C214B624-2B0B-47CF-B4A9-DDA8B979D78E}" type="presOf" srcId="{386C02BB-1AE6-4F5B-9231-34049BE8533A}" destId="{668803DB-26DA-4D34-8500-B3E21198EDF3}" srcOrd="0" destOrd="0" presId="urn:microsoft.com/office/officeart/2005/8/layout/chevron2"/>
    <dgm:cxn modelId="{E042132D-B945-47F7-9883-9FAA107D65B7}" type="presOf" srcId="{320CC4A0-DD9C-4613-BF8C-2C568FEA515E}" destId="{3F4BE60B-ECAA-4C77-978B-42A8DF792640}" srcOrd="0" destOrd="0" presId="urn:microsoft.com/office/officeart/2005/8/layout/chevron2"/>
    <dgm:cxn modelId="{EF1B4B2D-DCEB-4B89-A54A-093A292A7AFE}" srcId="{320CC4A0-DD9C-4613-BF8C-2C568FEA515E}" destId="{092A7CF7-8917-4C2D-A726-10BC247C8CDD}" srcOrd="0" destOrd="0" parTransId="{43CAFF0B-8C80-49B6-993E-D58AD0F4F839}" sibTransId="{EC3793F7-D1D9-492F-9385-6C43AE7F6401}"/>
    <dgm:cxn modelId="{F9DEB43F-3AB3-4F4F-B2D9-34DC45604552}" srcId="{A473C11E-CBEB-4EA3-8532-855BF6CEA2C3}" destId="{FBF24E2C-E43C-422C-9CE3-989D81727C56}" srcOrd="0" destOrd="0" parTransId="{81B28948-385C-4C0A-A6DE-C9CA78DDBC58}" sibTransId="{6C39ED07-F266-4670-A499-CE18C80155F6}"/>
    <dgm:cxn modelId="{6C06DD64-F0D8-44E9-9832-5D9881D2129E}" srcId="{65AC512F-5612-45B9-A54C-C636C28E84C4}" destId="{AFAF4A9B-70D0-4333-BAE0-454B6039916F}" srcOrd="3" destOrd="0" parTransId="{54070DAB-D919-4A07-8CD7-76D8B49F29B8}" sibTransId="{9EE25E08-8404-48DB-9B2E-DCEDB23972FE}"/>
    <dgm:cxn modelId="{836CFF46-668B-4CAB-B3EA-D6CC9FD04069}" type="presOf" srcId="{D4EEBCC2-28D8-41B2-ABF8-816D34615016}" destId="{5FC3E94D-C466-4515-94E3-81361DA82820}" srcOrd="0" destOrd="0" presId="urn:microsoft.com/office/officeart/2005/8/layout/chevron2"/>
    <dgm:cxn modelId="{6D604067-B245-4BBC-A5FE-9F148EBB0B47}" srcId="{3A7AE445-7FAD-42CF-A204-48716B43AE4B}" destId="{6DAE7A1A-A597-4BAC-96C6-56931C692354}" srcOrd="0" destOrd="0" parTransId="{DF7DDD04-A6DD-4CE3-A217-236AC01EF1EB}" sibTransId="{3D7CF7F7-2678-4C30-8C92-999A96F721D9}"/>
    <dgm:cxn modelId="{A736876A-C5D4-417D-ACA1-4D82527E4A4F}" type="presOf" srcId="{65AC512F-5612-45B9-A54C-C636C28E84C4}" destId="{7CE74292-5190-422F-9FA2-BCA1C0CF64E8}" srcOrd="0" destOrd="0" presId="urn:microsoft.com/office/officeart/2005/8/layout/chevron2"/>
    <dgm:cxn modelId="{F63F034F-DC31-4A17-9090-A68800256496}" type="presOf" srcId="{A473C11E-CBEB-4EA3-8532-855BF6CEA2C3}" destId="{DA3BB2C2-99B5-47D3-B804-ED5AAD2A7710}" srcOrd="0" destOrd="0" presId="urn:microsoft.com/office/officeart/2005/8/layout/chevron2"/>
    <dgm:cxn modelId="{7F94F470-A72F-452A-BF52-4BA5F5B62DE2}" srcId="{65AC512F-5612-45B9-A54C-C636C28E84C4}" destId="{3A7AE445-7FAD-42CF-A204-48716B43AE4B}" srcOrd="4" destOrd="0" parTransId="{8A77E6C1-7253-418C-94A5-3133693895DE}" sibTransId="{33CE3562-6DCA-49D7-9A06-F69761A6B012}"/>
    <dgm:cxn modelId="{6DB57694-407F-4151-95DA-F8114B0E646F}" srcId="{AFAF4A9B-70D0-4333-BAE0-454B6039916F}" destId="{D4EEBCC2-28D8-41B2-ABF8-816D34615016}" srcOrd="0" destOrd="0" parTransId="{7672CC5E-9418-4797-AD48-E1279FBCF853}" sibTransId="{70B45D94-776A-4880-87DF-687FDDC7B48E}"/>
    <dgm:cxn modelId="{80BBAEA0-C0D8-434F-9C2F-E32B3C30DA10}" type="presOf" srcId="{092A7CF7-8917-4C2D-A726-10BC247C8CDD}" destId="{5474B9C0-A526-4F9C-BA83-6F277314A9EB}" srcOrd="0" destOrd="0" presId="urn:microsoft.com/office/officeart/2005/8/layout/chevron2"/>
    <dgm:cxn modelId="{A3D963A2-F372-4807-BDD5-DAE4AAC15C2D}" srcId="{65AC512F-5612-45B9-A54C-C636C28E84C4}" destId="{CBEB3076-342D-47BC-B8FA-03D61D58AA56}" srcOrd="1" destOrd="0" parTransId="{4F9E2BB8-6353-4144-9AE3-6F3ABD6E4252}" sibTransId="{6F5B56BD-0A80-4103-903D-BEC99FEC54B6}"/>
    <dgm:cxn modelId="{385E60BE-4E4A-4F6E-9237-E2B05CCBCFEA}" type="presOf" srcId="{AFAF4A9B-70D0-4333-BAE0-454B6039916F}" destId="{D7D1AD74-30CC-4D5A-8669-204EB1964603}" srcOrd="0" destOrd="0" presId="urn:microsoft.com/office/officeart/2005/8/layout/chevron2"/>
    <dgm:cxn modelId="{437BC2C1-BA72-4722-93E7-B7825ED79DF7}" type="presOf" srcId="{CBEB3076-342D-47BC-B8FA-03D61D58AA56}" destId="{62718F56-1C71-46A5-A1C1-836F7F4B0D99}" srcOrd="0" destOrd="0" presId="urn:microsoft.com/office/officeart/2005/8/layout/chevron2"/>
    <dgm:cxn modelId="{2812B1C5-DB02-4AB4-9AC0-01DAD0C534CB}" type="presOf" srcId="{3A7AE445-7FAD-42CF-A204-48716B43AE4B}" destId="{2B8E43EC-6E5B-416E-B0F5-5AC12891CB54}" srcOrd="0" destOrd="0" presId="urn:microsoft.com/office/officeart/2005/8/layout/chevron2"/>
    <dgm:cxn modelId="{1117D5DC-ED5E-424C-B3BC-9C6AF516681B}" srcId="{CBEB3076-342D-47BC-B8FA-03D61D58AA56}" destId="{386C02BB-1AE6-4F5B-9231-34049BE8533A}" srcOrd="0" destOrd="0" parTransId="{CB32F34A-D28C-4F90-B969-69166A72E4C0}" sibTransId="{53BAC264-0220-4CE9-AF36-8FF725B92A1F}"/>
    <dgm:cxn modelId="{BC1FAADF-627F-4644-8583-C3E7C8E6431C}" type="presOf" srcId="{FBF24E2C-E43C-422C-9CE3-989D81727C56}" destId="{7C0D6F29-52D1-49A8-B1B2-20982A41E98A}" srcOrd="0" destOrd="0" presId="urn:microsoft.com/office/officeart/2005/8/layout/chevron2"/>
    <dgm:cxn modelId="{B95558F0-CDB9-4257-99E8-2C6E6BE55D69}" srcId="{65AC512F-5612-45B9-A54C-C636C28E84C4}" destId="{320CC4A0-DD9C-4613-BF8C-2C568FEA515E}" srcOrd="0" destOrd="0" parTransId="{A33548CC-DD25-499F-A119-844504FFAEAD}" sibTransId="{73607B7D-881E-4483-A768-76BC25B5CB7A}"/>
    <dgm:cxn modelId="{246DB9FA-B1FA-458D-A4F0-FACC859927A3}" srcId="{65AC512F-5612-45B9-A54C-C636C28E84C4}" destId="{A473C11E-CBEB-4EA3-8532-855BF6CEA2C3}" srcOrd="2" destOrd="0" parTransId="{CCA35D2B-0BF2-46BB-8AAB-25686BCFADE1}" sibTransId="{C62A3D91-097C-4917-85FD-C82CBC06AE5A}"/>
    <dgm:cxn modelId="{3053A319-3C87-48AC-BB3A-DDA937DC2957}" type="presParOf" srcId="{7CE74292-5190-422F-9FA2-BCA1C0CF64E8}" destId="{392CB1A5-AB59-4C8F-8422-7875DC65EC92}" srcOrd="0" destOrd="0" presId="urn:microsoft.com/office/officeart/2005/8/layout/chevron2"/>
    <dgm:cxn modelId="{22F98133-09AE-4CFE-9301-51F6A9B91E51}" type="presParOf" srcId="{392CB1A5-AB59-4C8F-8422-7875DC65EC92}" destId="{3F4BE60B-ECAA-4C77-978B-42A8DF792640}" srcOrd="0" destOrd="0" presId="urn:microsoft.com/office/officeart/2005/8/layout/chevron2"/>
    <dgm:cxn modelId="{716DF9A0-7050-4009-8B6D-0B2FC503A726}" type="presParOf" srcId="{392CB1A5-AB59-4C8F-8422-7875DC65EC92}" destId="{5474B9C0-A526-4F9C-BA83-6F277314A9EB}" srcOrd="1" destOrd="0" presId="urn:microsoft.com/office/officeart/2005/8/layout/chevron2"/>
    <dgm:cxn modelId="{BA3A70F4-822D-4DA1-98DB-2CCEBFC99FE1}" type="presParOf" srcId="{7CE74292-5190-422F-9FA2-BCA1C0CF64E8}" destId="{46260685-03D2-48C5-9FE6-20DEAAB2EEE3}" srcOrd="1" destOrd="0" presId="urn:microsoft.com/office/officeart/2005/8/layout/chevron2"/>
    <dgm:cxn modelId="{E43D3735-B662-4935-A3E1-65440749EB4F}" type="presParOf" srcId="{7CE74292-5190-422F-9FA2-BCA1C0CF64E8}" destId="{2F5CDD4B-9E4B-41B0-9CBC-96381E0FDA19}" srcOrd="2" destOrd="0" presId="urn:microsoft.com/office/officeart/2005/8/layout/chevron2"/>
    <dgm:cxn modelId="{2CA1479B-26A7-4D8A-B058-90DC806EC827}" type="presParOf" srcId="{2F5CDD4B-9E4B-41B0-9CBC-96381E0FDA19}" destId="{62718F56-1C71-46A5-A1C1-836F7F4B0D99}" srcOrd="0" destOrd="0" presId="urn:microsoft.com/office/officeart/2005/8/layout/chevron2"/>
    <dgm:cxn modelId="{6AD03ECC-FEF6-47D0-A6AE-CED35954F6E0}" type="presParOf" srcId="{2F5CDD4B-9E4B-41B0-9CBC-96381E0FDA19}" destId="{668803DB-26DA-4D34-8500-B3E21198EDF3}" srcOrd="1" destOrd="0" presId="urn:microsoft.com/office/officeart/2005/8/layout/chevron2"/>
    <dgm:cxn modelId="{04A5D9FC-2AD1-45A8-BEC6-86AB3E64FFBF}" type="presParOf" srcId="{7CE74292-5190-422F-9FA2-BCA1C0CF64E8}" destId="{73441C26-B760-4C12-9B0E-4C11FE5EED37}" srcOrd="3" destOrd="0" presId="urn:microsoft.com/office/officeart/2005/8/layout/chevron2"/>
    <dgm:cxn modelId="{F6526D58-FDD0-428F-8B6C-E287987B776C}" type="presParOf" srcId="{7CE74292-5190-422F-9FA2-BCA1C0CF64E8}" destId="{D77EE27E-60C1-406C-9499-8F80EA527019}" srcOrd="4" destOrd="0" presId="urn:microsoft.com/office/officeart/2005/8/layout/chevron2"/>
    <dgm:cxn modelId="{4BA844B4-42AC-40DD-B014-C12196CD3ABB}" type="presParOf" srcId="{D77EE27E-60C1-406C-9499-8F80EA527019}" destId="{DA3BB2C2-99B5-47D3-B804-ED5AAD2A7710}" srcOrd="0" destOrd="0" presId="urn:microsoft.com/office/officeart/2005/8/layout/chevron2"/>
    <dgm:cxn modelId="{2AF439C4-75CD-4BC6-AF3C-5B147106A71F}" type="presParOf" srcId="{D77EE27E-60C1-406C-9499-8F80EA527019}" destId="{7C0D6F29-52D1-49A8-B1B2-20982A41E98A}" srcOrd="1" destOrd="0" presId="urn:microsoft.com/office/officeart/2005/8/layout/chevron2"/>
    <dgm:cxn modelId="{03356FAA-258A-4135-A99B-D52EFE2806F8}" type="presParOf" srcId="{7CE74292-5190-422F-9FA2-BCA1C0CF64E8}" destId="{22DE0EDA-3905-464E-8960-DA3EDCB00B0C}" srcOrd="5" destOrd="0" presId="urn:microsoft.com/office/officeart/2005/8/layout/chevron2"/>
    <dgm:cxn modelId="{13847A85-BF90-487E-A14A-22BC01B9179D}" type="presParOf" srcId="{7CE74292-5190-422F-9FA2-BCA1C0CF64E8}" destId="{325D1A4A-365C-4EF4-8C7D-45E6ED9B1385}" srcOrd="6" destOrd="0" presId="urn:microsoft.com/office/officeart/2005/8/layout/chevron2"/>
    <dgm:cxn modelId="{68BB1C66-ECA7-4489-8A3A-378BB68FCC15}" type="presParOf" srcId="{325D1A4A-365C-4EF4-8C7D-45E6ED9B1385}" destId="{D7D1AD74-30CC-4D5A-8669-204EB1964603}" srcOrd="0" destOrd="0" presId="urn:microsoft.com/office/officeart/2005/8/layout/chevron2"/>
    <dgm:cxn modelId="{300ED32B-2E7D-4207-B60F-FC338F46EB1F}" type="presParOf" srcId="{325D1A4A-365C-4EF4-8C7D-45E6ED9B1385}" destId="{5FC3E94D-C466-4515-94E3-81361DA82820}" srcOrd="1" destOrd="0" presId="urn:microsoft.com/office/officeart/2005/8/layout/chevron2"/>
    <dgm:cxn modelId="{3EA7CC90-9E02-4B2C-9D1E-9049973B1CC8}" type="presParOf" srcId="{7CE74292-5190-422F-9FA2-BCA1C0CF64E8}" destId="{65619BDB-127D-4EBF-909E-CDE6C7A34C82}" srcOrd="7" destOrd="0" presId="urn:microsoft.com/office/officeart/2005/8/layout/chevron2"/>
    <dgm:cxn modelId="{DE7C953C-86EA-4B13-98B3-7271F379FB26}" type="presParOf" srcId="{7CE74292-5190-422F-9FA2-BCA1C0CF64E8}" destId="{B9C13D30-69D7-4FCE-9965-5CE38AED97CE}" srcOrd="8" destOrd="0" presId="urn:microsoft.com/office/officeart/2005/8/layout/chevron2"/>
    <dgm:cxn modelId="{7D02AEBA-4DC8-44CC-B99B-B6EEDEB2AC91}" type="presParOf" srcId="{B9C13D30-69D7-4FCE-9965-5CE38AED97CE}" destId="{2B8E43EC-6E5B-416E-B0F5-5AC12891CB54}" srcOrd="0" destOrd="0" presId="urn:microsoft.com/office/officeart/2005/8/layout/chevron2"/>
    <dgm:cxn modelId="{C76244CE-E4DC-4A45-A841-7E4190F2090D}" type="presParOf" srcId="{B9C13D30-69D7-4FCE-9965-5CE38AED97CE}" destId="{B3721417-950A-47D5-B49C-E9419C3895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2CEF2-73D0-478F-9C8B-C348E7726C6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D6D61-05E7-4658-A6B6-CD9692B22B46}">
      <dgm:prSet phldrT="[Testo]"/>
      <dgm:spPr/>
      <dgm:t>
        <a:bodyPr/>
        <a:lstStyle/>
        <a:p>
          <a:r>
            <a:rPr lang="en-US" dirty="0"/>
            <a:t>Variable declarations</a:t>
          </a:r>
        </a:p>
      </dgm:t>
    </dgm:pt>
    <dgm:pt modelId="{05E0C0AE-2728-4C9B-863A-DE3D85BEEA32}" type="parTrans" cxnId="{C1AB6312-5B2D-4B64-955F-68B21CDE9BA9}">
      <dgm:prSet/>
      <dgm:spPr/>
      <dgm:t>
        <a:bodyPr/>
        <a:lstStyle/>
        <a:p>
          <a:endParaRPr lang="en-US"/>
        </a:p>
      </dgm:t>
    </dgm:pt>
    <dgm:pt modelId="{28327986-6451-43A3-88F5-F7DAE6B08A2C}" type="sibTrans" cxnId="{C1AB6312-5B2D-4B64-955F-68B21CDE9BA9}">
      <dgm:prSet/>
      <dgm:spPr/>
      <dgm:t>
        <a:bodyPr/>
        <a:lstStyle/>
        <a:p>
          <a:endParaRPr lang="en-US"/>
        </a:p>
      </dgm:t>
    </dgm:pt>
    <dgm:pt modelId="{36C54A50-20B4-4753-AE9F-E35E8DD4CFB9}">
      <dgm:prSet phldrT="[Testo]"/>
      <dgm:spPr/>
      <dgm:t>
        <a:bodyPr/>
        <a:lstStyle/>
        <a:p>
          <a:r>
            <a:rPr lang="en-US" dirty="0"/>
            <a:t>Void Setup </a:t>
          </a:r>
        </a:p>
      </dgm:t>
    </dgm:pt>
    <dgm:pt modelId="{45DFFAC2-9AEA-4905-9CF3-B50B127D621E}" type="parTrans" cxnId="{713D4605-054F-44BA-97AB-7510AD20F2F6}">
      <dgm:prSet/>
      <dgm:spPr/>
      <dgm:t>
        <a:bodyPr/>
        <a:lstStyle/>
        <a:p>
          <a:endParaRPr lang="en-US"/>
        </a:p>
      </dgm:t>
    </dgm:pt>
    <dgm:pt modelId="{E7137235-73AE-40AE-8E85-9F3AB14BF2B1}" type="sibTrans" cxnId="{713D4605-054F-44BA-97AB-7510AD20F2F6}">
      <dgm:prSet/>
      <dgm:spPr/>
      <dgm:t>
        <a:bodyPr/>
        <a:lstStyle/>
        <a:p>
          <a:endParaRPr lang="en-US"/>
        </a:p>
      </dgm:t>
    </dgm:pt>
    <dgm:pt modelId="{58CBC2DB-DECF-4967-A255-E8CFA4288290}">
      <dgm:prSet phldrT="[Testo]"/>
      <dgm:spPr/>
      <dgm:t>
        <a:bodyPr/>
        <a:lstStyle/>
        <a:p>
          <a:r>
            <a:rPr lang="en-US" dirty="0"/>
            <a:t>Void Loop </a:t>
          </a:r>
        </a:p>
      </dgm:t>
    </dgm:pt>
    <dgm:pt modelId="{3E12C221-4427-408F-9B26-E7B848CEC294}" type="parTrans" cxnId="{BE6986F0-88C3-4349-A62F-97BE9214C7B8}">
      <dgm:prSet/>
      <dgm:spPr/>
      <dgm:t>
        <a:bodyPr/>
        <a:lstStyle/>
        <a:p>
          <a:endParaRPr lang="en-US"/>
        </a:p>
      </dgm:t>
    </dgm:pt>
    <dgm:pt modelId="{BE95BCE8-F7DF-4AFE-B452-33DBC906BE67}" type="sibTrans" cxnId="{BE6986F0-88C3-4349-A62F-97BE9214C7B8}">
      <dgm:prSet/>
      <dgm:spPr/>
      <dgm:t>
        <a:bodyPr/>
        <a:lstStyle/>
        <a:p>
          <a:endParaRPr lang="en-US"/>
        </a:p>
      </dgm:t>
    </dgm:pt>
    <dgm:pt modelId="{8B1A001C-4C92-477F-9190-957E9919D1AF}">
      <dgm:prSet phldrT="[Testo]"/>
      <dgm:spPr/>
      <dgm:t>
        <a:bodyPr/>
        <a:lstStyle/>
        <a:p>
          <a:r>
            <a:rPr lang="en-US" dirty="0"/>
            <a:t>ISR</a:t>
          </a:r>
        </a:p>
      </dgm:t>
    </dgm:pt>
    <dgm:pt modelId="{97F13AB1-2CC9-46D3-A0FC-033AAAD73EE0}" type="parTrans" cxnId="{24C23609-22E8-43F9-ABB1-35CC1ACDCFF5}">
      <dgm:prSet/>
      <dgm:spPr/>
      <dgm:t>
        <a:bodyPr/>
        <a:lstStyle/>
        <a:p>
          <a:endParaRPr lang="en-US"/>
        </a:p>
      </dgm:t>
    </dgm:pt>
    <dgm:pt modelId="{B8CB8F28-18CB-433C-9627-60FB7F3D6174}" type="sibTrans" cxnId="{24C23609-22E8-43F9-ABB1-35CC1ACDCFF5}">
      <dgm:prSet/>
      <dgm:spPr/>
      <dgm:t>
        <a:bodyPr/>
        <a:lstStyle/>
        <a:p>
          <a:endParaRPr lang="en-US"/>
        </a:p>
      </dgm:t>
    </dgm:pt>
    <dgm:pt modelId="{98D0F745-64DA-40B1-A5A9-778B495AF080}" type="pres">
      <dgm:prSet presAssocID="{25D2CEF2-73D0-478F-9C8B-C348E7726C63}" presName="Name0" presStyleCnt="0">
        <dgm:presLayoutVars>
          <dgm:dir/>
          <dgm:resizeHandles val="exact"/>
        </dgm:presLayoutVars>
      </dgm:prSet>
      <dgm:spPr/>
    </dgm:pt>
    <dgm:pt modelId="{F4FE1D10-77F2-429A-823F-1D12CC02F0DC}" type="pres">
      <dgm:prSet presAssocID="{3FED6D61-05E7-4658-A6B6-CD9692B22B46}" presName="Name5" presStyleLbl="vennNode1" presStyleIdx="0" presStyleCnt="4">
        <dgm:presLayoutVars>
          <dgm:bulletEnabled val="1"/>
        </dgm:presLayoutVars>
      </dgm:prSet>
      <dgm:spPr/>
    </dgm:pt>
    <dgm:pt modelId="{AF974CCC-ADFA-4AAC-A658-3F8A11F50A5E}" type="pres">
      <dgm:prSet presAssocID="{28327986-6451-43A3-88F5-F7DAE6B08A2C}" presName="space" presStyleCnt="0"/>
      <dgm:spPr/>
    </dgm:pt>
    <dgm:pt modelId="{20AFA662-E2EB-4E98-A015-18A889B3ABB0}" type="pres">
      <dgm:prSet presAssocID="{36C54A50-20B4-4753-AE9F-E35E8DD4CFB9}" presName="Name5" presStyleLbl="vennNode1" presStyleIdx="1" presStyleCnt="4">
        <dgm:presLayoutVars>
          <dgm:bulletEnabled val="1"/>
        </dgm:presLayoutVars>
      </dgm:prSet>
      <dgm:spPr/>
    </dgm:pt>
    <dgm:pt modelId="{16E21F96-B636-4286-A3B6-F2C4638BDAD2}" type="pres">
      <dgm:prSet presAssocID="{E7137235-73AE-40AE-8E85-9F3AB14BF2B1}" presName="space" presStyleCnt="0"/>
      <dgm:spPr/>
    </dgm:pt>
    <dgm:pt modelId="{C9BD2764-74B6-48B1-8C0C-D788F346A639}" type="pres">
      <dgm:prSet presAssocID="{58CBC2DB-DECF-4967-A255-E8CFA4288290}" presName="Name5" presStyleLbl="vennNode1" presStyleIdx="2" presStyleCnt="4">
        <dgm:presLayoutVars>
          <dgm:bulletEnabled val="1"/>
        </dgm:presLayoutVars>
      </dgm:prSet>
      <dgm:spPr/>
    </dgm:pt>
    <dgm:pt modelId="{D8A7AE01-A454-4062-A4A0-3CFE58707B1F}" type="pres">
      <dgm:prSet presAssocID="{BE95BCE8-F7DF-4AFE-B452-33DBC906BE67}" presName="space" presStyleCnt="0"/>
      <dgm:spPr/>
    </dgm:pt>
    <dgm:pt modelId="{9B455293-4D07-4D15-99A3-712C2A2C574C}" type="pres">
      <dgm:prSet presAssocID="{8B1A001C-4C92-477F-9190-957E9919D1AF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713D4605-054F-44BA-97AB-7510AD20F2F6}" srcId="{25D2CEF2-73D0-478F-9C8B-C348E7726C63}" destId="{36C54A50-20B4-4753-AE9F-E35E8DD4CFB9}" srcOrd="1" destOrd="0" parTransId="{45DFFAC2-9AEA-4905-9CF3-B50B127D621E}" sibTransId="{E7137235-73AE-40AE-8E85-9F3AB14BF2B1}"/>
    <dgm:cxn modelId="{24C23609-22E8-43F9-ABB1-35CC1ACDCFF5}" srcId="{25D2CEF2-73D0-478F-9C8B-C348E7726C63}" destId="{8B1A001C-4C92-477F-9190-957E9919D1AF}" srcOrd="3" destOrd="0" parTransId="{97F13AB1-2CC9-46D3-A0FC-033AAAD73EE0}" sibTransId="{B8CB8F28-18CB-433C-9627-60FB7F3D6174}"/>
    <dgm:cxn modelId="{C1AB6312-5B2D-4B64-955F-68B21CDE9BA9}" srcId="{25D2CEF2-73D0-478F-9C8B-C348E7726C63}" destId="{3FED6D61-05E7-4658-A6B6-CD9692B22B46}" srcOrd="0" destOrd="0" parTransId="{05E0C0AE-2728-4C9B-863A-DE3D85BEEA32}" sibTransId="{28327986-6451-43A3-88F5-F7DAE6B08A2C}"/>
    <dgm:cxn modelId="{2932E021-2F85-49B3-B4F4-6E9623DF3FDE}" type="presOf" srcId="{58CBC2DB-DECF-4967-A255-E8CFA4288290}" destId="{C9BD2764-74B6-48B1-8C0C-D788F346A639}" srcOrd="0" destOrd="0" presId="urn:microsoft.com/office/officeart/2005/8/layout/venn3"/>
    <dgm:cxn modelId="{DA19D941-6296-4151-A671-6D42AA81548E}" type="presOf" srcId="{25D2CEF2-73D0-478F-9C8B-C348E7726C63}" destId="{98D0F745-64DA-40B1-A5A9-778B495AF080}" srcOrd="0" destOrd="0" presId="urn:microsoft.com/office/officeart/2005/8/layout/venn3"/>
    <dgm:cxn modelId="{8A095062-E028-4BF0-BBF2-97F71AB13780}" type="presOf" srcId="{36C54A50-20B4-4753-AE9F-E35E8DD4CFB9}" destId="{20AFA662-E2EB-4E98-A015-18A889B3ABB0}" srcOrd="0" destOrd="0" presId="urn:microsoft.com/office/officeart/2005/8/layout/venn3"/>
    <dgm:cxn modelId="{83B4AA80-0E38-4604-8D16-4DB58EB18EEF}" type="presOf" srcId="{8B1A001C-4C92-477F-9190-957E9919D1AF}" destId="{9B455293-4D07-4D15-99A3-712C2A2C574C}" srcOrd="0" destOrd="0" presId="urn:microsoft.com/office/officeart/2005/8/layout/venn3"/>
    <dgm:cxn modelId="{2D4D7286-3513-49E3-95C2-800355281462}" type="presOf" srcId="{3FED6D61-05E7-4658-A6B6-CD9692B22B46}" destId="{F4FE1D10-77F2-429A-823F-1D12CC02F0DC}" srcOrd="0" destOrd="0" presId="urn:microsoft.com/office/officeart/2005/8/layout/venn3"/>
    <dgm:cxn modelId="{BE6986F0-88C3-4349-A62F-97BE9214C7B8}" srcId="{25D2CEF2-73D0-478F-9C8B-C348E7726C63}" destId="{58CBC2DB-DECF-4967-A255-E8CFA4288290}" srcOrd="2" destOrd="0" parTransId="{3E12C221-4427-408F-9B26-E7B848CEC294}" sibTransId="{BE95BCE8-F7DF-4AFE-B452-33DBC906BE67}"/>
    <dgm:cxn modelId="{4B0252D5-A56D-48D5-8040-CDF0487EF0F5}" type="presParOf" srcId="{98D0F745-64DA-40B1-A5A9-778B495AF080}" destId="{F4FE1D10-77F2-429A-823F-1D12CC02F0DC}" srcOrd="0" destOrd="0" presId="urn:microsoft.com/office/officeart/2005/8/layout/venn3"/>
    <dgm:cxn modelId="{D1220EBB-2033-421B-A5C6-B454DD564A1B}" type="presParOf" srcId="{98D0F745-64DA-40B1-A5A9-778B495AF080}" destId="{AF974CCC-ADFA-4AAC-A658-3F8A11F50A5E}" srcOrd="1" destOrd="0" presId="urn:microsoft.com/office/officeart/2005/8/layout/venn3"/>
    <dgm:cxn modelId="{A81A1B2F-D18F-4F88-BB61-53DD6B3D75A1}" type="presParOf" srcId="{98D0F745-64DA-40B1-A5A9-778B495AF080}" destId="{20AFA662-E2EB-4E98-A015-18A889B3ABB0}" srcOrd="2" destOrd="0" presId="urn:microsoft.com/office/officeart/2005/8/layout/venn3"/>
    <dgm:cxn modelId="{D26446D3-1ADB-4CA2-AA80-B95BAB881391}" type="presParOf" srcId="{98D0F745-64DA-40B1-A5A9-778B495AF080}" destId="{16E21F96-B636-4286-A3B6-F2C4638BDAD2}" srcOrd="3" destOrd="0" presId="urn:microsoft.com/office/officeart/2005/8/layout/venn3"/>
    <dgm:cxn modelId="{400540E7-BA78-43CC-9876-376183B5FC95}" type="presParOf" srcId="{98D0F745-64DA-40B1-A5A9-778B495AF080}" destId="{C9BD2764-74B6-48B1-8C0C-D788F346A639}" srcOrd="4" destOrd="0" presId="urn:microsoft.com/office/officeart/2005/8/layout/venn3"/>
    <dgm:cxn modelId="{AF11A32F-52A8-4948-BBED-8ADA3E03A09A}" type="presParOf" srcId="{98D0F745-64DA-40B1-A5A9-778B495AF080}" destId="{D8A7AE01-A454-4062-A4A0-3CFE58707B1F}" srcOrd="5" destOrd="0" presId="urn:microsoft.com/office/officeart/2005/8/layout/venn3"/>
    <dgm:cxn modelId="{1D84B671-DDAC-4D62-812B-D82E86742335}" type="presParOf" srcId="{98D0F745-64DA-40B1-A5A9-778B495AF080}" destId="{9B455293-4D07-4D15-99A3-712C2A2C574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2CEF2-73D0-478F-9C8B-C348E7726C6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D6D61-05E7-4658-A6B6-CD9692B22B46}">
      <dgm:prSet phldrT="[Testo]"/>
      <dgm:spPr/>
      <dgm:t>
        <a:bodyPr/>
        <a:lstStyle/>
        <a:p>
          <a:r>
            <a:rPr lang="en-US" dirty="0"/>
            <a:t>Libraries pane</a:t>
          </a:r>
        </a:p>
      </dgm:t>
    </dgm:pt>
    <dgm:pt modelId="{05E0C0AE-2728-4C9B-863A-DE3D85BEEA32}" type="parTrans" cxnId="{C1AB6312-5B2D-4B64-955F-68B21CDE9BA9}">
      <dgm:prSet/>
      <dgm:spPr/>
      <dgm:t>
        <a:bodyPr/>
        <a:lstStyle/>
        <a:p>
          <a:endParaRPr lang="en-US"/>
        </a:p>
      </dgm:t>
    </dgm:pt>
    <dgm:pt modelId="{28327986-6451-43A3-88F5-F7DAE6B08A2C}" type="sibTrans" cxnId="{C1AB6312-5B2D-4B64-955F-68B21CDE9BA9}">
      <dgm:prSet/>
      <dgm:spPr/>
      <dgm:t>
        <a:bodyPr/>
        <a:lstStyle/>
        <a:p>
          <a:endParaRPr lang="en-US"/>
        </a:p>
      </dgm:t>
    </dgm:pt>
    <dgm:pt modelId="{36C54A50-20B4-4753-AE9F-E35E8DD4CFB9}">
      <dgm:prSet phldrT="[Testo]"/>
      <dgm:spPr/>
      <dgm:t>
        <a:bodyPr/>
        <a:lstStyle/>
        <a:p>
          <a:r>
            <a:rPr lang="en-US" dirty="0"/>
            <a:t>Update</a:t>
          </a:r>
        </a:p>
        <a:p>
          <a:r>
            <a:rPr lang="en-US" dirty="0"/>
            <a:t>pane</a:t>
          </a:r>
        </a:p>
      </dgm:t>
    </dgm:pt>
    <dgm:pt modelId="{45DFFAC2-9AEA-4905-9CF3-B50B127D621E}" type="parTrans" cxnId="{713D4605-054F-44BA-97AB-7510AD20F2F6}">
      <dgm:prSet/>
      <dgm:spPr/>
      <dgm:t>
        <a:bodyPr/>
        <a:lstStyle/>
        <a:p>
          <a:endParaRPr lang="en-US"/>
        </a:p>
      </dgm:t>
    </dgm:pt>
    <dgm:pt modelId="{E7137235-73AE-40AE-8E85-9F3AB14BF2B1}" type="sibTrans" cxnId="{713D4605-054F-44BA-97AB-7510AD20F2F6}">
      <dgm:prSet/>
      <dgm:spPr/>
      <dgm:t>
        <a:bodyPr/>
        <a:lstStyle/>
        <a:p>
          <a:endParaRPr lang="en-US"/>
        </a:p>
      </dgm:t>
    </dgm:pt>
    <dgm:pt modelId="{58CBC2DB-DECF-4967-A255-E8CFA4288290}">
      <dgm:prSet phldrT="[Testo]"/>
      <dgm:spPr/>
      <dgm:t>
        <a:bodyPr/>
        <a:lstStyle/>
        <a:p>
          <a:r>
            <a:rPr lang="en-US" dirty="0"/>
            <a:t>Outputs</a:t>
          </a:r>
        </a:p>
        <a:p>
          <a:r>
            <a:rPr lang="en-US" dirty="0"/>
            <a:t>pane</a:t>
          </a:r>
        </a:p>
      </dgm:t>
    </dgm:pt>
    <dgm:pt modelId="{3E12C221-4427-408F-9B26-E7B848CEC294}" type="parTrans" cxnId="{BE6986F0-88C3-4349-A62F-97BE9214C7B8}">
      <dgm:prSet/>
      <dgm:spPr/>
      <dgm:t>
        <a:bodyPr/>
        <a:lstStyle/>
        <a:p>
          <a:endParaRPr lang="en-US"/>
        </a:p>
      </dgm:t>
    </dgm:pt>
    <dgm:pt modelId="{BE95BCE8-F7DF-4AFE-B452-33DBC906BE67}" type="sibTrans" cxnId="{BE6986F0-88C3-4349-A62F-97BE9214C7B8}">
      <dgm:prSet/>
      <dgm:spPr/>
      <dgm:t>
        <a:bodyPr/>
        <a:lstStyle/>
        <a:p>
          <a:endParaRPr lang="en-US"/>
        </a:p>
      </dgm:t>
    </dgm:pt>
    <dgm:pt modelId="{8B1A001C-4C92-477F-9190-957E9919D1AF}">
      <dgm:prSet phldrT="[Testo]"/>
      <dgm:spPr/>
      <dgm:t>
        <a:bodyPr/>
        <a:lstStyle/>
        <a:p>
          <a:r>
            <a:rPr lang="en-US" dirty="0"/>
            <a:t>Libraries</a:t>
          </a:r>
        </a:p>
        <a:p>
          <a:r>
            <a:rPr lang="en-US" dirty="0"/>
            <a:t>pane</a:t>
          </a:r>
        </a:p>
      </dgm:t>
    </dgm:pt>
    <dgm:pt modelId="{97F13AB1-2CC9-46D3-A0FC-033AAAD73EE0}" type="parTrans" cxnId="{24C23609-22E8-43F9-ABB1-35CC1ACDCFF5}">
      <dgm:prSet/>
      <dgm:spPr/>
      <dgm:t>
        <a:bodyPr/>
        <a:lstStyle/>
        <a:p>
          <a:endParaRPr lang="en-US"/>
        </a:p>
      </dgm:t>
    </dgm:pt>
    <dgm:pt modelId="{B8CB8F28-18CB-433C-9627-60FB7F3D6174}" type="sibTrans" cxnId="{24C23609-22E8-43F9-ABB1-35CC1ACDCFF5}">
      <dgm:prSet/>
      <dgm:spPr/>
      <dgm:t>
        <a:bodyPr/>
        <a:lstStyle/>
        <a:p>
          <a:endParaRPr lang="en-US"/>
        </a:p>
      </dgm:t>
    </dgm:pt>
    <dgm:pt modelId="{98D0F745-64DA-40B1-A5A9-778B495AF080}" type="pres">
      <dgm:prSet presAssocID="{25D2CEF2-73D0-478F-9C8B-C348E7726C63}" presName="Name0" presStyleCnt="0">
        <dgm:presLayoutVars>
          <dgm:dir/>
          <dgm:resizeHandles val="exact"/>
        </dgm:presLayoutVars>
      </dgm:prSet>
      <dgm:spPr/>
    </dgm:pt>
    <dgm:pt modelId="{F4FE1D10-77F2-429A-823F-1D12CC02F0DC}" type="pres">
      <dgm:prSet presAssocID="{3FED6D61-05E7-4658-A6B6-CD9692B22B46}" presName="Name5" presStyleLbl="vennNode1" presStyleIdx="0" presStyleCnt="4">
        <dgm:presLayoutVars>
          <dgm:bulletEnabled val="1"/>
        </dgm:presLayoutVars>
      </dgm:prSet>
      <dgm:spPr/>
    </dgm:pt>
    <dgm:pt modelId="{AF974CCC-ADFA-4AAC-A658-3F8A11F50A5E}" type="pres">
      <dgm:prSet presAssocID="{28327986-6451-43A3-88F5-F7DAE6B08A2C}" presName="space" presStyleCnt="0"/>
      <dgm:spPr/>
    </dgm:pt>
    <dgm:pt modelId="{20AFA662-E2EB-4E98-A015-18A889B3ABB0}" type="pres">
      <dgm:prSet presAssocID="{36C54A50-20B4-4753-AE9F-E35E8DD4CFB9}" presName="Name5" presStyleLbl="vennNode1" presStyleIdx="1" presStyleCnt="4">
        <dgm:presLayoutVars>
          <dgm:bulletEnabled val="1"/>
        </dgm:presLayoutVars>
      </dgm:prSet>
      <dgm:spPr/>
    </dgm:pt>
    <dgm:pt modelId="{16E21F96-B636-4286-A3B6-F2C4638BDAD2}" type="pres">
      <dgm:prSet presAssocID="{E7137235-73AE-40AE-8E85-9F3AB14BF2B1}" presName="space" presStyleCnt="0"/>
      <dgm:spPr/>
    </dgm:pt>
    <dgm:pt modelId="{C9BD2764-74B6-48B1-8C0C-D788F346A639}" type="pres">
      <dgm:prSet presAssocID="{58CBC2DB-DECF-4967-A255-E8CFA4288290}" presName="Name5" presStyleLbl="vennNode1" presStyleIdx="2" presStyleCnt="4">
        <dgm:presLayoutVars>
          <dgm:bulletEnabled val="1"/>
        </dgm:presLayoutVars>
      </dgm:prSet>
      <dgm:spPr/>
    </dgm:pt>
    <dgm:pt modelId="{D8A7AE01-A454-4062-A4A0-3CFE58707B1F}" type="pres">
      <dgm:prSet presAssocID="{BE95BCE8-F7DF-4AFE-B452-33DBC906BE67}" presName="space" presStyleCnt="0"/>
      <dgm:spPr/>
    </dgm:pt>
    <dgm:pt modelId="{9B455293-4D07-4D15-99A3-712C2A2C574C}" type="pres">
      <dgm:prSet presAssocID="{8B1A001C-4C92-477F-9190-957E9919D1AF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713D4605-054F-44BA-97AB-7510AD20F2F6}" srcId="{25D2CEF2-73D0-478F-9C8B-C348E7726C63}" destId="{36C54A50-20B4-4753-AE9F-E35E8DD4CFB9}" srcOrd="1" destOrd="0" parTransId="{45DFFAC2-9AEA-4905-9CF3-B50B127D621E}" sibTransId="{E7137235-73AE-40AE-8E85-9F3AB14BF2B1}"/>
    <dgm:cxn modelId="{24C23609-22E8-43F9-ABB1-35CC1ACDCFF5}" srcId="{25D2CEF2-73D0-478F-9C8B-C348E7726C63}" destId="{8B1A001C-4C92-477F-9190-957E9919D1AF}" srcOrd="3" destOrd="0" parTransId="{97F13AB1-2CC9-46D3-A0FC-033AAAD73EE0}" sibTransId="{B8CB8F28-18CB-433C-9627-60FB7F3D6174}"/>
    <dgm:cxn modelId="{C1AB6312-5B2D-4B64-955F-68B21CDE9BA9}" srcId="{25D2CEF2-73D0-478F-9C8B-C348E7726C63}" destId="{3FED6D61-05E7-4658-A6B6-CD9692B22B46}" srcOrd="0" destOrd="0" parTransId="{05E0C0AE-2728-4C9B-863A-DE3D85BEEA32}" sibTransId="{28327986-6451-43A3-88F5-F7DAE6B08A2C}"/>
    <dgm:cxn modelId="{2932E021-2F85-49B3-B4F4-6E9623DF3FDE}" type="presOf" srcId="{58CBC2DB-DECF-4967-A255-E8CFA4288290}" destId="{C9BD2764-74B6-48B1-8C0C-D788F346A639}" srcOrd="0" destOrd="0" presId="urn:microsoft.com/office/officeart/2005/8/layout/venn3"/>
    <dgm:cxn modelId="{DA19D941-6296-4151-A671-6D42AA81548E}" type="presOf" srcId="{25D2CEF2-73D0-478F-9C8B-C348E7726C63}" destId="{98D0F745-64DA-40B1-A5A9-778B495AF080}" srcOrd="0" destOrd="0" presId="urn:microsoft.com/office/officeart/2005/8/layout/venn3"/>
    <dgm:cxn modelId="{8A095062-E028-4BF0-BBF2-97F71AB13780}" type="presOf" srcId="{36C54A50-20B4-4753-AE9F-E35E8DD4CFB9}" destId="{20AFA662-E2EB-4E98-A015-18A889B3ABB0}" srcOrd="0" destOrd="0" presId="urn:microsoft.com/office/officeart/2005/8/layout/venn3"/>
    <dgm:cxn modelId="{83B4AA80-0E38-4604-8D16-4DB58EB18EEF}" type="presOf" srcId="{8B1A001C-4C92-477F-9190-957E9919D1AF}" destId="{9B455293-4D07-4D15-99A3-712C2A2C574C}" srcOrd="0" destOrd="0" presId="urn:microsoft.com/office/officeart/2005/8/layout/venn3"/>
    <dgm:cxn modelId="{2D4D7286-3513-49E3-95C2-800355281462}" type="presOf" srcId="{3FED6D61-05E7-4658-A6B6-CD9692B22B46}" destId="{F4FE1D10-77F2-429A-823F-1D12CC02F0DC}" srcOrd="0" destOrd="0" presId="urn:microsoft.com/office/officeart/2005/8/layout/venn3"/>
    <dgm:cxn modelId="{BE6986F0-88C3-4349-A62F-97BE9214C7B8}" srcId="{25D2CEF2-73D0-478F-9C8B-C348E7726C63}" destId="{58CBC2DB-DECF-4967-A255-E8CFA4288290}" srcOrd="2" destOrd="0" parTransId="{3E12C221-4427-408F-9B26-E7B848CEC294}" sibTransId="{BE95BCE8-F7DF-4AFE-B452-33DBC906BE67}"/>
    <dgm:cxn modelId="{4B0252D5-A56D-48D5-8040-CDF0487EF0F5}" type="presParOf" srcId="{98D0F745-64DA-40B1-A5A9-778B495AF080}" destId="{F4FE1D10-77F2-429A-823F-1D12CC02F0DC}" srcOrd="0" destOrd="0" presId="urn:microsoft.com/office/officeart/2005/8/layout/venn3"/>
    <dgm:cxn modelId="{D1220EBB-2033-421B-A5C6-B454DD564A1B}" type="presParOf" srcId="{98D0F745-64DA-40B1-A5A9-778B495AF080}" destId="{AF974CCC-ADFA-4AAC-A658-3F8A11F50A5E}" srcOrd="1" destOrd="0" presId="urn:microsoft.com/office/officeart/2005/8/layout/venn3"/>
    <dgm:cxn modelId="{A81A1B2F-D18F-4F88-BB61-53DD6B3D75A1}" type="presParOf" srcId="{98D0F745-64DA-40B1-A5A9-778B495AF080}" destId="{20AFA662-E2EB-4E98-A015-18A889B3ABB0}" srcOrd="2" destOrd="0" presId="urn:microsoft.com/office/officeart/2005/8/layout/venn3"/>
    <dgm:cxn modelId="{D26446D3-1ADB-4CA2-AA80-B95BAB881391}" type="presParOf" srcId="{98D0F745-64DA-40B1-A5A9-778B495AF080}" destId="{16E21F96-B636-4286-A3B6-F2C4638BDAD2}" srcOrd="3" destOrd="0" presId="urn:microsoft.com/office/officeart/2005/8/layout/venn3"/>
    <dgm:cxn modelId="{400540E7-BA78-43CC-9876-376183B5FC95}" type="presParOf" srcId="{98D0F745-64DA-40B1-A5A9-778B495AF080}" destId="{C9BD2764-74B6-48B1-8C0C-D788F346A639}" srcOrd="4" destOrd="0" presId="urn:microsoft.com/office/officeart/2005/8/layout/venn3"/>
    <dgm:cxn modelId="{AF11A32F-52A8-4948-BBED-8ADA3E03A09A}" type="presParOf" srcId="{98D0F745-64DA-40B1-A5A9-778B495AF080}" destId="{D8A7AE01-A454-4062-A4A0-3CFE58707B1F}" srcOrd="5" destOrd="0" presId="urn:microsoft.com/office/officeart/2005/8/layout/venn3"/>
    <dgm:cxn modelId="{1D84B671-DDAC-4D62-812B-D82E86742335}" type="presParOf" srcId="{98D0F745-64DA-40B1-A5A9-778B495AF080}" destId="{9B455293-4D07-4D15-99A3-712C2A2C574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1353A8-8140-40BA-9D4C-7E4D2CBF8C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0029DB0B-C2AD-465E-8D23-2593016038CC}">
      <dgm:prSet custT="1"/>
      <dgm:spPr/>
      <dgm:t>
        <a:bodyPr/>
        <a:lstStyle/>
        <a:p>
          <a:pPr algn="just"/>
          <a:r>
            <a:rPr lang="en-GB" sz="1600" dirty="0"/>
            <a:t>The Digital Twin of a DC motor system for speed and position control has been developed using </a:t>
          </a:r>
          <a:r>
            <a:rPr lang="en-GB" sz="1600" dirty="0" err="1"/>
            <a:t>simscape</a:t>
          </a:r>
          <a:r>
            <a:rPr lang="en-GB" sz="1600" dirty="0"/>
            <a:t> for Multiphysics dynamic representation of the system </a:t>
          </a:r>
          <a:r>
            <a:rPr lang="en-GB" sz="1600" dirty="0" err="1"/>
            <a:t>behavior</a:t>
          </a:r>
          <a:endParaRPr lang="en-US" sz="1600" dirty="0"/>
        </a:p>
      </dgm:t>
    </dgm:pt>
    <dgm:pt modelId="{CF6C09AC-9882-4D3B-B66A-A82F2053E87D}" type="parTrans" cxnId="{F950866E-28BE-45E5-92BB-55C9117B2361}">
      <dgm:prSet/>
      <dgm:spPr/>
      <dgm:t>
        <a:bodyPr/>
        <a:lstStyle/>
        <a:p>
          <a:endParaRPr lang="en-US" sz="1600"/>
        </a:p>
      </dgm:t>
    </dgm:pt>
    <dgm:pt modelId="{D8673BA2-0A4D-446D-B097-1C9900D14FAB}" type="sibTrans" cxnId="{F950866E-28BE-45E5-92BB-55C9117B2361}">
      <dgm:prSet/>
      <dgm:spPr/>
      <dgm:t>
        <a:bodyPr/>
        <a:lstStyle/>
        <a:p>
          <a:endParaRPr lang="en-US" sz="1600"/>
        </a:p>
      </dgm:t>
    </dgm:pt>
    <dgm:pt modelId="{14309772-38F7-460D-AE39-F6572BEAC4A3}">
      <dgm:prSet custT="1"/>
      <dgm:spPr/>
      <dgm:t>
        <a:bodyPr/>
        <a:lstStyle/>
        <a:p>
          <a:r>
            <a:rPr lang="en-US" sz="1600" dirty="0"/>
            <a:t>Obtained results shows that the Digital Twin represents properly the behavior of the real asset</a:t>
          </a:r>
        </a:p>
      </dgm:t>
    </dgm:pt>
    <dgm:pt modelId="{16F4D7BD-7120-4BDA-A062-8995D3ADA18A}" type="parTrans" cxnId="{916E4080-195E-40C7-BC2A-7D154DA1261D}">
      <dgm:prSet/>
      <dgm:spPr/>
      <dgm:t>
        <a:bodyPr/>
        <a:lstStyle/>
        <a:p>
          <a:endParaRPr lang="en-US" sz="1600"/>
        </a:p>
      </dgm:t>
    </dgm:pt>
    <dgm:pt modelId="{53986EAF-4BBD-4C39-AB70-AE8679B9C02B}" type="sibTrans" cxnId="{916E4080-195E-40C7-BC2A-7D154DA1261D}">
      <dgm:prSet/>
      <dgm:spPr/>
      <dgm:t>
        <a:bodyPr/>
        <a:lstStyle/>
        <a:p>
          <a:endParaRPr lang="en-US" sz="1600"/>
        </a:p>
      </dgm:t>
    </dgm:pt>
    <dgm:pt modelId="{12B171E9-DE2B-48DD-860E-D63BEF04456C}">
      <dgm:prSet phldrT="[Texto]" custT="1"/>
      <dgm:spPr/>
      <dgm:t>
        <a:bodyPr/>
        <a:lstStyle/>
        <a:p>
          <a:r>
            <a:rPr lang="en-GB" sz="1600" dirty="0"/>
            <a:t>A fault detection methodology is implemented and have been show that the DT follows the dynamics of the real system </a:t>
          </a:r>
          <a:endParaRPr lang="en-US" sz="1600" dirty="0"/>
        </a:p>
      </dgm:t>
    </dgm:pt>
    <dgm:pt modelId="{02022F76-A9F6-4C5A-890E-6C12929E9E96}" type="parTrans" cxnId="{92866BB7-D1F7-4C16-AF88-B4DB751FBA6F}">
      <dgm:prSet/>
      <dgm:spPr/>
      <dgm:t>
        <a:bodyPr/>
        <a:lstStyle/>
        <a:p>
          <a:endParaRPr lang="en-US" sz="1400"/>
        </a:p>
      </dgm:t>
    </dgm:pt>
    <dgm:pt modelId="{C7B28837-26D9-41AD-9FF3-720CF34E231B}" type="sibTrans" cxnId="{92866BB7-D1F7-4C16-AF88-B4DB751FBA6F}">
      <dgm:prSet/>
      <dgm:spPr/>
      <dgm:t>
        <a:bodyPr/>
        <a:lstStyle/>
        <a:p>
          <a:endParaRPr lang="en-US" sz="1400"/>
        </a:p>
      </dgm:t>
    </dgm:pt>
    <dgm:pt modelId="{2C8BDF59-43AF-45A2-912F-31854CDC120E}">
      <dgm:prSet custT="1"/>
      <dgm:spPr/>
      <dgm:t>
        <a:bodyPr/>
        <a:lstStyle/>
        <a:p>
          <a:pPr algn="just"/>
          <a:r>
            <a:rPr lang="en-GB" sz="1600" dirty="0"/>
            <a:t>A </a:t>
          </a:r>
          <a:r>
            <a:rPr lang="en-GB" sz="1600" dirty="0" err="1"/>
            <a:t>behavorial</a:t>
          </a:r>
          <a:r>
            <a:rPr lang="en-GB" sz="1600" dirty="0"/>
            <a:t> matching is performed in order to determine the system Multiphysics coefficients for the DC motor and the other elements of the system.</a:t>
          </a:r>
          <a:endParaRPr lang="en-US" sz="1600" dirty="0"/>
        </a:p>
      </dgm:t>
    </dgm:pt>
    <dgm:pt modelId="{8B149A14-0C12-47BE-ABDF-9656F9ED2AA9}" type="sibTrans" cxnId="{46A0F387-B0D1-4E59-9339-7192E61619B2}">
      <dgm:prSet/>
      <dgm:spPr/>
      <dgm:t>
        <a:bodyPr/>
        <a:lstStyle/>
        <a:p>
          <a:endParaRPr lang="en-US"/>
        </a:p>
      </dgm:t>
    </dgm:pt>
    <dgm:pt modelId="{76D75529-28C7-45E0-BBD7-7A3E0DC4886A}" type="parTrans" cxnId="{46A0F387-B0D1-4E59-9339-7192E61619B2}">
      <dgm:prSet/>
      <dgm:spPr/>
      <dgm:t>
        <a:bodyPr/>
        <a:lstStyle/>
        <a:p>
          <a:endParaRPr lang="en-US"/>
        </a:p>
      </dgm:t>
    </dgm:pt>
    <dgm:pt modelId="{473C49B6-1C20-4B4D-A1CC-D1BF0B5090E5}">
      <dgm:prSet custT="1"/>
      <dgm:spPr/>
      <dgm:t>
        <a:bodyPr/>
        <a:lstStyle/>
        <a:p>
          <a:pPr algn="just"/>
          <a:r>
            <a:rPr lang="en-GB" sz="1600" dirty="0"/>
            <a:t>Digital Twin is a detailed virtual representation of a real system, which is an emerging technology with significant benefits towards Industry 4.0</a:t>
          </a:r>
          <a:endParaRPr lang="en-US" sz="1600" dirty="0"/>
        </a:p>
      </dgm:t>
    </dgm:pt>
    <dgm:pt modelId="{5C0BEB9A-8FD3-4136-B52F-7EC9641F3D71}" type="parTrans" cxnId="{1BCDF626-0980-4F76-96C5-97E0B3F5E4C0}">
      <dgm:prSet/>
      <dgm:spPr/>
      <dgm:t>
        <a:bodyPr/>
        <a:lstStyle/>
        <a:p>
          <a:endParaRPr lang="en-US"/>
        </a:p>
      </dgm:t>
    </dgm:pt>
    <dgm:pt modelId="{B9C611EA-9F9B-4529-AECB-379BBD3E8DE7}" type="sibTrans" cxnId="{1BCDF626-0980-4F76-96C5-97E0B3F5E4C0}">
      <dgm:prSet/>
      <dgm:spPr/>
      <dgm:t>
        <a:bodyPr/>
        <a:lstStyle/>
        <a:p>
          <a:endParaRPr lang="en-US"/>
        </a:p>
      </dgm:t>
    </dgm:pt>
    <dgm:pt modelId="{9F2E9D5C-70F3-448F-937C-6618B65BEB30}" type="pres">
      <dgm:prSet presAssocID="{261353A8-8140-40BA-9D4C-7E4D2CBF8C95}" presName="Name0" presStyleCnt="0">
        <dgm:presLayoutVars>
          <dgm:chMax val="7"/>
          <dgm:chPref val="7"/>
          <dgm:dir/>
        </dgm:presLayoutVars>
      </dgm:prSet>
      <dgm:spPr/>
    </dgm:pt>
    <dgm:pt modelId="{4BD0B781-E009-4E6B-A7BE-B93E17E17259}" type="pres">
      <dgm:prSet presAssocID="{261353A8-8140-40BA-9D4C-7E4D2CBF8C95}" presName="Name1" presStyleCnt="0"/>
      <dgm:spPr/>
    </dgm:pt>
    <dgm:pt modelId="{AF988A5D-83B1-4D74-9073-D9AD619B9B5E}" type="pres">
      <dgm:prSet presAssocID="{261353A8-8140-40BA-9D4C-7E4D2CBF8C95}" presName="cycle" presStyleCnt="0"/>
      <dgm:spPr/>
    </dgm:pt>
    <dgm:pt modelId="{2DF55883-6297-4233-A707-9ABD0877F6DE}" type="pres">
      <dgm:prSet presAssocID="{261353A8-8140-40BA-9D4C-7E4D2CBF8C95}" presName="srcNode" presStyleLbl="node1" presStyleIdx="0" presStyleCnt="5"/>
      <dgm:spPr/>
    </dgm:pt>
    <dgm:pt modelId="{D57A7BBD-8406-4284-83A0-3116B256D827}" type="pres">
      <dgm:prSet presAssocID="{261353A8-8140-40BA-9D4C-7E4D2CBF8C95}" presName="conn" presStyleLbl="parChTrans1D2" presStyleIdx="0" presStyleCnt="1"/>
      <dgm:spPr/>
    </dgm:pt>
    <dgm:pt modelId="{BCF0B10C-06E3-451B-A2D2-A91EA28D8022}" type="pres">
      <dgm:prSet presAssocID="{261353A8-8140-40BA-9D4C-7E4D2CBF8C95}" presName="extraNode" presStyleLbl="node1" presStyleIdx="0" presStyleCnt="5"/>
      <dgm:spPr/>
    </dgm:pt>
    <dgm:pt modelId="{13CD5C1B-EE23-4835-B2BF-63D2ADD51C8C}" type="pres">
      <dgm:prSet presAssocID="{261353A8-8140-40BA-9D4C-7E4D2CBF8C95}" presName="dstNode" presStyleLbl="node1" presStyleIdx="0" presStyleCnt="5"/>
      <dgm:spPr/>
    </dgm:pt>
    <dgm:pt modelId="{4AFE7F8C-D934-40DB-9F86-2A843D7E914B}" type="pres">
      <dgm:prSet presAssocID="{473C49B6-1C20-4B4D-A1CC-D1BF0B5090E5}" presName="text_1" presStyleLbl="node1" presStyleIdx="0" presStyleCnt="5">
        <dgm:presLayoutVars>
          <dgm:bulletEnabled val="1"/>
        </dgm:presLayoutVars>
      </dgm:prSet>
      <dgm:spPr/>
    </dgm:pt>
    <dgm:pt modelId="{A969595A-F9DB-4FA2-B721-DCB4DDF332A3}" type="pres">
      <dgm:prSet presAssocID="{473C49B6-1C20-4B4D-A1CC-D1BF0B5090E5}" presName="accent_1" presStyleCnt="0"/>
      <dgm:spPr/>
    </dgm:pt>
    <dgm:pt modelId="{E2D98D96-AB91-43AE-91C2-3EAC43F88656}" type="pres">
      <dgm:prSet presAssocID="{473C49B6-1C20-4B4D-A1CC-D1BF0B5090E5}" presName="accentRepeatNode" presStyleLbl="solidFgAcc1" presStyleIdx="0" presStyleCnt="5"/>
      <dgm:spPr/>
    </dgm:pt>
    <dgm:pt modelId="{59B90418-F7D1-41B1-9899-77EC81C6BC16}" type="pres">
      <dgm:prSet presAssocID="{0029DB0B-C2AD-465E-8D23-2593016038CC}" presName="text_2" presStyleLbl="node1" presStyleIdx="1" presStyleCnt="5">
        <dgm:presLayoutVars>
          <dgm:bulletEnabled val="1"/>
        </dgm:presLayoutVars>
      </dgm:prSet>
      <dgm:spPr/>
    </dgm:pt>
    <dgm:pt modelId="{AE10F004-5F8D-4393-B38D-BB60D35DC531}" type="pres">
      <dgm:prSet presAssocID="{0029DB0B-C2AD-465E-8D23-2593016038CC}" presName="accent_2" presStyleCnt="0"/>
      <dgm:spPr/>
    </dgm:pt>
    <dgm:pt modelId="{4ACE4EC3-83BF-43A2-9B7B-9F36A6A32282}" type="pres">
      <dgm:prSet presAssocID="{0029DB0B-C2AD-465E-8D23-2593016038CC}" presName="accentRepeatNode" presStyleLbl="solidFgAcc1" presStyleIdx="1" presStyleCnt="5"/>
      <dgm:spPr/>
    </dgm:pt>
    <dgm:pt modelId="{577673C6-3252-4D0F-B22C-E444DA272E47}" type="pres">
      <dgm:prSet presAssocID="{2C8BDF59-43AF-45A2-912F-31854CDC120E}" presName="text_3" presStyleLbl="node1" presStyleIdx="2" presStyleCnt="5">
        <dgm:presLayoutVars>
          <dgm:bulletEnabled val="1"/>
        </dgm:presLayoutVars>
      </dgm:prSet>
      <dgm:spPr/>
    </dgm:pt>
    <dgm:pt modelId="{246B5E31-B8CA-4E94-9091-6A9CAE483ED6}" type="pres">
      <dgm:prSet presAssocID="{2C8BDF59-43AF-45A2-912F-31854CDC120E}" presName="accent_3" presStyleCnt="0"/>
      <dgm:spPr/>
    </dgm:pt>
    <dgm:pt modelId="{CC8E47F8-C150-444F-B72A-4EA96AEE3409}" type="pres">
      <dgm:prSet presAssocID="{2C8BDF59-43AF-45A2-912F-31854CDC120E}" presName="accentRepeatNode" presStyleLbl="solidFgAcc1" presStyleIdx="2" presStyleCnt="5"/>
      <dgm:spPr/>
    </dgm:pt>
    <dgm:pt modelId="{00D4BFDA-DCD1-40D5-B176-E000E0A97F6A}" type="pres">
      <dgm:prSet presAssocID="{14309772-38F7-460D-AE39-F6572BEAC4A3}" presName="text_4" presStyleLbl="node1" presStyleIdx="3" presStyleCnt="5">
        <dgm:presLayoutVars>
          <dgm:bulletEnabled val="1"/>
        </dgm:presLayoutVars>
      </dgm:prSet>
      <dgm:spPr/>
    </dgm:pt>
    <dgm:pt modelId="{9720D0A5-BB7F-41BB-81CC-8B62337E9D05}" type="pres">
      <dgm:prSet presAssocID="{14309772-38F7-460D-AE39-F6572BEAC4A3}" presName="accent_4" presStyleCnt="0"/>
      <dgm:spPr/>
    </dgm:pt>
    <dgm:pt modelId="{B0DC2762-1C92-4F8D-9A25-F42398D87530}" type="pres">
      <dgm:prSet presAssocID="{14309772-38F7-460D-AE39-F6572BEAC4A3}" presName="accentRepeatNode" presStyleLbl="solidFgAcc1" presStyleIdx="3" presStyleCnt="5"/>
      <dgm:spPr/>
    </dgm:pt>
    <dgm:pt modelId="{694A42D3-017E-4E60-920C-CAAC2513AA56}" type="pres">
      <dgm:prSet presAssocID="{12B171E9-DE2B-48DD-860E-D63BEF04456C}" presName="text_5" presStyleLbl="node1" presStyleIdx="4" presStyleCnt="5">
        <dgm:presLayoutVars>
          <dgm:bulletEnabled val="1"/>
        </dgm:presLayoutVars>
      </dgm:prSet>
      <dgm:spPr/>
    </dgm:pt>
    <dgm:pt modelId="{B9CDB5C1-0211-4A0D-8C24-AF20F6077B23}" type="pres">
      <dgm:prSet presAssocID="{12B171E9-DE2B-48DD-860E-D63BEF04456C}" presName="accent_5" presStyleCnt="0"/>
      <dgm:spPr/>
    </dgm:pt>
    <dgm:pt modelId="{67A04E87-3485-4A45-8AA4-BC54BE5E03CF}" type="pres">
      <dgm:prSet presAssocID="{12B171E9-DE2B-48DD-860E-D63BEF04456C}" presName="accentRepeatNode" presStyleLbl="solidFgAcc1" presStyleIdx="4" presStyleCnt="5"/>
      <dgm:spPr/>
    </dgm:pt>
  </dgm:ptLst>
  <dgm:cxnLst>
    <dgm:cxn modelId="{9103F803-DD13-4F68-87BA-AB067BC2C3CF}" type="presOf" srcId="{12B171E9-DE2B-48DD-860E-D63BEF04456C}" destId="{694A42D3-017E-4E60-920C-CAAC2513AA56}" srcOrd="0" destOrd="0" presId="urn:microsoft.com/office/officeart/2008/layout/VerticalCurvedList"/>
    <dgm:cxn modelId="{BC56D507-1A38-4CC2-B538-DAC223898FA7}" type="presOf" srcId="{B9C611EA-9F9B-4529-AECB-379BBD3E8DE7}" destId="{D57A7BBD-8406-4284-83A0-3116B256D827}" srcOrd="0" destOrd="0" presId="urn:microsoft.com/office/officeart/2008/layout/VerticalCurvedList"/>
    <dgm:cxn modelId="{72C8F521-7294-4E4B-93A8-B72CD71A352D}" type="presOf" srcId="{261353A8-8140-40BA-9D4C-7E4D2CBF8C95}" destId="{9F2E9D5C-70F3-448F-937C-6618B65BEB30}" srcOrd="0" destOrd="0" presId="urn:microsoft.com/office/officeart/2008/layout/VerticalCurvedList"/>
    <dgm:cxn modelId="{1BCDF626-0980-4F76-96C5-97E0B3F5E4C0}" srcId="{261353A8-8140-40BA-9D4C-7E4D2CBF8C95}" destId="{473C49B6-1C20-4B4D-A1CC-D1BF0B5090E5}" srcOrd="0" destOrd="0" parTransId="{5C0BEB9A-8FD3-4136-B52F-7EC9641F3D71}" sibTransId="{B9C611EA-9F9B-4529-AECB-379BBD3E8DE7}"/>
    <dgm:cxn modelId="{BD53B743-3E07-4BEC-BC18-224FA8177268}" type="presOf" srcId="{14309772-38F7-460D-AE39-F6572BEAC4A3}" destId="{00D4BFDA-DCD1-40D5-B176-E000E0A97F6A}" srcOrd="0" destOrd="0" presId="urn:microsoft.com/office/officeart/2008/layout/VerticalCurvedList"/>
    <dgm:cxn modelId="{F950866E-28BE-45E5-92BB-55C9117B2361}" srcId="{261353A8-8140-40BA-9D4C-7E4D2CBF8C95}" destId="{0029DB0B-C2AD-465E-8D23-2593016038CC}" srcOrd="1" destOrd="0" parTransId="{CF6C09AC-9882-4D3B-B66A-A82F2053E87D}" sibTransId="{D8673BA2-0A4D-446D-B097-1C9900D14FAB}"/>
    <dgm:cxn modelId="{38CC4055-92DF-4240-BCC3-17BBB77002E1}" type="presOf" srcId="{2C8BDF59-43AF-45A2-912F-31854CDC120E}" destId="{577673C6-3252-4D0F-B22C-E444DA272E47}" srcOrd="0" destOrd="0" presId="urn:microsoft.com/office/officeart/2008/layout/VerticalCurvedList"/>
    <dgm:cxn modelId="{A19F6955-5B35-4857-B5C1-7EC05653050A}" type="presOf" srcId="{473C49B6-1C20-4B4D-A1CC-D1BF0B5090E5}" destId="{4AFE7F8C-D934-40DB-9F86-2A843D7E914B}" srcOrd="0" destOrd="0" presId="urn:microsoft.com/office/officeart/2008/layout/VerticalCurvedList"/>
    <dgm:cxn modelId="{916E4080-195E-40C7-BC2A-7D154DA1261D}" srcId="{261353A8-8140-40BA-9D4C-7E4D2CBF8C95}" destId="{14309772-38F7-460D-AE39-F6572BEAC4A3}" srcOrd="3" destOrd="0" parTransId="{16F4D7BD-7120-4BDA-A062-8995D3ADA18A}" sibTransId="{53986EAF-4BBD-4C39-AB70-AE8679B9C02B}"/>
    <dgm:cxn modelId="{46A0F387-B0D1-4E59-9339-7192E61619B2}" srcId="{261353A8-8140-40BA-9D4C-7E4D2CBF8C95}" destId="{2C8BDF59-43AF-45A2-912F-31854CDC120E}" srcOrd="2" destOrd="0" parTransId="{76D75529-28C7-45E0-BBD7-7A3E0DC4886A}" sibTransId="{8B149A14-0C12-47BE-ABDF-9656F9ED2AA9}"/>
    <dgm:cxn modelId="{EA276AAC-391B-420E-B325-6408053C04BD}" type="presOf" srcId="{0029DB0B-C2AD-465E-8D23-2593016038CC}" destId="{59B90418-F7D1-41B1-9899-77EC81C6BC16}" srcOrd="0" destOrd="0" presId="urn:microsoft.com/office/officeart/2008/layout/VerticalCurvedList"/>
    <dgm:cxn modelId="{92866BB7-D1F7-4C16-AF88-B4DB751FBA6F}" srcId="{261353A8-8140-40BA-9D4C-7E4D2CBF8C95}" destId="{12B171E9-DE2B-48DD-860E-D63BEF04456C}" srcOrd="4" destOrd="0" parTransId="{02022F76-A9F6-4C5A-890E-6C12929E9E96}" sibTransId="{C7B28837-26D9-41AD-9FF3-720CF34E231B}"/>
    <dgm:cxn modelId="{41A065BC-FE21-4E57-9007-31F8B112E291}" type="presParOf" srcId="{9F2E9D5C-70F3-448F-937C-6618B65BEB30}" destId="{4BD0B781-E009-4E6B-A7BE-B93E17E17259}" srcOrd="0" destOrd="0" presId="urn:microsoft.com/office/officeart/2008/layout/VerticalCurvedList"/>
    <dgm:cxn modelId="{AFB2C9DD-9DEB-4D04-BFF9-FFDAC0D2E5F0}" type="presParOf" srcId="{4BD0B781-E009-4E6B-A7BE-B93E17E17259}" destId="{AF988A5D-83B1-4D74-9073-D9AD619B9B5E}" srcOrd="0" destOrd="0" presId="urn:microsoft.com/office/officeart/2008/layout/VerticalCurvedList"/>
    <dgm:cxn modelId="{59B344A0-8F0A-4811-A344-1BBD238EE024}" type="presParOf" srcId="{AF988A5D-83B1-4D74-9073-D9AD619B9B5E}" destId="{2DF55883-6297-4233-A707-9ABD0877F6DE}" srcOrd="0" destOrd="0" presId="urn:microsoft.com/office/officeart/2008/layout/VerticalCurvedList"/>
    <dgm:cxn modelId="{E559A3B5-093C-49A0-850E-CC66BBFEE4FD}" type="presParOf" srcId="{AF988A5D-83B1-4D74-9073-D9AD619B9B5E}" destId="{D57A7BBD-8406-4284-83A0-3116B256D827}" srcOrd="1" destOrd="0" presId="urn:microsoft.com/office/officeart/2008/layout/VerticalCurvedList"/>
    <dgm:cxn modelId="{334C4D1D-903F-4C72-A1CB-F490AC352C2E}" type="presParOf" srcId="{AF988A5D-83B1-4D74-9073-D9AD619B9B5E}" destId="{BCF0B10C-06E3-451B-A2D2-A91EA28D8022}" srcOrd="2" destOrd="0" presId="urn:microsoft.com/office/officeart/2008/layout/VerticalCurvedList"/>
    <dgm:cxn modelId="{2D0B22C3-BAC4-4304-8B8B-2D2C96DD2B08}" type="presParOf" srcId="{AF988A5D-83B1-4D74-9073-D9AD619B9B5E}" destId="{13CD5C1B-EE23-4835-B2BF-63D2ADD51C8C}" srcOrd="3" destOrd="0" presId="urn:microsoft.com/office/officeart/2008/layout/VerticalCurvedList"/>
    <dgm:cxn modelId="{6E397BCF-2831-412A-80C3-DB8AFEB0DA50}" type="presParOf" srcId="{4BD0B781-E009-4E6B-A7BE-B93E17E17259}" destId="{4AFE7F8C-D934-40DB-9F86-2A843D7E914B}" srcOrd="1" destOrd="0" presId="urn:microsoft.com/office/officeart/2008/layout/VerticalCurvedList"/>
    <dgm:cxn modelId="{C6FDBFA4-E445-464F-9BED-F39B3401F259}" type="presParOf" srcId="{4BD0B781-E009-4E6B-A7BE-B93E17E17259}" destId="{A969595A-F9DB-4FA2-B721-DCB4DDF332A3}" srcOrd="2" destOrd="0" presId="urn:microsoft.com/office/officeart/2008/layout/VerticalCurvedList"/>
    <dgm:cxn modelId="{2D317655-2F40-437F-A303-6BC57F74D811}" type="presParOf" srcId="{A969595A-F9DB-4FA2-B721-DCB4DDF332A3}" destId="{E2D98D96-AB91-43AE-91C2-3EAC43F88656}" srcOrd="0" destOrd="0" presId="urn:microsoft.com/office/officeart/2008/layout/VerticalCurvedList"/>
    <dgm:cxn modelId="{7E8A3F9B-A26B-41BB-9774-C3DAA33D1BA3}" type="presParOf" srcId="{4BD0B781-E009-4E6B-A7BE-B93E17E17259}" destId="{59B90418-F7D1-41B1-9899-77EC81C6BC16}" srcOrd="3" destOrd="0" presId="urn:microsoft.com/office/officeart/2008/layout/VerticalCurvedList"/>
    <dgm:cxn modelId="{474F2937-A5D9-4267-B5DE-FC8F561AB1A7}" type="presParOf" srcId="{4BD0B781-E009-4E6B-A7BE-B93E17E17259}" destId="{AE10F004-5F8D-4393-B38D-BB60D35DC531}" srcOrd="4" destOrd="0" presId="urn:microsoft.com/office/officeart/2008/layout/VerticalCurvedList"/>
    <dgm:cxn modelId="{8CF23232-838C-41E0-B131-64006FDF37AE}" type="presParOf" srcId="{AE10F004-5F8D-4393-B38D-BB60D35DC531}" destId="{4ACE4EC3-83BF-43A2-9B7B-9F36A6A32282}" srcOrd="0" destOrd="0" presId="urn:microsoft.com/office/officeart/2008/layout/VerticalCurvedList"/>
    <dgm:cxn modelId="{EA24E625-480B-4CF3-AE35-FEE31D21C8FE}" type="presParOf" srcId="{4BD0B781-E009-4E6B-A7BE-B93E17E17259}" destId="{577673C6-3252-4D0F-B22C-E444DA272E47}" srcOrd="5" destOrd="0" presId="urn:microsoft.com/office/officeart/2008/layout/VerticalCurvedList"/>
    <dgm:cxn modelId="{3CB9D532-9745-4192-B376-F8021E5F4DBE}" type="presParOf" srcId="{4BD0B781-E009-4E6B-A7BE-B93E17E17259}" destId="{246B5E31-B8CA-4E94-9091-6A9CAE483ED6}" srcOrd="6" destOrd="0" presId="urn:microsoft.com/office/officeart/2008/layout/VerticalCurvedList"/>
    <dgm:cxn modelId="{F4DC0604-49DF-43F5-BDD8-F9662815C62D}" type="presParOf" srcId="{246B5E31-B8CA-4E94-9091-6A9CAE483ED6}" destId="{CC8E47F8-C150-444F-B72A-4EA96AEE3409}" srcOrd="0" destOrd="0" presId="urn:microsoft.com/office/officeart/2008/layout/VerticalCurvedList"/>
    <dgm:cxn modelId="{334A562F-BD2B-48E4-AD12-83460B73A5EB}" type="presParOf" srcId="{4BD0B781-E009-4E6B-A7BE-B93E17E17259}" destId="{00D4BFDA-DCD1-40D5-B176-E000E0A97F6A}" srcOrd="7" destOrd="0" presId="urn:microsoft.com/office/officeart/2008/layout/VerticalCurvedList"/>
    <dgm:cxn modelId="{57AB2A41-3B32-488E-BACD-BA5E44DB9C7B}" type="presParOf" srcId="{4BD0B781-E009-4E6B-A7BE-B93E17E17259}" destId="{9720D0A5-BB7F-41BB-81CC-8B62337E9D05}" srcOrd="8" destOrd="0" presId="urn:microsoft.com/office/officeart/2008/layout/VerticalCurvedList"/>
    <dgm:cxn modelId="{9483AE7F-A18B-4A39-88CE-E470B118BA9B}" type="presParOf" srcId="{9720D0A5-BB7F-41BB-81CC-8B62337E9D05}" destId="{B0DC2762-1C92-4F8D-9A25-F42398D87530}" srcOrd="0" destOrd="0" presId="urn:microsoft.com/office/officeart/2008/layout/VerticalCurvedList"/>
    <dgm:cxn modelId="{3456C9F0-D3E4-4ADF-BF39-23E3076DF701}" type="presParOf" srcId="{4BD0B781-E009-4E6B-A7BE-B93E17E17259}" destId="{694A42D3-017E-4E60-920C-CAAC2513AA56}" srcOrd="9" destOrd="0" presId="urn:microsoft.com/office/officeart/2008/layout/VerticalCurvedList"/>
    <dgm:cxn modelId="{0D111C10-1569-468A-A3CC-FA51FBBD8B6D}" type="presParOf" srcId="{4BD0B781-E009-4E6B-A7BE-B93E17E17259}" destId="{B9CDB5C1-0211-4A0D-8C24-AF20F6077B23}" srcOrd="10" destOrd="0" presId="urn:microsoft.com/office/officeart/2008/layout/VerticalCurvedList"/>
    <dgm:cxn modelId="{7B38836D-06C3-4DED-8933-96964DBC242C}" type="presParOf" srcId="{B9CDB5C1-0211-4A0D-8C24-AF20F6077B23}" destId="{67A04E87-3485-4A45-8AA4-BC54BE5E03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BE60B-ECAA-4C77-978B-42A8DF792640}">
      <dsp:nvSpPr>
        <dsp:cNvPr id="0" name=""/>
        <dsp:cNvSpPr/>
      </dsp:nvSpPr>
      <dsp:spPr>
        <a:xfrm rot="5400000">
          <a:off x="-143705" y="146732"/>
          <a:ext cx="958035" cy="67062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</a:rPr>
            <a:t>1</a:t>
          </a:r>
        </a:p>
      </dsp:txBody>
      <dsp:txXfrm rot="-5400000">
        <a:off x="1" y="338338"/>
        <a:ext cx="670624" cy="287411"/>
      </dsp:txXfrm>
    </dsp:sp>
    <dsp:sp modelId="{5474B9C0-A526-4F9C-BA83-6F277314A9EB}">
      <dsp:nvSpPr>
        <dsp:cNvPr id="0" name=""/>
        <dsp:cNvSpPr/>
      </dsp:nvSpPr>
      <dsp:spPr>
        <a:xfrm rot="5400000">
          <a:off x="4416399" y="-3742747"/>
          <a:ext cx="623050" cy="8114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noProof="0" dirty="0">
              <a:solidFill>
                <a:schemeClr val="tx1"/>
              </a:solidFill>
            </a:rPr>
            <a:t>Introduction</a:t>
          </a:r>
          <a:endParaRPr lang="en-US" sz="2800" kern="1200" noProof="0" dirty="0">
            <a:solidFill>
              <a:schemeClr val="tx1"/>
            </a:solidFill>
          </a:endParaRPr>
        </a:p>
      </dsp:txBody>
      <dsp:txXfrm rot="-5400000">
        <a:off x="670625" y="33442"/>
        <a:ext cx="8084185" cy="562220"/>
      </dsp:txXfrm>
    </dsp:sp>
    <dsp:sp modelId="{62718F56-1C71-46A5-A1C1-836F7F4B0D99}">
      <dsp:nvSpPr>
        <dsp:cNvPr id="0" name=""/>
        <dsp:cNvSpPr/>
      </dsp:nvSpPr>
      <dsp:spPr>
        <a:xfrm rot="5400000">
          <a:off x="-143705" y="986004"/>
          <a:ext cx="958035" cy="670624"/>
        </a:xfrm>
        <a:prstGeom prst="chevron">
          <a:avLst/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accent5">
              <a:hueOff val="1285709"/>
              <a:satOff val="2937"/>
              <a:lumOff val="-8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</a:rPr>
            <a:t>2</a:t>
          </a:r>
        </a:p>
      </dsp:txBody>
      <dsp:txXfrm rot="-5400000">
        <a:off x="1" y="1177610"/>
        <a:ext cx="670624" cy="287411"/>
      </dsp:txXfrm>
    </dsp:sp>
    <dsp:sp modelId="{668803DB-26DA-4D34-8500-B3E21198EDF3}">
      <dsp:nvSpPr>
        <dsp:cNvPr id="0" name=""/>
        <dsp:cNvSpPr/>
      </dsp:nvSpPr>
      <dsp:spPr>
        <a:xfrm rot="5400000">
          <a:off x="4416563" y="-2903639"/>
          <a:ext cx="622722" cy="8114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285709"/>
              <a:satOff val="2937"/>
              <a:lumOff val="-8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solidFill>
                <a:schemeClr val="tx1"/>
              </a:solidFill>
            </a:rPr>
            <a:t>Case study 1: DC motor system </a:t>
          </a:r>
          <a:endParaRPr lang="en-US" sz="2800" kern="1200" noProof="0" dirty="0">
            <a:solidFill>
              <a:schemeClr val="tx1"/>
            </a:solidFill>
          </a:endParaRPr>
        </a:p>
      </dsp:txBody>
      <dsp:txXfrm rot="-5400000">
        <a:off x="670625" y="872698"/>
        <a:ext cx="8084201" cy="561924"/>
      </dsp:txXfrm>
    </dsp:sp>
    <dsp:sp modelId="{DA3BB2C2-99B5-47D3-B804-ED5AAD2A7710}">
      <dsp:nvSpPr>
        <dsp:cNvPr id="0" name=""/>
        <dsp:cNvSpPr/>
      </dsp:nvSpPr>
      <dsp:spPr>
        <a:xfrm rot="5400000">
          <a:off x="-143705" y="1825275"/>
          <a:ext cx="958035" cy="670624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</a:rPr>
            <a:t>3</a:t>
          </a:r>
        </a:p>
      </dsp:txBody>
      <dsp:txXfrm rot="-5400000">
        <a:off x="1" y="2016881"/>
        <a:ext cx="670624" cy="287411"/>
      </dsp:txXfrm>
    </dsp:sp>
    <dsp:sp modelId="{7C0D6F29-52D1-49A8-B1B2-20982A41E98A}">
      <dsp:nvSpPr>
        <dsp:cNvPr id="0" name=""/>
        <dsp:cNvSpPr/>
      </dsp:nvSpPr>
      <dsp:spPr>
        <a:xfrm rot="5400000">
          <a:off x="4416563" y="-2064368"/>
          <a:ext cx="622722" cy="8114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noProof="0" dirty="0">
              <a:solidFill>
                <a:schemeClr val="tx1"/>
              </a:solidFill>
            </a:rPr>
            <a:t>Case study 2: DC motor MIMO system</a:t>
          </a:r>
          <a:endParaRPr lang="en-US" sz="2800" kern="1200" noProof="0" dirty="0">
            <a:solidFill>
              <a:schemeClr val="tx1"/>
            </a:solidFill>
          </a:endParaRPr>
        </a:p>
      </dsp:txBody>
      <dsp:txXfrm rot="-5400000">
        <a:off x="670625" y="1711969"/>
        <a:ext cx="8084201" cy="561924"/>
      </dsp:txXfrm>
    </dsp:sp>
    <dsp:sp modelId="{D7D1AD74-30CC-4D5A-8669-204EB1964603}">
      <dsp:nvSpPr>
        <dsp:cNvPr id="0" name=""/>
        <dsp:cNvSpPr/>
      </dsp:nvSpPr>
      <dsp:spPr>
        <a:xfrm rot="5400000">
          <a:off x="-143705" y="2664546"/>
          <a:ext cx="958035" cy="670624"/>
        </a:xfrm>
        <a:prstGeom prst="chevron">
          <a:avLst/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</a:rPr>
            <a:t>4</a:t>
          </a:r>
        </a:p>
      </dsp:txBody>
      <dsp:txXfrm rot="-5400000">
        <a:off x="1" y="2856152"/>
        <a:ext cx="670624" cy="287411"/>
      </dsp:txXfrm>
    </dsp:sp>
    <dsp:sp modelId="{5FC3E94D-C466-4515-94E3-81361DA82820}">
      <dsp:nvSpPr>
        <dsp:cNvPr id="0" name=""/>
        <dsp:cNvSpPr/>
      </dsp:nvSpPr>
      <dsp:spPr>
        <a:xfrm rot="5400000">
          <a:off x="4416563" y="-1225097"/>
          <a:ext cx="622722" cy="8114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schemeClr val="tx1"/>
              </a:solidFill>
            </a:rPr>
            <a:t>DT for Fault detection</a:t>
          </a:r>
        </a:p>
      </dsp:txBody>
      <dsp:txXfrm rot="-5400000">
        <a:off x="670625" y="2551240"/>
        <a:ext cx="8084201" cy="561924"/>
      </dsp:txXfrm>
    </dsp:sp>
    <dsp:sp modelId="{2B8E43EC-6E5B-416E-B0F5-5AC12891CB54}">
      <dsp:nvSpPr>
        <dsp:cNvPr id="0" name=""/>
        <dsp:cNvSpPr/>
      </dsp:nvSpPr>
      <dsp:spPr>
        <a:xfrm rot="5400000">
          <a:off x="-143705" y="3503817"/>
          <a:ext cx="958035" cy="670624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</a:rPr>
            <a:t>5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noProof="0" dirty="0">
            <a:solidFill>
              <a:schemeClr val="tx1"/>
            </a:solidFill>
          </a:endParaRPr>
        </a:p>
      </dsp:txBody>
      <dsp:txXfrm rot="-5400000">
        <a:off x="1" y="3695423"/>
        <a:ext cx="670624" cy="287411"/>
      </dsp:txXfrm>
    </dsp:sp>
    <dsp:sp modelId="{B3721417-950A-47D5-B49C-E9419C3895E8}">
      <dsp:nvSpPr>
        <dsp:cNvPr id="0" name=""/>
        <dsp:cNvSpPr/>
      </dsp:nvSpPr>
      <dsp:spPr>
        <a:xfrm rot="5400000">
          <a:off x="4416563" y="-385826"/>
          <a:ext cx="622722" cy="8114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schemeClr val="tx1"/>
              </a:solidFill>
            </a:rPr>
            <a:t>Future Works</a:t>
          </a:r>
        </a:p>
      </dsp:txBody>
      <dsp:txXfrm rot="-5400000">
        <a:off x="670625" y="3390511"/>
        <a:ext cx="8084201" cy="561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E1D10-77F2-429A-823F-1D12CC02F0DC}">
      <dsp:nvSpPr>
        <dsp:cNvPr id="0" name=""/>
        <dsp:cNvSpPr/>
      </dsp:nvSpPr>
      <dsp:spPr>
        <a:xfrm>
          <a:off x="1631" y="809683"/>
          <a:ext cx="1636769" cy="163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077" tIns="19050" rIns="90077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Variable declarations</a:t>
          </a:r>
        </a:p>
      </dsp:txBody>
      <dsp:txXfrm>
        <a:off x="241330" y="1049382"/>
        <a:ext cx="1157371" cy="1157371"/>
      </dsp:txXfrm>
    </dsp:sp>
    <dsp:sp modelId="{20AFA662-E2EB-4E98-A015-18A889B3ABB0}">
      <dsp:nvSpPr>
        <dsp:cNvPr id="0" name=""/>
        <dsp:cNvSpPr/>
      </dsp:nvSpPr>
      <dsp:spPr>
        <a:xfrm>
          <a:off x="1311047" y="809683"/>
          <a:ext cx="1636769" cy="163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077" tIns="19050" rIns="90077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Void Setup </a:t>
          </a:r>
        </a:p>
      </dsp:txBody>
      <dsp:txXfrm>
        <a:off x="1550746" y="1049382"/>
        <a:ext cx="1157371" cy="1157371"/>
      </dsp:txXfrm>
    </dsp:sp>
    <dsp:sp modelId="{C9BD2764-74B6-48B1-8C0C-D788F346A639}">
      <dsp:nvSpPr>
        <dsp:cNvPr id="0" name=""/>
        <dsp:cNvSpPr/>
      </dsp:nvSpPr>
      <dsp:spPr>
        <a:xfrm>
          <a:off x="2620463" y="809683"/>
          <a:ext cx="1636769" cy="163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077" tIns="19050" rIns="90077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Void Loop </a:t>
          </a:r>
        </a:p>
      </dsp:txBody>
      <dsp:txXfrm>
        <a:off x="2860162" y="1049382"/>
        <a:ext cx="1157371" cy="1157371"/>
      </dsp:txXfrm>
    </dsp:sp>
    <dsp:sp modelId="{9B455293-4D07-4D15-99A3-712C2A2C574C}">
      <dsp:nvSpPr>
        <dsp:cNvPr id="0" name=""/>
        <dsp:cNvSpPr/>
      </dsp:nvSpPr>
      <dsp:spPr>
        <a:xfrm>
          <a:off x="3929878" y="809683"/>
          <a:ext cx="1636769" cy="163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077" tIns="19050" rIns="90077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ISR</a:t>
          </a:r>
        </a:p>
      </dsp:txBody>
      <dsp:txXfrm>
        <a:off x="4169577" y="1049382"/>
        <a:ext cx="1157371" cy="1157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E1D10-77F2-429A-823F-1D12CC02F0DC}">
      <dsp:nvSpPr>
        <dsp:cNvPr id="0" name=""/>
        <dsp:cNvSpPr/>
      </dsp:nvSpPr>
      <dsp:spPr>
        <a:xfrm>
          <a:off x="1631" y="809683"/>
          <a:ext cx="1636769" cy="163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077" tIns="26670" rIns="9007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Libraries pane</a:t>
          </a:r>
        </a:p>
      </dsp:txBody>
      <dsp:txXfrm>
        <a:off x="241330" y="1049382"/>
        <a:ext cx="1157371" cy="1157371"/>
      </dsp:txXfrm>
    </dsp:sp>
    <dsp:sp modelId="{20AFA662-E2EB-4E98-A015-18A889B3ABB0}">
      <dsp:nvSpPr>
        <dsp:cNvPr id="0" name=""/>
        <dsp:cNvSpPr/>
      </dsp:nvSpPr>
      <dsp:spPr>
        <a:xfrm>
          <a:off x="1311047" y="809683"/>
          <a:ext cx="1636769" cy="163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077" tIns="26670" rIns="9007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Update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pane</a:t>
          </a:r>
        </a:p>
      </dsp:txBody>
      <dsp:txXfrm>
        <a:off x="1550746" y="1049382"/>
        <a:ext cx="1157371" cy="1157371"/>
      </dsp:txXfrm>
    </dsp:sp>
    <dsp:sp modelId="{C9BD2764-74B6-48B1-8C0C-D788F346A639}">
      <dsp:nvSpPr>
        <dsp:cNvPr id="0" name=""/>
        <dsp:cNvSpPr/>
      </dsp:nvSpPr>
      <dsp:spPr>
        <a:xfrm>
          <a:off x="2620463" y="809683"/>
          <a:ext cx="1636769" cy="163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077" tIns="26670" rIns="9007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Outputs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pane</a:t>
          </a:r>
        </a:p>
      </dsp:txBody>
      <dsp:txXfrm>
        <a:off x="2860162" y="1049382"/>
        <a:ext cx="1157371" cy="1157371"/>
      </dsp:txXfrm>
    </dsp:sp>
    <dsp:sp modelId="{9B455293-4D07-4D15-99A3-712C2A2C574C}">
      <dsp:nvSpPr>
        <dsp:cNvPr id="0" name=""/>
        <dsp:cNvSpPr/>
      </dsp:nvSpPr>
      <dsp:spPr>
        <a:xfrm>
          <a:off x="3929878" y="809683"/>
          <a:ext cx="1636769" cy="1636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077" tIns="26670" rIns="9007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Libraries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pane</a:t>
          </a:r>
        </a:p>
      </dsp:txBody>
      <dsp:txXfrm>
        <a:off x="4169577" y="1049382"/>
        <a:ext cx="1157371" cy="1157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A7BBD-8406-4284-83A0-3116B256D827}">
      <dsp:nvSpPr>
        <dsp:cNvPr id="0" name=""/>
        <dsp:cNvSpPr/>
      </dsp:nvSpPr>
      <dsp:spPr>
        <a:xfrm>
          <a:off x="-5454650" y="-835198"/>
          <a:ext cx="6494808" cy="6494808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E7F8C-D934-40DB-9F86-2A843D7E914B}">
      <dsp:nvSpPr>
        <dsp:cNvPr id="0" name=""/>
        <dsp:cNvSpPr/>
      </dsp:nvSpPr>
      <dsp:spPr>
        <a:xfrm>
          <a:off x="454804" y="301429"/>
          <a:ext cx="7920936" cy="603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25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Digital Twin is a detailed virtual representation of a real system, which is an emerging technology with significant benefits towards Industry 4.0</a:t>
          </a:r>
          <a:endParaRPr lang="en-US" sz="1600" kern="1200" dirty="0"/>
        </a:p>
      </dsp:txBody>
      <dsp:txXfrm>
        <a:off x="454804" y="301429"/>
        <a:ext cx="7920936" cy="603244"/>
      </dsp:txXfrm>
    </dsp:sp>
    <dsp:sp modelId="{E2D98D96-AB91-43AE-91C2-3EAC43F88656}">
      <dsp:nvSpPr>
        <dsp:cNvPr id="0" name=""/>
        <dsp:cNvSpPr/>
      </dsp:nvSpPr>
      <dsp:spPr>
        <a:xfrm>
          <a:off x="77777" y="226023"/>
          <a:ext cx="754055" cy="754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90418-F7D1-41B1-9899-77EC81C6BC16}">
      <dsp:nvSpPr>
        <dsp:cNvPr id="0" name=""/>
        <dsp:cNvSpPr/>
      </dsp:nvSpPr>
      <dsp:spPr>
        <a:xfrm>
          <a:off x="887072" y="1206006"/>
          <a:ext cx="7488669" cy="603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25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Digital Twin of a DC motor system for speed and position control has been developed using </a:t>
          </a:r>
          <a:r>
            <a:rPr lang="en-GB" sz="1600" kern="1200" dirty="0" err="1"/>
            <a:t>simscape</a:t>
          </a:r>
          <a:r>
            <a:rPr lang="en-GB" sz="1600" kern="1200" dirty="0"/>
            <a:t> for Multiphysics dynamic representation of the system </a:t>
          </a:r>
          <a:r>
            <a:rPr lang="en-GB" sz="1600" kern="1200" dirty="0" err="1"/>
            <a:t>behavior</a:t>
          </a:r>
          <a:endParaRPr lang="en-US" sz="1600" kern="1200" dirty="0"/>
        </a:p>
      </dsp:txBody>
      <dsp:txXfrm>
        <a:off x="887072" y="1206006"/>
        <a:ext cx="7488669" cy="603244"/>
      </dsp:txXfrm>
    </dsp:sp>
    <dsp:sp modelId="{4ACE4EC3-83BF-43A2-9B7B-9F36A6A32282}">
      <dsp:nvSpPr>
        <dsp:cNvPr id="0" name=""/>
        <dsp:cNvSpPr/>
      </dsp:nvSpPr>
      <dsp:spPr>
        <a:xfrm>
          <a:off x="510044" y="1130600"/>
          <a:ext cx="754055" cy="754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673C6-3252-4D0F-B22C-E444DA272E47}">
      <dsp:nvSpPr>
        <dsp:cNvPr id="0" name=""/>
        <dsp:cNvSpPr/>
      </dsp:nvSpPr>
      <dsp:spPr>
        <a:xfrm>
          <a:off x="1019743" y="2110583"/>
          <a:ext cx="7355998" cy="603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25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 </a:t>
          </a:r>
          <a:r>
            <a:rPr lang="en-GB" sz="1600" kern="1200" dirty="0" err="1"/>
            <a:t>behavorial</a:t>
          </a:r>
          <a:r>
            <a:rPr lang="en-GB" sz="1600" kern="1200" dirty="0"/>
            <a:t> matching is performed in order to determine the system Multiphysics coefficients for the DC motor and the other elements of the system.</a:t>
          </a:r>
          <a:endParaRPr lang="en-US" sz="1600" kern="1200" dirty="0"/>
        </a:p>
      </dsp:txBody>
      <dsp:txXfrm>
        <a:off x="1019743" y="2110583"/>
        <a:ext cx="7355998" cy="603244"/>
      </dsp:txXfrm>
    </dsp:sp>
    <dsp:sp modelId="{CC8E47F8-C150-444F-B72A-4EA96AEE3409}">
      <dsp:nvSpPr>
        <dsp:cNvPr id="0" name=""/>
        <dsp:cNvSpPr/>
      </dsp:nvSpPr>
      <dsp:spPr>
        <a:xfrm>
          <a:off x="642715" y="2035177"/>
          <a:ext cx="754055" cy="754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4BFDA-DCD1-40D5-B176-E000E0A97F6A}">
      <dsp:nvSpPr>
        <dsp:cNvPr id="0" name=""/>
        <dsp:cNvSpPr/>
      </dsp:nvSpPr>
      <dsp:spPr>
        <a:xfrm>
          <a:off x="887072" y="3015160"/>
          <a:ext cx="7488669" cy="603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Obtained results shows that the Digital Twin represents properly the behavior of the real asset</a:t>
          </a:r>
        </a:p>
      </dsp:txBody>
      <dsp:txXfrm>
        <a:off x="887072" y="3015160"/>
        <a:ext cx="7488669" cy="603244"/>
      </dsp:txXfrm>
    </dsp:sp>
    <dsp:sp modelId="{B0DC2762-1C92-4F8D-9A25-F42398D87530}">
      <dsp:nvSpPr>
        <dsp:cNvPr id="0" name=""/>
        <dsp:cNvSpPr/>
      </dsp:nvSpPr>
      <dsp:spPr>
        <a:xfrm>
          <a:off x="510044" y="2939754"/>
          <a:ext cx="754055" cy="754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42D3-017E-4E60-920C-CAAC2513AA56}">
      <dsp:nvSpPr>
        <dsp:cNvPr id="0" name=""/>
        <dsp:cNvSpPr/>
      </dsp:nvSpPr>
      <dsp:spPr>
        <a:xfrm>
          <a:off x="454804" y="3919737"/>
          <a:ext cx="7920936" cy="603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 fault detection methodology is implemented and have been show that the DT follows the dynamics of the real system </a:t>
          </a:r>
          <a:endParaRPr lang="en-US" sz="1600" kern="1200" dirty="0"/>
        </a:p>
      </dsp:txBody>
      <dsp:txXfrm>
        <a:off x="454804" y="3919737"/>
        <a:ext cx="7920936" cy="603244"/>
      </dsp:txXfrm>
    </dsp:sp>
    <dsp:sp modelId="{67A04E87-3485-4A45-8AA4-BC54BE5E03CF}">
      <dsp:nvSpPr>
        <dsp:cNvPr id="0" name=""/>
        <dsp:cNvSpPr/>
      </dsp:nvSpPr>
      <dsp:spPr>
        <a:xfrm>
          <a:off x="77777" y="3844331"/>
          <a:ext cx="754055" cy="754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20E0DD-DFB7-43C0-A214-A32F391177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E2CC4-46FD-4E62-9D07-FE138C26A0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F999-1EB6-486D-A632-60DF420830E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C63C-050F-46FD-B5EE-9C083E65BE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20B76-704D-437C-BAC5-16CEAAD2DA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F6EA-A603-48BF-9AD2-70672DB8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5C05DA3-64FB-4CB0-8B4B-A18091FEA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05DA3-64FB-4CB0-8B4B-A18091FEAF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3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05DA3-64FB-4CB0-8B4B-A18091FEAF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8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05DA3-64FB-4CB0-8B4B-A18091FEAF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3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05DA3-64FB-4CB0-8B4B-A18091FEAF1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1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05DA3-64FB-4CB0-8B4B-A18091FEAF1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4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05DA3-64FB-4CB0-8B4B-A18091FEAF1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4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4B45-C817-4E03-B6F8-3CA5A15BEDAB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ME142 Mechatronics. Homework: Survey on an actuator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83FC9145-8351-46A6-8F8A-FB107918D2A6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6583002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80BFFA06-65BA-473E-9D20-EBAE86FC8A45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9F40EF-AA94-43F3-AC68-63DBC26BB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3174C-B120-4941-9AFB-132337DEEB0B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30AC92-1156-4BA6-A8EF-32A0E80E9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11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8FCEAF0B-FED2-40BF-A106-6BAC84FE6E0E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D138DF-2559-4DF7-A7E7-91A99F0FB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C2B3D-E677-4B6A-BFBE-430D28D51310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A06845-92A3-468A-BDEC-2B8C34811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479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65175"/>
            <a:ext cx="9144000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BE211141-8E04-42A2-9B34-77C8D7BF287A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0FAD3C0-E651-4F8C-AFF8-20F6868E9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ADAF-83C6-4B51-AA31-EF7C755F3E5F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2FFD82-D5F9-4041-8D8E-766FC5CDC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98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93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316413" cy="208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316413" cy="2084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5004596C-9E30-4EC0-8868-BBCC3108F851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4DE15A4-9F23-4111-80DA-5EF2AAD9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4983-78F8-45BA-8604-62DED9214274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E9710C1-C816-4D95-9AFC-ADD9EC458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275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D4C21-8975-46E3-9A87-1BAE3C146A11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ME142 Mechatronics. Homework: Survey on an actuator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5364909A-3F3E-460A-BC82-B071F2D46A2C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521451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0254734B-5D0A-40C3-8863-FF051BE4ED94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53FBCFE-DA42-4712-AF5B-1BAF1074B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9DE3-85B2-45EE-B575-F694E7CE8D2C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55FCA59-E337-477E-8791-936726B6E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464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3164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47E4B34B-EFB3-4EC0-A852-286E823A50D8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8CBA94D-F75F-4DA8-8275-03F7C2493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6F2D2-02EC-46EE-83F1-9AF6EA694E2C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61B6B2-A301-462B-8D71-755373DFD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424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C6456EF7-20E0-4712-BAF0-1E6C2709ABB8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D4E4EE0-7CC2-4913-8EAF-4EA580746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BC3E-5216-4720-A4E0-F0F03114C6D9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A94E21F-B827-4182-BFF5-327E76714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03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A78412A7-FE0C-40B4-8F03-2EA01F9D14AF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D1469B-6A5A-4F0F-B461-8843B2912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9D5F-6F3D-4F4B-944C-8CE69F382098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80F7DBE-0EBF-42E4-9FA3-C191B248B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32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1C0ECAE8-15F8-4A6D-A083-4F433EA04F2E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79B05-2CD0-4663-9ECE-B2F153869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4C18-036E-470B-A009-7C4FD333D54F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6F532-6FB9-4515-AEF4-EE4958BC1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504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242A4E4F-4426-455A-8C56-2BC550D6836A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9293A97-3CD0-4C4D-BEA5-C00E6104F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56BA-B078-493A-AF9C-EB8A2346BD41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C300E4-A04E-4AA3-B93B-727BDF9E3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285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Slide-</a:t>
            </a:r>
            <a:fld id="{E753B980-2B01-4E5D-B5E2-A563F58A2EE6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80C291-3966-4F11-85E1-6D5EBE334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8747-D6D2-437A-9B70-6846AFC6B124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7C3D106-D3BE-408C-99BD-1E90A347D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8175" y="6524625"/>
            <a:ext cx="6335713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ME142 Mechatronics. Homework: Survey on an actuator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568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16113"/>
            <a:ext cx="8785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905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CDD726FE-29E9-4D75-BBFC-1678C9877320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6335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ME142 Mechatronics. Homework: Survey on an actuator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8038" y="188913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Slide-</a:t>
            </a:r>
            <a:fld id="{EC9B487B-4EA1-4D58-A1EA-4DD2E24D5EB2}" type="slidenum">
              <a:rPr lang="en-US"/>
              <a:pPr>
                <a:defRPr/>
              </a:pPr>
              <a:t>‹#›</a:t>
            </a:fld>
            <a:r>
              <a:rPr lang="en-US" dirty="0"/>
              <a:t>/1024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11753" y="0"/>
            <a:ext cx="223224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cap="all" spc="-150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Lab</a:t>
            </a:r>
          </a:p>
        </p:txBody>
      </p:sp>
      <p:pic>
        <p:nvPicPr>
          <p:cNvPr id="8" name="Picture 14" descr="UC Merced logo in blu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" y="99814"/>
            <a:ext cx="3005303" cy="6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336" y="2003383"/>
            <a:ext cx="9144000" cy="23050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>
                <a:solidFill>
                  <a:srgbClr val="FF0000"/>
                </a:solidFill>
                <a:latin typeface="Times New Roman" pitchFamily="18" charset="0"/>
              </a:rPr>
              <a:t>Digital Twin development for a </a:t>
            </a:r>
            <a:br>
              <a:rPr lang="en-GB" sz="40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GB" sz="4000" dirty="0">
                <a:solidFill>
                  <a:srgbClr val="FF0000"/>
                </a:solidFill>
                <a:latin typeface="Times New Roman" pitchFamily="18" charset="0"/>
              </a:rPr>
              <a:t>DC motor system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26EAF-9DD9-4E78-90B5-109436ECD633}"/>
              </a:ext>
            </a:extLst>
          </p:cNvPr>
          <p:cNvSpPr txBox="1"/>
          <p:nvPr/>
        </p:nvSpPr>
        <p:spPr>
          <a:xfrm>
            <a:off x="899592" y="104402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Digital Twin show and tell series</a:t>
            </a:r>
            <a:endParaRPr lang="en-US" sz="3200" dirty="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BCE7CD-46B9-4B78-BFE5-F80D6C6B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4" y="4437112"/>
            <a:ext cx="9143999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kern="0" dirty="0"/>
              <a:t>Mauricio Calderon, Jairo Viola and YangQuan Chen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kern="0" cap="all" spc="-15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</a:t>
            </a:r>
            <a:r>
              <a:rPr lang="en-US" sz="2000" b="1" kern="0" dirty="0"/>
              <a:t>(Mechatronics, Embedded Systems and Automation)</a:t>
            </a:r>
            <a:r>
              <a:rPr lang="en-US" sz="2000" b="1" kern="0" cap="all" spc="-15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Lab</a:t>
            </a:r>
            <a:endParaRPr lang="en-US" sz="2000" b="1" kern="0" spc="300" dirty="0">
              <a:solidFill>
                <a:srgbClr val="00FF00"/>
              </a:solidFill>
              <a:latin typeface="Mistral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kern="0" dirty="0"/>
              <a:t>Mechanical Engineering, School of Engineering,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kern="0" dirty="0"/>
              <a:t>University of California, Merced</a:t>
            </a:r>
            <a:endParaRPr lang="en-US" sz="2000" kern="0" dirty="0"/>
          </a:p>
          <a:p>
            <a:pPr eaLnBrk="1" hangingPunct="1">
              <a:lnSpc>
                <a:spcPct val="90000"/>
              </a:lnSpc>
            </a:pPr>
            <a:r>
              <a:rPr lang="en-US" sz="2000" b="1" kern="0" dirty="0"/>
              <a:t>E</a:t>
            </a:r>
            <a:r>
              <a:rPr lang="en-US" sz="2000" kern="0" dirty="0"/>
              <a:t>: </a:t>
            </a:r>
            <a:r>
              <a:rPr lang="en-US" sz="2000" kern="0" dirty="0">
                <a:latin typeface="Garamond" pitchFamily="18" charset="0"/>
              </a:rPr>
              <a:t>mcalderon32@ucmerced.edu</a:t>
            </a:r>
            <a:endParaRPr lang="pl-PL" sz="2000" kern="0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kern="0" dirty="0">
                <a:latin typeface="Times New Roman" pitchFamily="18" charset="0"/>
              </a:rPr>
              <a:t>10/05/2020, </a:t>
            </a:r>
            <a:r>
              <a:rPr lang="pl-PL" sz="2000" kern="0" dirty="0">
                <a:latin typeface="Times New Roman" pitchFamily="18" charset="0"/>
              </a:rPr>
              <a:t>Merced</a:t>
            </a:r>
            <a:r>
              <a:rPr lang="en-US" sz="2000" kern="0" dirty="0">
                <a:latin typeface="Times New Roman" pitchFamily="18" charset="0"/>
              </a:rPr>
              <a:t>, California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kern="0" dirty="0">
                <a:latin typeface="Times New Roman" pitchFamily="18" charset="0"/>
              </a:rPr>
              <a:t>Lam Research Corp.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48468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066B3B-88B9-4734-B10C-60272484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22" y="2767282"/>
            <a:ext cx="2250974" cy="13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8B74B2CC-FE9C-48A1-BB0F-BAFEFB16A2AA}"/>
              </a:ext>
            </a:extLst>
          </p:cNvPr>
          <p:cNvSpPr txBox="1">
            <a:spLocks/>
          </p:cNvSpPr>
          <p:nvPr/>
        </p:nvSpPr>
        <p:spPr bwMode="auto">
          <a:xfrm>
            <a:off x="0" y="1413842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algn="l">
              <a:buNone/>
            </a:pPr>
            <a:r>
              <a:rPr lang="en-GB" sz="2800" dirty="0"/>
              <a:t>System documentation</a:t>
            </a:r>
            <a:endParaRPr lang="pl-PL" sz="28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47C75F5-3088-404A-85CB-4BE554BB27E1}"/>
              </a:ext>
            </a:extLst>
          </p:cNvPr>
          <p:cNvSpPr txBox="1">
            <a:spLocks/>
          </p:cNvSpPr>
          <p:nvPr/>
        </p:nvSpPr>
        <p:spPr bwMode="auto">
          <a:xfrm>
            <a:off x="0" y="692696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4000" kern="0" dirty="0">
                <a:solidFill>
                  <a:schemeClr val="tx1"/>
                </a:solidFill>
              </a:rPr>
              <a:t>2. </a:t>
            </a:r>
            <a:r>
              <a:rPr lang="en-GB" sz="4000" dirty="0">
                <a:solidFill>
                  <a:schemeClr val="tx1"/>
                </a:solidFill>
              </a:rPr>
              <a:t>Case study: DC motor system</a:t>
            </a:r>
            <a:r>
              <a:rPr lang="en-GB" sz="4000" kern="0" dirty="0">
                <a:solidFill>
                  <a:schemeClr val="tx1"/>
                </a:solidFill>
              </a:rPr>
              <a:t> </a:t>
            </a:r>
            <a:endParaRPr lang="en-US" sz="4000" kern="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874EA3-32C1-4D8C-B33D-D38E007C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60" y="2648479"/>
            <a:ext cx="4032448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A53B29-BFFA-49DF-A2AC-FCF9E7432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93" y="4077097"/>
            <a:ext cx="3019500" cy="229388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7E08ECD-F3D3-40EF-9460-E77AC0F58D0D}"/>
              </a:ext>
            </a:extLst>
          </p:cNvPr>
          <p:cNvSpPr txBox="1">
            <a:spLocks/>
          </p:cNvSpPr>
          <p:nvPr/>
        </p:nvSpPr>
        <p:spPr bwMode="auto">
          <a:xfrm>
            <a:off x="251520" y="2101509"/>
            <a:ext cx="2929360" cy="6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Arduino mega</a:t>
            </a:r>
            <a:endParaRPr lang="pl-PL" sz="28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E602F9E-0F20-44F4-A0D2-350D2188C701}"/>
              </a:ext>
            </a:extLst>
          </p:cNvPr>
          <p:cNvSpPr txBox="1">
            <a:spLocks/>
          </p:cNvSpPr>
          <p:nvPr/>
        </p:nvSpPr>
        <p:spPr bwMode="auto">
          <a:xfrm>
            <a:off x="4865960" y="1981828"/>
            <a:ext cx="4170536" cy="6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DC motor with encoder</a:t>
            </a:r>
            <a:endParaRPr lang="pl-PL" sz="2800" dirty="0"/>
          </a:p>
        </p:txBody>
      </p:sp>
      <p:sp>
        <p:nvSpPr>
          <p:cNvPr id="15" name="Marcador de fecha 3">
            <a:extLst>
              <a:ext uri="{FF2B5EF4-FFF2-40B4-BE49-F238E27FC236}">
                <a16:creationId xmlns:a16="http://schemas.microsoft.com/office/drawing/2014/main" id="{DFA06DFE-6483-40A8-B9D1-D1127441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8F258AF9-67E0-42DB-803E-9D479E0BD8BE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640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B9BA-C151-40B5-B293-A81B2A2B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2. Case study: DC motor system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4345-9D7C-499B-B2BC-7197B4AE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6487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System documentation</a:t>
            </a:r>
            <a:endParaRPr lang="en-US" dirty="0"/>
          </a:p>
        </p:txBody>
      </p:sp>
      <p:pic>
        <p:nvPicPr>
          <p:cNvPr id="2050" name="Picture 2" descr="SparkFun Ardumoto - Motor Driver Shield">
            <a:extLst>
              <a:ext uri="{FF2B5EF4-FFF2-40B4-BE49-F238E27FC236}">
                <a16:creationId xmlns:a16="http://schemas.microsoft.com/office/drawing/2014/main" id="{87759B80-066A-4CB3-A345-8AC27E49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0247"/>
            <a:ext cx="2857228" cy="28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5BA9B-1F34-41B7-8886-7CF1400F9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724" y="3667338"/>
            <a:ext cx="5317832" cy="18261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D6709BF-429D-4942-A106-14B7303A137C}"/>
              </a:ext>
            </a:extLst>
          </p:cNvPr>
          <p:cNvSpPr txBox="1">
            <a:spLocks/>
          </p:cNvSpPr>
          <p:nvPr/>
        </p:nvSpPr>
        <p:spPr bwMode="auto">
          <a:xfrm>
            <a:off x="179388" y="2737995"/>
            <a:ext cx="5112692" cy="6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DC motor Power driver</a:t>
            </a:r>
            <a:endParaRPr lang="pl-PL" sz="2800" dirty="0"/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77DADC53-1C9C-4C20-A645-CB3397A7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67BA5A84-8995-467E-9FC4-47D7B7583A4A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723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8B74B2CC-FE9C-48A1-BB0F-BAFEFB16A2AA}"/>
              </a:ext>
            </a:extLst>
          </p:cNvPr>
          <p:cNvSpPr txBox="1">
            <a:spLocks/>
          </p:cNvSpPr>
          <p:nvPr/>
        </p:nvSpPr>
        <p:spPr bwMode="auto">
          <a:xfrm>
            <a:off x="50808" y="1428347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algn="l">
              <a:buNone/>
            </a:pPr>
            <a:r>
              <a:rPr lang="en-GB" sz="2400" dirty="0"/>
              <a:t>Open loop configuration</a:t>
            </a:r>
            <a:endParaRPr lang="pl-PL" sz="24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47C75F5-3088-404A-85CB-4BE554BB27E1}"/>
              </a:ext>
            </a:extLst>
          </p:cNvPr>
          <p:cNvSpPr txBox="1">
            <a:spLocks/>
          </p:cNvSpPr>
          <p:nvPr/>
        </p:nvSpPr>
        <p:spPr bwMode="auto">
          <a:xfrm>
            <a:off x="0" y="692696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4000" kern="0" dirty="0">
                <a:solidFill>
                  <a:schemeClr val="tx1"/>
                </a:solidFill>
              </a:rPr>
              <a:t>2. </a:t>
            </a:r>
            <a:r>
              <a:rPr lang="en-GB" sz="4000" dirty="0">
                <a:solidFill>
                  <a:schemeClr val="tx1"/>
                </a:solidFill>
              </a:rPr>
              <a:t>Case study: DC motor system</a:t>
            </a:r>
            <a:r>
              <a:rPr lang="en-GB" sz="4000" kern="0" dirty="0">
                <a:solidFill>
                  <a:schemeClr val="tx1"/>
                </a:solidFill>
              </a:rPr>
              <a:t> </a:t>
            </a:r>
            <a:endParaRPr lang="en-US" sz="4000" kern="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E25D2-B8EF-4D04-B288-3906698FBD2C}"/>
              </a:ext>
            </a:extLst>
          </p:cNvPr>
          <p:cNvSpPr/>
          <p:nvPr/>
        </p:nvSpPr>
        <p:spPr bwMode="auto">
          <a:xfrm>
            <a:off x="1705892" y="3115033"/>
            <a:ext cx="1584176" cy="9350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B8FE88-7935-40C1-8616-BE29EE2462AB}"/>
              </a:ext>
            </a:extLst>
          </p:cNvPr>
          <p:cNvCxnSpPr>
            <a:cxnSpLocks/>
          </p:cNvCxnSpPr>
          <p:nvPr/>
        </p:nvCxnSpPr>
        <p:spPr bwMode="auto">
          <a:xfrm>
            <a:off x="122058" y="3490726"/>
            <a:ext cx="15558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A86CC67-855F-4623-BB7B-2B4019E471D1}"/>
              </a:ext>
            </a:extLst>
          </p:cNvPr>
          <p:cNvSpPr/>
          <p:nvPr/>
        </p:nvSpPr>
        <p:spPr bwMode="auto">
          <a:xfrm>
            <a:off x="3752502" y="3115033"/>
            <a:ext cx="1584176" cy="9350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00B299-10AD-4EE4-922F-CC44BB6FE72E}"/>
              </a:ext>
            </a:extLst>
          </p:cNvPr>
          <p:cNvCxnSpPr>
            <a:stCxn id="2" idx="3"/>
            <a:endCxn id="19" idx="1"/>
          </p:cNvCxnSpPr>
          <p:nvPr/>
        </p:nvCxnSpPr>
        <p:spPr bwMode="auto">
          <a:xfrm>
            <a:off x="3290068" y="3582552"/>
            <a:ext cx="4624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36CCAA4-9FC4-4F20-9A1E-7B841914A30C}"/>
              </a:ext>
            </a:extLst>
          </p:cNvPr>
          <p:cNvSpPr txBox="1"/>
          <p:nvPr/>
        </p:nvSpPr>
        <p:spPr>
          <a:xfrm>
            <a:off x="1379388" y="411918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Motor driver</a:t>
            </a:r>
            <a:endParaRPr lang="en-US" sz="1600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A77F46-4139-4E8F-8D93-E9053AEF159B}"/>
              </a:ext>
            </a:extLst>
          </p:cNvPr>
          <p:cNvSpPr txBox="1"/>
          <p:nvPr/>
        </p:nvSpPr>
        <p:spPr>
          <a:xfrm>
            <a:off x="4037207" y="411839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DC motor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5A14-AB35-4823-A5B3-D87A118D4019}"/>
              </a:ext>
            </a:extLst>
          </p:cNvPr>
          <p:cNvSpPr txBox="1"/>
          <p:nvPr/>
        </p:nvSpPr>
        <p:spPr>
          <a:xfrm>
            <a:off x="633805" y="3047780"/>
            <a:ext cx="29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r</a:t>
            </a:r>
            <a:endParaRPr lang="en-US" dirty="0"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03322B-4D1E-4E84-B01F-2F49D928CA1A}"/>
              </a:ext>
            </a:extLst>
          </p:cNvPr>
          <p:cNvSpPr txBox="1"/>
          <p:nvPr/>
        </p:nvSpPr>
        <p:spPr>
          <a:xfrm>
            <a:off x="8096424" y="30104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y</a:t>
            </a:r>
            <a:endParaRPr lang="en-US" dirty="0">
              <a:latin typeface="+mn-lt"/>
            </a:endParaRPr>
          </a:p>
        </p:txBody>
      </p:sp>
      <p:pic>
        <p:nvPicPr>
          <p:cNvPr id="47" name="Picture 2" descr="SparkFun Ardumoto - Motor Driver Shield">
            <a:extLst>
              <a:ext uri="{FF2B5EF4-FFF2-40B4-BE49-F238E27FC236}">
                <a16:creationId xmlns:a16="http://schemas.microsoft.com/office/drawing/2014/main" id="{D27FCDAC-697A-4591-9E65-32D505746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 b="15282"/>
          <a:stretch/>
        </p:blipFill>
        <p:spPr bwMode="auto">
          <a:xfrm>
            <a:off x="1914005" y="3171868"/>
            <a:ext cx="1085563" cy="7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ianson DC 775 Motor 12V-36V 24V 3500-9000RPM 775 Motor Ball ...">
            <a:extLst>
              <a:ext uri="{FF2B5EF4-FFF2-40B4-BE49-F238E27FC236}">
                <a16:creationId xmlns:a16="http://schemas.microsoft.com/office/drawing/2014/main" id="{E209F8E3-7BE0-46FD-95FB-32010686C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b="19053"/>
          <a:stretch/>
        </p:blipFill>
        <p:spPr bwMode="auto">
          <a:xfrm>
            <a:off x="4117652" y="3212976"/>
            <a:ext cx="908695" cy="6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Marcador de fecha 3">
            <a:extLst>
              <a:ext uri="{FF2B5EF4-FFF2-40B4-BE49-F238E27FC236}">
                <a16:creationId xmlns:a16="http://schemas.microsoft.com/office/drawing/2014/main" id="{8CEF02CA-6816-4F47-8C95-63C6E935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926AC9EB-5EDD-46F2-AA03-17C82FAD36D7}" type="datetime1">
              <a:rPr lang="en-US" smtClean="0"/>
              <a:t>10/13/2020</a:t>
            </a:fld>
            <a:endParaRPr lang="en-US" dirty="0"/>
          </a:p>
        </p:txBody>
      </p:sp>
      <p:cxnSp>
        <p:nvCxnSpPr>
          <p:cNvPr id="40" name="Straight Arrow Connector 19">
            <a:extLst>
              <a:ext uri="{FF2B5EF4-FFF2-40B4-BE49-F238E27FC236}">
                <a16:creationId xmlns:a16="http://schemas.microsoft.com/office/drawing/2014/main" id="{D1770035-CCF6-4A47-BFD1-60E14B76ACF3}"/>
              </a:ext>
            </a:extLst>
          </p:cNvPr>
          <p:cNvCxnSpPr>
            <a:cxnSpLocks/>
          </p:cNvCxnSpPr>
          <p:nvPr/>
        </p:nvCxnSpPr>
        <p:spPr bwMode="auto">
          <a:xfrm flipV="1">
            <a:off x="7777868" y="3633250"/>
            <a:ext cx="87258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1" name="Straight Arrow Connector 19">
            <a:extLst>
              <a:ext uri="{FF2B5EF4-FFF2-40B4-BE49-F238E27FC236}">
                <a16:creationId xmlns:a16="http://schemas.microsoft.com/office/drawing/2014/main" id="{8FF3CFE7-7CC5-45F0-ACD7-706532D3460E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>
            <a:off x="5336678" y="3582552"/>
            <a:ext cx="8101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0" name="Rectangle 9">
            <a:extLst>
              <a:ext uri="{FF2B5EF4-FFF2-40B4-BE49-F238E27FC236}">
                <a16:creationId xmlns:a16="http://schemas.microsoft.com/office/drawing/2014/main" id="{94865413-41F5-419B-AFAD-E9251C3C5F56}"/>
              </a:ext>
            </a:extLst>
          </p:cNvPr>
          <p:cNvSpPr/>
          <p:nvPr/>
        </p:nvSpPr>
        <p:spPr bwMode="auto">
          <a:xfrm>
            <a:off x="6146808" y="3115033"/>
            <a:ext cx="1584176" cy="9350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F47FF4D7-E3DC-4E05-B6EA-07A612A9B9F9}"/>
              </a:ext>
            </a:extLst>
          </p:cNvPr>
          <p:cNvSpPr txBox="1"/>
          <p:nvPr/>
        </p:nvSpPr>
        <p:spPr>
          <a:xfrm>
            <a:off x="5919036" y="418569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Motor encoder</a:t>
            </a:r>
            <a:endParaRPr lang="en-US" sz="1600" dirty="0">
              <a:latin typeface="+mn-lt"/>
            </a:endParaRPr>
          </a:p>
        </p:txBody>
      </p:sp>
      <p:pic>
        <p:nvPicPr>
          <p:cNvPr id="53" name="Picture 4" descr="Two Channel Dc Motor Encoder With Hall Sensors - Buy Dc Motor ...">
            <a:extLst>
              <a:ext uri="{FF2B5EF4-FFF2-40B4-BE49-F238E27FC236}">
                <a16:creationId xmlns:a16="http://schemas.microsoft.com/office/drawing/2014/main" id="{35543AF4-2A92-45DE-B489-36A1699EB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7" b="12608"/>
          <a:stretch/>
        </p:blipFill>
        <p:spPr bwMode="auto">
          <a:xfrm>
            <a:off x="6271590" y="3286779"/>
            <a:ext cx="1152385" cy="7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790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2. Case study: DC motor system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DC motor open loop configuration (Velocity)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8081D944-3C3D-43B7-AD63-B219E2B0425A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A29DEF-F238-4C5E-A590-EC722C5C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3" y="3141538"/>
            <a:ext cx="8507536" cy="22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16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2. Case study: DC motor system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DC-motor closed-loop configuration (Velocity)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F021B144-C2B2-416A-9AB7-2466C61AC71D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B34B3F8-BA11-443D-A20F-E902C2B4D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3" y="2721805"/>
            <a:ext cx="7632972" cy="36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35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A64EE5B-B760-4191-95F3-7B29510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569"/>
            <a:ext cx="9144000" cy="935038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2. Case study: DC motor system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3AA37-E9BE-4B21-A01C-F22C1CCB1796}"/>
              </a:ext>
            </a:extLst>
          </p:cNvPr>
          <p:cNvSpPr txBox="1">
            <a:spLocks/>
          </p:cNvSpPr>
          <p:nvPr/>
        </p:nvSpPr>
        <p:spPr bwMode="auto">
          <a:xfrm>
            <a:off x="179387" y="1733463"/>
            <a:ext cx="8785225" cy="6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/>
              <a:t>Digital Twin model in </a:t>
            </a:r>
            <a:r>
              <a:rPr lang="en-GB" kern="0" dirty="0" err="1"/>
              <a:t>Simscape</a:t>
            </a:r>
            <a:r>
              <a:rPr lang="en-GB" kern="0" dirty="0"/>
              <a:t>®</a:t>
            </a:r>
            <a:endParaRPr lang="en-US" kern="0" dirty="0"/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6038F061-ABB6-4D79-A82F-A502CAFA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98E5DC8D-B53B-46CD-A8BB-588FBBCFCF13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4B422-C111-485D-9B7C-1DFB557C7034}"/>
              </a:ext>
            </a:extLst>
          </p:cNvPr>
          <p:cNvSpPr txBox="1"/>
          <p:nvPr/>
        </p:nvSpPr>
        <p:spPr>
          <a:xfrm>
            <a:off x="642383" y="5407993"/>
            <a:ext cx="1298643" cy="317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Digital domain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21F29-0C88-4A5A-B6A1-E610FE0D99C5}"/>
              </a:ext>
            </a:extLst>
          </p:cNvPr>
          <p:cNvSpPr txBox="1"/>
          <p:nvPr/>
        </p:nvSpPr>
        <p:spPr>
          <a:xfrm>
            <a:off x="3597456" y="5382172"/>
            <a:ext cx="1523830" cy="317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Electrical domain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D8D6E-A1F4-4313-89F0-1A2424C73EAA}"/>
              </a:ext>
            </a:extLst>
          </p:cNvPr>
          <p:cNvSpPr txBox="1"/>
          <p:nvPr/>
        </p:nvSpPr>
        <p:spPr>
          <a:xfrm>
            <a:off x="6490341" y="5371590"/>
            <a:ext cx="174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Mechanical Domain</a:t>
            </a:r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3CCEB6-DB74-4E61-850C-AB08B22C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928"/>
            <a:ext cx="9144000" cy="25670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646012-9A48-4B10-89BB-C6288AEFFC4E}"/>
              </a:ext>
            </a:extLst>
          </p:cNvPr>
          <p:cNvSpPr/>
          <p:nvPr/>
        </p:nvSpPr>
        <p:spPr bwMode="auto">
          <a:xfrm>
            <a:off x="3965" y="2720959"/>
            <a:ext cx="3180260" cy="2687034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8D87FE-0253-4102-946C-9E67D3BB5E14}"/>
              </a:ext>
            </a:extLst>
          </p:cNvPr>
          <p:cNvSpPr/>
          <p:nvPr/>
        </p:nvSpPr>
        <p:spPr bwMode="auto">
          <a:xfrm>
            <a:off x="3184225" y="2713261"/>
            <a:ext cx="3306116" cy="268703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E3600C-B8A3-44CC-AE71-C9DF5F1208C3}"/>
              </a:ext>
            </a:extLst>
          </p:cNvPr>
          <p:cNvSpPr/>
          <p:nvPr/>
        </p:nvSpPr>
        <p:spPr bwMode="auto">
          <a:xfrm>
            <a:off x="6490341" y="2713261"/>
            <a:ext cx="2657624" cy="2687034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9" name="Picture 2" descr="Simscape Add-on Libraries - Video - MATLAB &amp; Simulink">
            <a:extLst>
              <a:ext uri="{FF2B5EF4-FFF2-40B4-BE49-F238E27FC236}">
                <a16:creationId xmlns:a16="http://schemas.microsoft.com/office/drawing/2014/main" id="{01BB6AD5-9ABA-4FE1-B3C7-B808B608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5854474"/>
            <a:ext cx="1240062" cy="69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MathWorks Announces Release 2019b of MATLAB and Simulink ...">
            <a:extLst>
              <a:ext uri="{FF2B5EF4-FFF2-40B4-BE49-F238E27FC236}">
                <a16:creationId xmlns:a16="http://schemas.microsoft.com/office/drawing/2014/main" id="{805D44F6-F1D5-4A7C-8656-095183B1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451" y="5922343"/>
            <a:ext cx="1030232" cy="5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36C03F-CD1A-417B-A0B2-9B8AF5C860A4}"/>
              </a:ext>
            </a:extLst>
          </p:cNvPr>
          <p:cNvSpPr txBox="1"/>
          <p:nvPr/>
        </p:nvSpPr>
        <p:spPr>
          <a:xfrm>
            <a:off x="3348038" y="5985507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Software tools</a:t>
            </a:r>
          </a:p>
        </p:txBody>
      </p:sp>
    </p:spTree>
    <p:extLst>
      <p:ext uri="{BB962C8B-B14F-4D97-AF65-F5344CB8AC3E}">
        <p14:creationId xmlns:p14="http://schemas.microsoft.com/office/powerpoint/2010/main" val="9992477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A64EE5B-B760-4191-95F3-7B29510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569"/>
            <a:ext cx="9144000" cy="935038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2. Case study: DC motor system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3AA37-E9BE-4B21-A01C-F22C1CCB1796}"/>
              </a:ext>
            </a:extLst>
          </p:cNvPr>
          <p:cNvSpPr txBox="1">
            <a:spLocks/>
          </p:cNvSpPr>
          <p:nvPr/>
        </p:nvSpPr>
        <p:spPr bwMode="auto">
          <a:xfrm>
            <a:off x="205276" y="1449497"/>
            <a:ext cx="8785225" cy="6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/>
              <a:t>SLDO( Simulink Design Optimization) Parameter Estimation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B0844595-5468-4FF1-9DC4-12256221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93CA336D-DB39-4C8B-B138-BD677F7177FE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3" name="Picture 12" descr="A screenshot of a map&#10;&#10;Description automatically generated">
            <a:extLst>
              <a:ext uri="{FF2B5EF4-FFF2-40B4-BE49-F238E27FC236}">
                <a16:creationId xmlns:a16="http://schemas.microsoft.com/office/drawing/2014/main" id="{7DC0FB0D-4D02-4583-A631-464109E9A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" y="2385243"/>
            <a:ext cx="8373145" cy="3592856"/>
          </a:xfrm>
          <a:prstGeom prst="rect">
            <a:avLst/>
          </a:prstGeom>
        </p:spPr>
      </p:pic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8E7CE41D-8AF2-4372-9DDE-EF27E467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9" y="5436732"/>
            <a:ext cx="2757432" cy="128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DB777-4783-41B2-8C3E-05D294A6661A}"/>
              </a:ext>
            </a:extLst>
          </p:cNvPr>
          <p:cNvSpPr txBox="1"/>
          <p:nvPr/>
        </p:nvSpPr>
        <p:spPr>
          <a:xfrm>
            <a:off x="4957875" y="602550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Roboholics</a:t>
            </a:r>
            <a:r>
              <a:rPr lang="en-GB" dirty="0">
                <a:solidFill>
                  <a:srgbClr val="FF0000"/>
                </a:solidFill>
              </a:rPr>
              <a:t> (manufacturer)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015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CD8B-282E-4A1D-B0E4-EE179433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tx1"/>
                </a:solidFill>
              </a:rPr>
              <a:t>2. Case study: DC motor system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AF77-FE76-42D8-8AEC-C9569A1E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DT behavioural matching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3D451-95E2-4BAB-934C-C81880E57825}"/>
              </a:ext>
            </a:extLst>
          </p:cNvPr>
          <p:cNvSpPr txBox="1"/>
          <p:nvPr/>
        </p:nvSpPr>
        <p:spPr>
          <a:xfrm>
            <a:off x="527269" y="2653977"/>
            <a:ext cx="820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>
                <a:latin typeface="+mn-lt"/>
              </a:rPr>
              <a:t>“Find the parameters of each subsystem composing the Digital Twin in order to fit its complete system dynamics, coinciding match with the real state of the physical system</a:t>
            </a:r>
            <a:r>
              <a:rPr lang="en-GB" i="1" dirty="0">
                <a:latin typeface="+mn-lt"/>
              </a:rPr>
              <a:t>”</a:t>
            </a:r>
            <a:endParaRPr lang="en-US" i="1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A76F7A-1DC0-4700-B150-AFC338233825}"/>
              </a:ext>
            </a:extLst>
          </p:cNvPr>
          <p:cNvGrpSpPr/>
          <p:nvPr/>
        </p:nvGrpSpPr>
        <p:grpSpPr>
          <a:xfrm>
            <a:off x="1187624" y="4136597"/>
            <a:ext cx="7451367" cy="1740675"/>
            <a:chOff x="1187624" y="4136597"/>
            <a:chExt cx="7451367" cy="17406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4F0B49-B86B-4707-830C-37AFA6D4A438}"/>
                </a:ext>
              </a:extLst>
            </p:cNvPr>
            <p:cNvGrpSpPr/>
            <p:nvPr/>
          </p:nvGrpSpPr>
          <p:grpSpPr>
            <a:xfrm>
              <a:off x="2433828" y="4529266"/>
              <a:ext cx="1008112" cy="1009452"/>
              <a:chOff x="7491761" y="2391048"/>
              <a:chExt cx="496888" cy="433388"/>
            </a:xfrm>
          </p:grpSpPr>
          <p:sp>
            <p:nvSpPr>
              <p:cNvPr id="9" name="Rectangle 30">
                <a:extLst>
                  <a:ext uri="{FF2B5EF4-FFF2-40B4-BE49-F238E27FC236}">
                    <a16:creationId xmlns:a16="http://schemas.microsoft.com/office/drawing/2014/main" id="{62AAB63E-D005-4B94-8F8D-76D84A8FE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1761" y="2391048"/>
                <a:ext cx="496888" cy="433388"/>
              </a:xfrm>
              <a:prstGeom prst="rect">
                <a:avLst/>
              </a:prstGeom>
              <a:noFill/>
              <a:ln w="22225" cap="flat">
                <a:solidFill>
                  <a:srgbClr val="2F528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" name="Picture 31">
                <a:extLst>
                  <a:ext uri="{FF2B5EF4-FFF2-40B4-BE49-F238E27FC236}">
                    <a16:creationId xmlns:a16="http://schemas.microsoft.com/office/drawing/2014/main" id="{DCC97801-01DC-4E22-B204-78FEF3F9E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7973" y="2492648"/>
                <a:ext cx="246063" cy="22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D34410-FD21-4D5B-9A09-9DD5A763D85E}"/>
                </a:ext>
              </a:extLst>
            </p:cNvPr>
            <p:cNvSpPr txBox="1"/>
            <p:nvPr/>
          </p:nvSpPr>
          <p:spPr>
            <a:xfrm>
              <a:off x="4028347" y="4749918"/>
              <a:ext cx="131959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/>
                <a:t>Optimization</a:t>
              </a:r>
            </a:p>
            <a:p>
              <a:pPr algn="ctr"/>
              <a:r>
                <a:rPr lang="en-GB" sz="1600" dirty="0"/>
                <a:t>loop</a:t>
              </a:r>
              <a:endParaRPr lang="en-US" sz="1600" dirty="0"/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59A0FCBF-4A47-4161-8836-891DAC6ADCDB}"/>
                </a:ext>
              </a:extLst>
            </p:cNvPr>
            <p:cNvCxnSpPr>
              <a:stCxn id="9" idx="2"/>
              <a:endCxn id="11" idx="2"/>
            </p:cNvCxnSpPr>
            <p:nvPr/>
          </p:nvCxnSpPr>
          <p:spPr bwMode="auto">
            <a:xfrm rot="5400000" flipH="1" flipV="1">
              <a:off x="3711000" y="4561576"/>
              <a:ext cx="204025" cy="1750259"/>
            </a:xfrm>
            <a:prstGeom prst="bentConnector3">
              <a:avLst>
                <a:gd name="adj1" fmla="val -11204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9255315F-488F-4CB1-9C43-A37C60486557}"/>
                </a:ext>
              </a:extLst>
            </p:cNvPr>
            <p:cNvCxnSpPr>
              <a:stCxn id="11" idx="0"/>
              <a:endCxn id="9" idx="0"/>
            </p:cNvCxnSpPr>
            <p:nvPr/>
          </p:nvCxnSpPr>
          <p:spPr bwMode="auto">
            <a:xfrm rot="16200000" flipV="1">
              <a:off x="3702688" y="3764462"/>
              <a:ext cx="220652" cy="1750259"/>
            </a:xfrm>
            <a:prstGeom prst="bentConnector3">
              <a:avLst>
                <a:gd name="adj1" fmla="val 2036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8C00D3-E10E-43B9-AC42-2D283FD13FC8}"/>
                </a:ext>
              </a:extLst>
            </p:cNvPr>
            <p:cNvSpPr txBox="1"/>
            <p:nvPr/>
          </p:nvSpPr>
          <p:spPr>
            <a:xfrm>
              <a:off x="4708180" y="4136597"/>
              <a:ext cx="1376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DT subsystems</a:t>
              </a:r>
              <a:br>
                <a:rPr lang="en-GB" sz="1400" dirty="0"/>
              </a:br>
              <a:r>
                <a:rPr lang="en-GB" sz="1400" dirty="0"/>
                <a:t> parameters</a:t>
              </a:r>
              <a:endParaRPr lang="en-US" sz="1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5364AC-162B-4C8B-99F1-34E23ACE17E5}"/>
                </a:ext>
              </a:extLst>
            </p:cNvPr>
            <p:cNvSpPr txBox="1"/>
            <p:nvPr/>
          </p:nvSpPr>
          <p:spPr>
            <a:xfrm>
              <a:off x="4758584" y="5449280"/>
              <a:ext cx="867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DT output</a:t>
              </a:r>
              <a:endParaRPr 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612D48-E2F2-4900-8066-C7F2D96128FE}"/>
                </a:ext>
              </a:extLst>
            </p:cNvPr>
            <p:cNvSpPr txBox="1"/>
            <p:nvPr/>
          </p:nvSpPr>
          <p:spPr>
            <a:xfrm>
              <a:off x="2467619" y="5287280"/>
              <a:ext cx="970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Digital Twin</a:t>
              </a:r>
              <a:endParaRPr lang="en-US" sz="12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B2C6F0-9C59-4742-8CFC-94C2670A025A}"/>
                </a:ext>
              </a:extLst>
            </p:cNvPr>
            <p:cNvCxnSpPr>
              <a:cxnSpLocks/>
              <a:endCxn id="9" idx="1"/>
            </p:cNvCxnSpPr>
            <p:nvPr/>
          </p:nvCxnSpPr>
          <p:spPr bwMode="auto">
            <a:xfrm>
              <a:off x="1461809" y="5026597"/>
              <a:ext cx="972019" cy="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6881C6-6193-47B2-A328-48D14A58EB78}"/>
                </a:ext>
              </a:extLst>
            </p:cNvPr>
            <p:cNvSpPr txBox="1"/>
            <p:nvPr/>
          </p:nvSpPr>
          <p:spPr>
            <a:xfrm>
              <a:off x="1187624" y="4564932"/>
              <a:ext cx="1247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Physical system</a:t>
              </a:r>
            </a:p>
            <a:p>
              <a:pPr algn="ctr"/>
              <a:r>
                <a:rPr lang="en-GB" sz="1200" dirty="0"/>
                <a:t>I/O Data</a:t>
              </a:r>
              <a:endParaRPr lang="en-US" sz="12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9064AF-7C35-46A1-B5B1-F37725EF0BEF}"/>
                </a:ext>
              </a:extLst>
            </p:cNvPr>
            <p:cNvCxnSpPr>
              <a:cxnSpLocks/>
              <a:stCxn id="11" idx="3"/>
              <a:endCxn id="27" idx="1"/>
            </p:cNvCxnSpPr>
            <p:nvPr/>
          </p:nvCxnSpPr>
          <p:spPr bwMode="auto">
            <a:xfrm flipV="1">
              <a:off x="5347939" y="5038149"/>
              <a:ext cx="1447539" cy="41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FB791-3882-4BAE-B877-4E74BDD47503}"/>
                </a:ext>
              </a:extLst>
            </p:cNvPr>
            <p:cNvSpPr txBox="1"/>
            <p:nvPr/>
          </p:nvSpPr>
          <p:spPr>
            <a:xfrm>
              <a:off x="6795478" y="4668817"/>
              <a:ext cx="137640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Optimized</a:t>
              </a:r>
              <a:br>
                <a:rPr lang="en-GB" sz="1400" dirty="0"/>
              </a:br>
              <a:r>
                <a:rPr lang="en-GB" sz="1400" dirty="0"/>
                <a:t>DT subsystems</a:t>
              </a:r>
              <a:br>
                <a:rPr lang="en-GB" sz="1400" dirty="0"/>
              </a:br>
              <a:r>
                <a:rPr lang="en-GB" sz="1400" dirty="0"/>
                <a:t> parameters</a:t>
              </a:r>
              <a:endParaRPr lang="en-US" sz="1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F57849-293B-43F2-84DB-F96F994E1D92}"/>
                </a:ext>
              </a:extLst>
            </p:cNvPr>
            <p:cNvSpPr txBox="1"/>
            <p:nvPr/>
          </p:nvSpPr>
          <p:spPr>
            <a:xfrm>
              <a:off x="6445185" y="5538718"/>
              <a:ext cx="2193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I/O error minimization</a:t>
              </a:r>
              <a:endParaRPr lang="en-US" sz="1600" dirty="0"/>
            </a:p>
          </p:txBody>
        </p:sp>
      </p:grpSp>
      <p:sp>
        <p:nvSpPr>
          <p:cNvPr id="28" name="Marcador de fecha 3">
            <a:extLst>
              <a:ext uri="{FF2B5EF4-FFF2-40B4-BE49-F238E27FC236}">
                <a16:creationId xmlns:a16="http://schemas.microsoft.com/office/drawing/2014/main" id="{9775CB4D-DD48-48BD-AE24-876A88CC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09" y="6480572"/>
            <a:ext cx="1905000" cy="404812"/>
          </a:xfrm>
        </p:spPr>
        <p:txBody>
          <a:bodyPr/>
          <a:lstStyle/>
          <a:p>
            <a:pPr>
              <a:defRPr/>
            </a:pPr>
            <a:fld id="{C9CB4EDB-EF39-4FC2-A72D-E7C7C7653329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528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A64EE5B-B760-4191-95F3-7B29510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569"/>
            <a:ext cx="9144000" cy="935038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2. Case study: DC motor system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B0844595-5468-4FF1-9DC4-12256221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04E5E8D0-B5EC-400B-8E34-F1B5532CCCCB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EA75E3D-BD06-46AC-9F20-ADD8879B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75" y="1563447"/>
            <a:ext cx="8529403" cy="4572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dirty="0"/>
              <a:t>Digital Twin behavioural matching</a:t>
            </a:r>
            <a:endParaRPr lang="en-US" sz="2800" dirty="0"/>
          </a:p>
        </p:txBody>
      </p:sp>
      <p:pic>
        <p:nvPicPr>
          <p:cNvPr id="13" name="Picture 12" descr="A map of a building&#10;&#10;Description automatically generated">
            <a:extLst>
              <a:ext uri="{FF2B5EF4-FFF2-40B4-BE49-F238E27FC236}">
                <a16:creationId xmlns:a16="http://schemas.microsoft.com/office/drawing/2014/main" id="{94DD043E-B679-401B-A292-C0F09C24C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" y="2291124"/>
            <a:ext cx="4193517" cy="2949597"/>
          </a:xfrm>
          <a:prstGeom prst="rect">
            <a:avLst/>
          </a:prstGeom>
        </p:spPr>
      </p:pic>
      <p:sp>
        <p:nvSpPr>
          <p:cNvPr id="15" name="Rectángulo 12">
            <a:extLst>
              <a:ext uri="{FF2B5EF4-FFF2-40B4-BE49-F238E27FC236}">
                <a16:creationId xmlns:a16="http://schemas.microsoft.com/office/drawing/2014/main" id="{866B2C65-3720-4EC4-A367-87E3EEB5E4DF}"/>
              </a:ext>
            </a:extLst>
          </p:cNvPr>
          <p:cNvSpPr/>
          <p:nvPr/>
        </p:nvSpPr>
        <p:spPr>
          <a:xfrm>
            <a:off x="1454525" y="5863577"/>
            <a:ext cx="2591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Matlab parameter estimation</a:t>
            </a:r>
            <a:br>
              <a:rPr lang="en-US" sz="1400" b="1" dirty="0">
                <a:latin typeface="+mn-lt"/>
              </a:rPr>
            </a:br>
            <a:r>
              <a:rPr lang="en-US" sz="1400" b="1" dirty="0">
                <a:latin typeface="+mn-lt"/>
              </a:rPr>
              <a:t> toolbox Parameters estimation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FE2CDDA-C812-49E3-8D55-643048887B4A}"/>
              </a:ext>
            </a:extLst>
          </p:cNvPr>
          <p:cNvSpPr/>
          <p:nvPr/>
        </p:nvSpPr>
        <p:spPr bwMode="auto">
          <a:xfrm>
            <a:off x="4360328" y="3632572"/>
            <a:ext cx="323850" cy="2667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3DCB2-E1C7-46D0-9882-1736C87C576E}"/>
              </a:ext>
            </a:extLst>
          </p:cNvPr>
          <p:cNvSpPr txBox="1"/>
          <p:nvPr/>
        </p:nvSpPr>
        <p:spPr>
          <a:xfrm>
            <a:off x="1210403" y="5310940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+mn-lt"/>
              </a:rPr>
              <a:t>Open loop</a:t>
            </a:r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9DCA4-A602-46A3-A9EE-B54A0F83C2CF}"/>
              </a:ext>
            </a:extLst>
          </p:cNvPr>
          <p:cNvSpPr txBox="1"/>
          <p:nvPr/>
        </p:nvSpPr>
        <p:spPr>
          <a:xfrm>
            <a:off x="5753701" y="5294683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+mn-lt"/>
              </a:rPr>
              <a:t>Fine tuning in closed loop</a:t>
            </a:r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B5E90109-99E5-40B4-BA89-C29451ED6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91124"/>
            <a:ext cx="4219008" cy="2949597"/>
          </a:xfrm>
          <a:prstGeom prst="rect">
            <a:avLst/>
          </a:prstGeom>
        </p:spPr>
      </p:pic>
      <p:pic>
        <p:nvPicPr>
          <p:cNvPr id="20" name="Picture 19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D6E2308A-6B23-4653-87ED-F8F56B933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19" y="5565441"/>
            <a:ext cx="2332690" cy="9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12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A64EE5B-B760-4191-95F3-7B29510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569"/>
            <a:ext cx="9144000" cy="935038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2. Case study: DC motor system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B0844595-5468-4FF1-9DC4-12256221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C574CE26-A15D-49C6-840B-81F6A2B40793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C2A8843-D13C-4D71-B152-9EC28B80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0" y="1700808"/>
            <a:ext cx="8529403" cy="368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Closed loop response of Digital Twin vs Physical asset</a:t>
            </a:r>
            <a:endParaRPr lang="en-US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6FB6D7-D19B-4EB1-9B25-4ABE357F56D2}"/>
              </a:ext>
            </a:extLst>
          </p:cNvPr>
          <p:cNvSpPr txBox="1">
            <a:spLocks/>
          </p:cNvSpPr>
          <p:nvPr/>
        </p:nvSpPr>
        <p:spPr bwMode="auto">
          <a:xfrm>
            <a:off x="146489" y="2179829"/>
            <a:ext cx="8785225" cy="5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–"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80010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10000"/>
              <a:buChar char="•"/>
              <a:defRPr sz="1400" b="1" baseline="0">
                <a:solidFill>
                  <a:schemeClr val="tx1"/>
                </a:solidFill>
                <a:latin typeface="+mn-lt"/>
              </a:defRPr>
            </a:lvl3pPr>
            <a:lvl4pPr marL="108585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137160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 sz="1400" b="1">
                <a:solidFill>
                  <a:schemeClr val="tx1"/>
                </a:solidFill>
                <a:latin typeface="+mn-lt"/>
              </a:defRPr>
            </a:lvl5pPr>
            <a:lvl6pPr marL="18288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2860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27432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2004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34628-4219-4093-9322-ADD3E5221DA1}"/>
              </a:ext>
            </a:extLst>
          </p:cNvPr>
          <p:cNvSpPr txBox="1"/>
          <p:nvPr/>
        </p:nvSpPr>
        <p:spPr>
          <a:xfrm>
            <a:off x="1746779" y="6008081"/>
            <a:ext cx="15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>
                <a:latin typeface="+mn-lt"/>
              </a:rPr>
              <a:t>Time respons</a:t>
            </a:r>
            <a:r>
              <a:rPr lang="en-GB" sz="1800" dirty="0">
                <a:latin typeface="+mn-lt"/>
              </a:rPr>
              <a:t>e</a:t>
            </a:r>
            <a:endParaRPr lang="en-US" sz="1800" dirty="0" err="1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CC7A0-9D95-411C-BC31-68E10D72895B}"/>
              </a:ext>
            </a:extLst>
          </p:cNvPr>
          <p:cNvSpPr txBox="1"/>
          <p:nvPr/>
        </p:nvSpPr>
        <p:spPr>
          <a:xfrm>
            <a:off x="6164379" y="6008081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Control action</a:t>
            </a:r>
            <a:endParaRPr lang="en-US" sz="1800" dirty="0" err="1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E8058-10D5-48BC-816B-AC1B9A8B8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02" y="2276872"/>
            <a:ext cx="4998751" cy="3613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FBFCDD-B7E2-4123-83C0-39CF2967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11" y="2348880"/>
            <a:ext cx="4557012" cy="35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040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53872-B627-4A0D-8E7A-5E3E9D77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13" name="Marcador de contenido 6">
            <a:extLst>
              <a:ext uri="{FF2B5EF4-FFF2-40B4-BE49-F238E27FC236}">
                <a16:creationId xmlns:a16="http://schemas.microsoft.com/office/drawing/2014/main" id="{23050D10-9058-45BB-883A-E00A672B8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156106"/>
              </p:ext>
            </p:extLst>
          </p:nvPr>
        </p:nvGraphicFramePr>
        <p:xfrm>
          <a:off x="179387" y="1873525"/>
          <a:ext cx="878522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8FF9F29-C261-4B13-AE00-684D1F38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291C63C9-8570-4BAF-A80A-4E3449C8EB00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243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FF07-3924-4421-8C17-B066A991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2. Case study: DC motor system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C8817-F6C1-4B80-BF0E-2C91C375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47385-F665-44D8-9B47-D744DFA1989E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FC3680-BAE5-44FF-90F8-12A6EFBCC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51" y="1576319"/>
            <a:ext cx="8529403" cy="3680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dirty="0"/>
              <a:t>Fault Detection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6D0646-551E-4163-9CD3-05C736443F30}"/>
              </a:ext>
            </a:extLst>
          </p:cNvPr>
          <p:cNvSpPr txBox="1">
            <a:spLocks/>
          </p:cNvSpPr>
          <p:nvPr/>
        </p:nvSpPr>
        <p:spPr bwMode="auto">
          <a:xfrm>
            <a:off x="114148" y="2087905"/>
            <a:ext cx="8785225" cy="5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–"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80010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10000"/>
              <a:buChar char="•"/>
              <a:defRPr sz="1400" b="1" baseline="0">
                <a:solidFill>
                  <a:schemeClr val="tx1"/>
                </a:solidFill>
                <a:latin typeface="+mn-lt"/>
              </a:defRPr>
            </a:lvl3pPr>
            <a:lvl4pPr marL="108585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137160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 sz="1400" b="1">
                <a:solidFill>
                  <a:schemeClr val="tx1"/>
                </a:solidFill>
                <a:latin typeface="+mn-lt"/>
              </a:defRPr>
            </a:lvl5pPr>
            <a:lvl6pPr marL="18288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2860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27432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2004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kern="0" dirty="0"/>
              <a:t>Power supply interruption due to a motor driver malfunction at t=50 s</a:t>
            </a: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D2B13-C2EE-45F1-8198-D18B6487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035" y="2730961"/>
            <a:ext cx="4515001" cy="3395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7C720A-107E-41F6-AB15-F2349F2D2425}"/>
              </a:ext>
            </a:extLst>
          </p:cNvPr>
          <p:cNvSpPr txBox="1"/>
          <p:nvPr/>
        </p:nvSpPr>
        <p:spPr>
          <a:xfrm>
            <a:off x="1743013" y="6125962"/>
            <a:ext cx="1676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Time response</a:t>
            </a:r>
            <a:endParaRPr lang="en-US" sz="20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B34C9-BA40-432A-A147-D9E7BF22A677}"/>
              </a:ext>
            </a:extLst>
          </p:cNvPr>
          <p:cNvSpPr txBox="1"/>
          <p:nvPr/>
        </p:nvSpPr>
        <p:spPr>
          <a:xfrm>
            <a:off x="6160613" y="6125962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Control action</a:t>
            </a:r>
            <a:endParaRPr lang="en-US" sz="20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E438C-45C5-4AAD-85CF-638C00B2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" y="2697824"/>
            <a:ext cx="4515001" cy="3395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2D4458-A46C-40C6-8170-FAA4A7F4AA2C}"/>
              </a:ext>
            </a:extLst>
          </p:cNvPr>
          <p:cNvSpPr/>
          <p:nvPr/>
        </p:nvSpPr>
        <p:spPr bwMode="auto">
          <a:xfrm>
            <a:off x="2173136" y="3017435"/>
            <a:ext cx="2066925" cy="296788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EF44C-C67C-4393-A386-6E6773FF1F02}"/>
              </a:ext>
            </a:extLst>
          </p:cNvPr>
          <p:cNvSpPr/>
          <p:nvPr/>
        </p:nvSpPr>
        <p:spPr bwMode="auto">
          <a:xfrm>
            <a:off x="6822012" y="3017435"/>
            <a:ext cx="2066925" cy="304225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887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8B74B2CC-FE9C-48A1-BB0F-BAFEFB16A2AA}"/>
              </a:ext>
            </a:extLst>
          </p:cNvPr>
          <p:cNvSpPr txBox="1">
            <a:spLocks/>
          </p:cNvSpPr>
          <p:nvPr/>
        </p:nvSpPr>
        <p:spPr bwMode="auto">
          <a:xfrm>
            <a:off x="0" y="1557858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algn="l">
              <a:buNone/>
            </a:pPr>
            <a:r>
              <a:rPr lang="en-GB" sz="2400" dirty="0"/>
              <a:t>Closed loop configuration</a:t>
            </a:r>
            <a:endParaRPr lang="pl-PL" sz="24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47C75F5-3088-404A-85CB-4BE554BB27E1}"/>
              </a:ext>
            </a:extLst>
          </p:cNvPr>
          <p:cNvSpPr txBox="1">
            <a:spLocks/>
          </p:cNvSpPr>
          <p:nvPr/>
        </p:nvSpPr>
        <p:spPr bwMode="auto">
          <a:xfrm>
            <a:off x="0" y="692696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600" kern="0" dirty="0">
                <a:solidFill>
                  <a:schemeClr val="tx1"/>
                </a:solidFill>
              </a:rPr>
              <a:t>2. </a:t>
            </a:r>
            <a:r>
              <a:rPr lang="en-GB" sz="3600" dirty="0">
                <a:solidFill>
                  <a:schemeClr val="tx1"/>
                </a:solidFill>
              </a:rPr>
              <a:t>Case study: DC motor system</a:t>
            </a:r>
            <a:r>
              <a:rPr lang="en-GB" sz="3600" kern="0" dirty="0">
                <a:solidFill>
                  <a:schemeClr val="tx1"/>
                </a:solidFill>
              </a:rPr>
              <a:t> position control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E25D2-B8EF-4D04-B288-3906698FBD2C}"/>
              </a:ext>
            </a:extLst>
          </p:cNvPr>
          <p:cNvSpPr/>
          <p:nvPr/>
        </p:nvSpPr>
        <p:spPr bwMode="auto">
          <a:xfrm>
            <a:off x="4283968" y="2852936"/>
            <a:ext cx="1584176" cy="9350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09A6B6-4E51-40CA-ACE1-39A588136302}"/>
              </a:ext>
            </a:extLst>
          </p:cNvPr>
          <p:cNvSpPr/>
          <p:nvPr/>
        </p:nvSpPr>
        <p:spPr bwMode="auto">
          <a:xfrm>
            <a:off x="2087725" y="2849686"/>
            <a:ext cx="1584176" cy="9350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F14559-CBC2-42B9-87EB-C9616643CCBA}"/>
              </a:ext>
            </a:extLst>
          </p:cNvPr>
          <p:cNvSpPr/>
          <p:nvPr/>
        </p:nvSpPr>
        <p:spPr bwMode="auto">
          <a:xfrm>
            <a:off x="4283968" y="4595424"/>
            <a:ext cx="1584176" cy="9350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45DDC5-2F09-46CB-9CC7-F5031DC93582}"/>
              </a:ext>
            </a:extLst>
          </p:cNvPr>
          <p:cNvSpPr/>
          <p:nvPr/>
        </p:nvSpPr>
        <p:spPr bwMode="auto">
          <a:xfrm>
            <a:off x="863589" y="3029349"/>
            <a:ext cx="648072" cy="57571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B8FE88-7935-40C1-8616-BE29EE2462AB}"/>
              </a:ext>
            </a:extLst>
          </p:cNvPr>
          <p:cNvCxnSpPr>
            <a:stCxn id="3" idx="6"/>
            <a:endCxn id="9" idx="1"/>
          </p:cNvCxnSpPr>
          <p:nvPr/>
        </p:nvCxnSpPr>
        <p:spPr bwMode="auto">
          <a:xfrm>
            <a:off x="1511661" y="3317205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FEC023-2878-48B5-A9E6-647191C2BF1F}"/>
              </a:ext>
            </a:extLst>
          </p:cNvPr>
          <p:cNvCxnSpPr>
            <a:stCxn id="9" idx="3"/>
            <a:endCxn id="2" idx="1"/>
          </p:cNvCxnSpPr>
          <p:nvPr/>
        </p:nvCxnSpPr>
        <p:spPr bwMode="auto">
          <a:xfrm>
            <a:off x="3671901" y="3317205"/>
            <a:ext cx="612067" cy="3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A86CC67-855F-4623-BB7B-2B4019E471D1}"/>
              </a:ext>
            </a:extLst>
          </p:cNvPr>
          <p:cNvSpPr/>
          <p:nvPr/>
        </p:nvSpPr>
        <p:spPr bwMode="auto">
          <a:xfrm>
            <a:off x="6444208" y="2852936"/>
            <a:ext cx="1584176" cy="9350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00B299-10AD-4EE4-922F-CC44BB6FE72E}"/>
              </a:ext>
            </a:extLst>
          </p:cNvPr>
          <p:cNvCxnSpPr>
            <a:stCxn id="2" idx="3"/>
            <a:endCxn id="19" idx="1"/>
          </p:cNvCxnSpPr>
          <p:nvPr/>
        </p:nvCxnSpPr>
        <p:spPr bwMode="auto">
          <a:xfrm>
            <a:off x="5868144" y="3320455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CB64C64-D416-4D59-A7B2-CA0558D32645}"/>
              </a:ext>
            </a:extLst>
          </p:cNvPr>
          <p:cNvCxnSpPr>
            <a:stCxn id="10" idx="1"/>
            <a:endCxn id="3" idx="4"/>
          </p:cNvCxnSpPr>
          <p:nvPr/>
        </p:nvCxnSpPr>
        <p:spPr bwMode="auto">
          <a:xfrm rot="10800000">
            <a:off x="1187626" y="3605061"/>
            <a:ext cx="3096343" cy="145788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445091CF-C443-4FF2-A048-5AE1A4F801B6}"/>
              </a:ext>
            </a:extLst>
          </p:cNvPr>
          <p:cNvCxnSpPr>
            <a:stCxn id="19" idx="3"/>
            <a:endCxn id="10" idx="3"/>
          </p:cNvCxnSpPr>
          <p:nvPr/>
        </p:nvCxnSpPr>
        <p:spPr bwMode="auto">
          <a:xfrm flipH="1">
            <a:off x="5868144" y="3320455"/>
            <a:ext cx="2160240" cy="1742488"/>
          </a:xfrm>
          <a:prstGeom prst="bentConnector3">
            <a:avLst>
              <a:gd name="adj1" fmla="val -105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E21791-3F43-433E-8BDA-F2069C3EB4C6}"/>
              </a:ext>
            </a:extLst>
          </p:cNvPr>
          <p:cNvCxnSpPr>
            <a:stCxn id="19" idx="3"/>
          </p:cNvCxnSpPr>
          <p:nvPr/>
        </p:nvCxnSpPr>
        <p:spPr bwMode="auto">
          <a:xfrm flipV="1">
            <a:off x="8028384" y="3317205"/>
            <a:ext cx="648072" cy="3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8031E1-9B72-49CF-85BF-16A36FDA20F6}"/>
              </a:ext>
            </a:extLst>
          </p:cNvPr>
          <p:cNvCxnSpPr>
            <a:cxnSpLocks/>
            <a:endCxn id="3" idx="2"/>
          </p:cNvCxnSpPr>
          <p:nvPr/>
        </p:nvCxnSpPr>
        <p:spPr bwMode="auto">
          <a:xfrm>
            <a:off x="251520" y="3317205"/>
            <a:ext cx="6120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69C7E0F-12A6-4FD6-9DBD-F6F637D1E8B9}"/>
              </a:ext>
            </a:extLst>
          </p:cNvPr>
          <p:cNvSpPr txBox="1"/>
          <p:nvPr/>
        </p:nvSpPr>
        <p:spPr>
          <a:xfrm>
            <a:off x="1797224" y="385708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PID controller</a:t>
            </a:r>
            <a:endParaRPr lang="en-US" sz="1600" dirty="0"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6CCAA4-9FC4-4F20-9A1E-7B841914A30C}"/>
              </a:ext>
            </a:extLst>
          </p:cNvPr>
          <p:cNvSpPr txBox="1"/>
          <p:nvPr/>
        </p:nvSpPr>
        <p:spPr>
          <a:xfrm>
            <a:off x="3957464" y="385708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Motor driver</a:t>
            </a:r>
            <a:endParaRPr lang="en-US" sz="1600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A77F46-4139-4E8F-8D93-E9053AEF159B}"/>
              </a:ext>
            </a:extLst>
          </p:cNvPr>
          <p:cNvSpPr txBox="1"/>
          <p:nvPr/>
        </p:nvSpPr>
        <p:spPr>
          <a:xfrm>
            <a:off x="6156176" y="3859411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DC motor</a:t>
            </a:r>
            <a:endParaRPr lang="en-US" sz="1600" dirty="0"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5C43A8-08B3-4691-B217-65A82CC8AF94}"/>
              </a:ext>
            </a:extLst>
          </p:cNvPr>
          <p:cNvSpPr txBox="1"/>
          <p:nvPr/>
        </p:nvSpPr>
        <p:spPr>
          <a:xfrm>
            <a:off x="3708032" y="563450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Motor encoder</a:t>
            </a:r>
          </a:p>
          <a:p>
            <a:pPr algn="ctr"/>
            <a:r>
              <a:rPr lang="en-GB" sz="1600" b="1" dirty="0">
                <a:latin typeface="+mn-lt"/>
              </a:rPr>
              <a:t>(Angular position feedback)</a:t>
            </a:r>
            <a:endParaRPr lang="en-US" sz="1600" b="1" dirty="0"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E8865E-0750-4B85-93EF-36DCB69DB320}"/>
              </a:ext>
            </a:extLst>
          </p:cNvPr>
          <p:cNvSpPr/>
          <p:nvPr/>
        </p:nvSpPr>
        <p:spPr bwMode="auto">
          <a:xfrm>
            <a:off x="539552" y="2564910"/>
            <a:ext cx="3489919" cy="280830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9853DC-101A-403F-AC7F-5448DDDEDB11}"/>
              </a:ext>
            </a:extLst>
          </p:cNvPr>
          <p:cNvSpPr txBox="1"/>
          <p:nvPr/>
        </p:nvSpPr>
        <p:spPr>
          <a:xfrm>
            <a:off x="613620" y="5361573"/>
            <a:ext cx="258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>
                <a:latin typeface="+mn-lt"/>
              </a:rPr>
              <a:t>Monitored by Simulink </a:t>
            </a:r>
            <a:br>
              <a:rPr lang="en-GB" sz="1800" b="1" dirty="0">
                <a:latin typeface="+mn-lt"/>
              </a:rPr>
            </a:br>
            <a:r>
              <a:rPr lang="en-GB" sz="1800" b="1" dirty="0">
                <a:latin typeface="+mn-lt"/>
              </a:rPr>
              <a:t>external execution mode</a:t>
            </a:r>
            <a:endParaRPr lang="en-US" sz="1800" b="1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5A14-AB35-4823-A5B3-D87A118D4019}"/>
              </a:ext>
            </a:extLst>
          </p:cNvPr>
          <p:cNvSpPr txBox="1"/>
          <p:nvPr/>
        </p:nvSpPr>
        <p:spPr>
          <a:xfrm>
            <a:off x="531861" y="2821583"/>
            <a:ext cx="29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r</a:t>
            </a:r>
            <a:endParaRPr lang="en-US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FB31E2-FA2B-477B-A8CA-0288A49E0837}"/>
              </a:ext>
            </a:extLst>
          </p:cNvPr>
          <p:cNvSpPr txBox="1"/>
          <p:nvPr/>
        </p:nvSpPr>
        <p:spPr>
          <a:xfrm>
            <a:off x="1688060" y="283115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03322B-4D1E-4E84-B01F-2F49D928CA1A}"/>
              </a:ext>
            </a:extLst>
          </p:cNvPr>
          <p:cNvSpPr txBox="1"/>
          <p:nvPr/>
        </p:nvSpPr>
        <p:spPr>
          <a:xfrm>
            <a:off x="8265569" y="27782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y</a:t>
            </a:r>
            <a:endParaRPr lang="en-US" dirty="0">
              <a:latin typeface="+mn-lt"/>
            </a:endParaRPr>
          </a:p>
        </p:txBody>
      </p:sp>
      <p:pic>
        <p:nvPicPr>
          <p:cNvPr id="47" name="Picture 2" descr="SparkFun Ardumoto - Motor Driver Shield">
            <a:extLst>
              <a:ext uri="{FF2B5EF4-FFF2-40B4-BE49-F238E27FC236}">
                <a16:creationId xmlns:a16="http://schemas.microsoft.com/office/drawing/2014/main" id="{D27FCDAC-697A-4591-9E65-32D505746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 b="15282"/>
          <a:stretch/>
        </p:blipFill>
        <p:spPr bwMode="auto">
          <a:xfrm>
            <a:off x="4492081" y="2909771"/>
            <a:ext cx="1085563" cy="7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ianson DC 775 Motor 12V-36V 24V 3500-9000RPM 775 Motor Ball ...">
            <a:extLst>
              <a:ext uri="{FF2B5EF4-FFF2-40B4-BE49-F238E27FC236}">
                <a16:creationId xmlns:a16="http://schemas.microsoft.com/office/drawing/2014/main" id="{E209F8E3-7BE0-46FD-95FB-32010686C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b="19053"/>
          <a:stretch/>
        </p:blipFill>
        <p:spPr bwMode="auto">
          <a:xfrm>
            <a:off x="6809358" y="2950879"/>
            <a:ext cx="908695" cy="6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wo Channel Dc Motor Encoder With Hall Sensors - Buy Dc Motor ...">
            <a:extLst>
              <a:ext uri="{FF2B5EF4-FFF2-40B4-BE49-F238E27FC236}">
                <a16:creationId xmlns:a16="http://schemas.microsoft.com/office/drawing/2014/main" id="{1709998C-518C-4F37-94F0-1137D2523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7" b="12608"/>
          <a:stretch/>
        </p:blipFill>
        <p:spPr bwMode="auto">
          <a:xfrm>
            <a:off x="4572000" y="4675540"/>
            <a:ext cx="1152385" cy="7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92EA813-6103-4329-8158-3F7BBF49805C}"/>
              </a:ext>
            </a:extLst>
          </p:cNvPr>
          <p:cNvSpPr txBox="1"/>
          <p:nvPr/>
        </p:nvSpPr>
        <p:spPr>
          <a:xfrm>
            <a:off x="846103" y="3147927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+</a:t>
            </a:r>
            <a:endParaRPr lang="en-US" sz="1600" dirty="0"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31E1FB-ADF9-4A53-9D2D-8CCA40C1D4E6}"/>
              </a:ext>
            </a:extLst>
          </p:cNvPr>
          <p:cNvSpPr txBox="1"/>
          <p:nvPr/>
        </p:nvSpPr>
        <p:spPr>
          <a:xfrm>
            <a:off x="1063600" y="3301634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-</a:t>
            </a:r>
            <a:endParaRPr lang="en-US" sz="1600" dirty="0">
              <a:latin typeface="+mn-lt"/>
            </a:endParaRPr>
          </a:p>
        </p:txBody>
      </p:sp>
      <p:pic>
        <p:nvPicPr>
          <p:cNvPr id="3078" name="Picture 6" descr="Simulink Logo - LogoDix">
            <a:extLst>
              <a:ext uri="{FF2B5EF4-FFF2-40B4-BE49-F238E27FC236}">
                <a16:creationId xmlns:a16="http://schemas.microsoft.com/office/drawing/2014/main" id="{1BD8A0E2-8DB5-4527-80D1-724BCF32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48" y="4292708"/>
            <a:ext cx="1523228" cy="6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EFA0EED-CF56-4F5D-A45F-69E8903B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35" y="4344068"/>
            <a:ext cx="923773" cy="6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Marcador de fecha 3">
            <a:extLst>
              <a:ext uri="{FF2B5EF4-FFF2-40B4-BE49-F238E27FC236}">
                <a16:creationId xmlns:a16="http://schemas.microsoft.com/office/drawing/2014/main" id="{8CEF02CA-6816-4F47-8C95-63C6E935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C2561290-DDAB-4AF3-8F4D-27F0321A15EF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66538-DFCF-4D44-B45B-A5249FC15B0F}"/>
              </a:ext>
            </a:extLst>
          </p:cNvPr>
          <p:cNvSpPr/>
          <p:nvPr/>
        </p:nvSpPr>
        <p:spPr bwMode="auto">
          <a:xfrm>
            <a:off x="6443675" y="4594237"/>
            <a:ext cx="1431644" cy="8549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Motor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Backslash</a:t>
            </a:r>
          </a:p>
        </p:txBody>
      </p:sp>
    </p:spTree>
    <p:extLst>
      <p:ext uri="{BB962C8B-B14F-4D97-AF65-F5344CB8AC3E}">
        <p14:creationId xmlns:p14="http://schemas.microsoft.com/office/powerpoint/2010/main" val="17748051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8A7A6CC0-9D8E-4C24-86A4-D02665CB9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00099"/>
            <a:ext cx="7992755" cy="3667487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47C75F5-3088-404A-85CB-4BE554BB27E1}"/>
              </a:ext>
            </a:extLst>
          </p:cNvPr>
          <p:cNvSpPr txBox="1">
            <a:spLocks/>
          </p:cNvSpPr>
          <p:nvPr/>
        </p:nvSpPr>
        <p:spPr bwMode="auto">
          <a:xfrm>
            <a:off x="0" y="692696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600" kern="0" dirty="0">
                <a:solidFill>
                  <a:schemeClr val="tx1"/>
                </a:solidFill>
              </a:rPr>
              <a:t>2. </a:t>
            </a:r>
            <a:r>
              <a:rPr lang="en-GB" sz="3600" dirty="0">
                <a:solidFill>
                  <a:schemeClr val="tx1"/>
                </a:solidFill>
              </a:rPr>
              <a:t>Case study: DC motor system</a:t>
            </a:r>
            <a:r>
              <a:rPr lang="en-GB" sz="3600" kern="0" dirty="0">
                <a:solidFill>
                  <a:schemeClr val="tx1"/>
                </a:solidFill>
              </a:rPr>
              <a:t> position control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sp>
        <p:nvSpPr>
          <p:cNvPr id="55" name="Marcador de fecha 3">
            <a:extLst>
              <a:ext uri="{FF2B5EF4-FFF2-40B4-BE49-F238E27FC236}">
                <a16:creationId xmlns:a16="http://schemas.microsoft.com/office/drawing/2014/main" id="{8CEF02CA-6816-4F47-8C95-63C6E935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03257A07-8101-4F88-A16F-9D4CBE0179D7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C6EEF381-AFF4-4C21-9541-2CC8EA74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75" y="1563447"/>
            <a:ext cx="8529403" cy="4572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dirty="0"/>
              <a:t>Behavioural matching</a:t>
            </a:r>
            <a:endParaRPr lang="en-US" sz="2800" dirty="0"/>
          </a:p>
        </p:txBody>
      </p:sp>
      <p:pic>
        <p:nvPicPr>
          <p:cNvPr id="11" name="Picture 10" descr="A picture containing photo, table, bird&#10;&#10;Description automatically generated">
            <a:extLst>
              <a:ext uri="{FF2B5EF4-FFF2-40B4-BE49-F238E27FC236}">
                <a16:creationId xmlns:a16="http://schemas.microsoft.com/office/drawing/2014/main" id="{A4300B7A-21FD-4B19-8230-9F7447AC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67" y="4306568"/>
            <a:ext cx="2088232" cy="9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80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A64EE5B-B760-4191-95F3-7B29510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569"/>
            <a:ext cx="9144000" cy="935038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2. Case study: DC motor system position control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B0844595-5468-4FF1-9DC4-12256221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374519EE-29A5-47E1-B26A-6D7B0BE49B87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C2A8843-D13C-4D71-B152-9EC28B80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0" y="1700808"/>
            <a:ext cx="8529403" cy="368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Closed loop response of Digital Twin vs Physical asset</a:t>
            </a:r>
            <a:endParaRPr lang="en-US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6FB6D7-D19B-4EB1-9B25-4ABE357F56D2}"/>
              </a:ext>
            </a:extLst>
          </p:cNvPr>
          <p:cNvSpPr txBox="1">
            <a:spLocks/>
          </p:cNvSpPr>
          <p:nvPr/>
        </p:nvSpPr>
        <p:spPr bwMode="auto">
          <a:xfrm>
            <a:off x="146489" y="2179829"/>
            <a:ext cx="8785225" cy="5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–"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80010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10000"/>
              <a:buChar char="•"/>
              <a:defRPr sz="1400" b="1" baseline="0">
                <a:solidFill>
                  <a:schemeClr val="tx1"/>
                </a:solidFill>
                <a:latin typeface="+mn-lt"/>
              </a:defRPr>
            </a:lvl3pPr>
            <a:lvl4pPr marL="108585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1371600" indent="-1714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 sz="1400" b="1">
                <a:solidFill>
                  <a:schemeClr val="tx1"/>
                </a:solidFill>
                <a:latin typeface="+mn-lt"/>
              </a:defRPr>
            </a:lvl5pPr>
            <a:lvl6pPr marL="18288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2860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27432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2004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1B8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13092B-0ECD-4CA1-B5A1-A2CD2479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6" y="2202543"/>
            <a:ext cx="4515001" cy="36238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A0C85E-DB4F-4B3C-99E0-E70013205E3F}"/>
              </a:ext>
            </a:extLst>
          </p:cNvPr>
          <p:cNvSpPr txBox="1"/>
          <p:nvPr/>
        </p:nvSpPr>
        <p:spPr>
          <a:xfrm>
            <a:off x="1799733" y="5865365"/>
            <a:ext cx="15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Time response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8494D-EF99-4715-83E9-11EBD3539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08" y="2365089"/>
            <a:ext cx="4515001" cy="3395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F81D87-8DF6-46FE-B4E3-B46FA68CE38C}"/>
              </a:ext>
            </a:extLst>
          </p:cNvPr>
          <p:cNvSpPr txBox="1"/>
          <p:nvPr/>
        </p:nvSpPr>
        <p:spPr>
          <a:xfrm>
            <a:off x="5912979" y="586996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Control action</a:t>
            </a:r>
          </a:p>
        </p:txBody>
      </p:sp>
    </p:spTree>
    <p:extLst>
      <p:ext uri="{BB962C8B-B14F-4D97-AF65-F5344CB8AC3E}">
        <p14:creationId xmlns:p14="http://schemas.microsoft.com/office/powerpoint/2010/main" val="337131841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8B74B2CC-FE9C-48A1-BB0F-BAFEFB16A2AA}"/>
              </a:ext>
            </a:extLst>
          </p:cNvPr>
          <p:cNvSpPr txBox="1">
            <a:spLocks/>
          </p:cNvSpPr>
          <p:nvPr/>
        </p:nvSpPr>
        <p:spPr bwMode="auto">
          <a:xfrm>
            <a:off x="0" y="1413842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algn="l">
              <a:buNone/>
            </a:pPr>
            <a:r>
              <a:rPr lang="en-GB" sz="2800" dirty="0"/>
              <a:t>System description</a:t>
            </a:r>
            <a:endParaRPr lang="pl-PL" sz="2800" dirty="0"/>
          </a:p>
        </p:txBody>
      </p:sp>
      <p:sp>
        <p:nvSpPr>
          <p:cNvPr id="24" name="Rectángulo 12">
            <a:extLst>
              <a:ext uri="{FF2B5EF4-FFF2-40B4-BE49-F238E27FC236}">
                <a16:creationId xmlns:a16="http://schemas.microsoft.com/office/drawing/2014/main" id="{42FA5386-1A5F-4B8A-983D-45BF150B0B69}"/>
              </a:ext>
            </a:extLst>
          </p:cNvPr>
          <p:cNvSpPr/>
          <p:nvPr/>
        </p:nvSpPr>
        <p:spPr>
          <a:xfrm>
            <a:off x="16489" y="2492817"/>
            <a:ext cx="5419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2xDC motor 12v 600 RPM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Arduino mega with </a:t>
            </a:r>
            <a:r>
              <a:rPr lang="en-US" sz="2000" dirty="0" err="1">
                <a:latin typeface="+mn-lt"/>
              </a:rPr>
              <a:t>ardumotor</a:t>
            </a:r>
            <a:r>
              <a:rPr lang="en-US" sz="2000" dirty="0">
                <a:latin typeface="+mn-lt"/>
              </a:rPr>
              <a:t> shield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2xRotational encoder 460 </a:t>
            </a:r>
            <a:r>
              <a:rPr lang="en-US" sz="2000" dirty="0" err="1">
                <a:latin typeface="+mn-lt"/>
              </a:rPr>
              <a:t>cpr</a:t>
            </a:r>
            <a:endParaRPr lang="en-US" sz="20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External power supply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Running real time embedded control using C code generation for Arduino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47C75F5-3088-404A-85CB-4BE554BB27E1}"/>
              </a:ext>
            </a:extLst>
          </p:cNvPr>
          <p:cNvSpPr txBox="1">
            <a:spLocks/>
          </p:cNvSpPr>
          <p:nvPr/>
        </p:nvSpPr>
        <p:spPr bwMode="auto">
          <a:xfrm>
            <a:off x="0" y="692696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4000" kern="0" dirty="0">
                <a:solidFill>
                  <a:schemeClr val="tx1"/>
                </a:solidFill>
              </a:rPr>
              <a:t>3. </a:t>
            </a:r>
            <a:r>
              <a:rPr lang="en-GB" sz="4000" dirty="0">
                <a:solidFill>
                  <a:schemeClr val="tx1"/>
                </a:solidFill>
              </a:rPr>
              <a:t>Case study: DC motor MIMO system</a:t>
            </a:r>
            <a:r>
              <a:rPr lang="en-GB" sz="4000" kern="0" dirty="0">
                <a:solidFill>
                  <a:schemeClr val="tx1"/>
                </a:solidFill>
              </a:rPr>
              <a:t> </a:t>
            </a:r>
            <a:endParaRPr lang="en-US" sz="4000" kern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9DB23-B162-47B4-B0C4-B40E2116D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321201" y="2679799"/>
            <a:ext cx="3799480" cy="2849611"/>
          </a:xfrm>
          <a:prstGeom prst="rect">
            <a:avLst/>
          </a:prstGeom>
        </p:spPr>
      </p:pic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B6BA2EC3-6817-420D-8972-25158CCE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DCA7670C-B303-4C39-B705-4A3432AB1375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01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Real System Open Loop (velocity)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EF41B259-CC30-4EC3-87B0-3FC6665068D3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90AAD0-035B-4FF0-9047-AE6198630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51003"/>
            <a:ext cx="5078454" cy="424019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32606E-2F44-461C-80CC-BFB0EE05111A}"/>
              </a:ext>
            </a:extLst>
          </p:cNvPr>
          <p:cNvSpPr txBox="1"/>
          <p:nvPr/>
        </p:nvSpPr>
        <p:spPr>
          <a:xfrm>
            <a:off x="5796136" y="2924174"/>
            <a:ext cx="2664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Tachometer from Simulink library do not allow to consider interrupt priority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Is necessary to develop an S-Function that handle the interaction with the real system</a:t>
            </a:r>
          </a:p>
        </p:txBody>
      </p:sp>
    </p:spTree>
    <p:extLst>
      <p:ext uri="{BB962C8B-B14F-4D97-AF65-F5344CB8AC3E}">
        <p14:creationId xmlns:p14="http://schemas.microsoft.com/office/powerpoint/2010/main" val="186903309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Real System Open Loop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F1A5512D-A9F7-47DF-A7AD-8E564988A1E2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90AAD0-035B-4FF0-9047-AE6198630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753" y="2742725"/>
            <a:ext cx="4269099" cy="2890980"/>
          </a:xfrm>
          <a:prstGeom prst="rect">
            <a:avLst/>
          </a:prstGeom>
        </p:spPr>
      </p:pic>
      <p:sp>
        <p:nvSpPr>
          <p:cNvPr id="10" name="Terminatore 9">
            <a:extLst>
              <a:ext uri="{FF2B5EF4-FFF2-40B4-BE49-F238E27FC236}">
                <a16:creationId xmlns:a16="http://schemas.microsoft.com/office/drawing/2014/main" id="{71EB46FF-BB9E-4582-98DF-B210FC3B22AD}"/>
              </a:ext>
            </a:extLst>
          </p:cNvPr>
          <p:cNvSpPr/>
          <p:nvPr/>
        </p:nvSpPr>
        <p:spPr bwMode="auto">
          <a:xfrm>
            <a:off x="4978896" y="3538664"/>
            <a:ext cx="313804" cy="117086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rminatore 10">
            <a:extLst>
              <a:ext uri="{FF2B5EF4-FFF2-40B4-BE49-F238E27FC236}">
                <a16:creationId xmlns:a16="http://schemas.microsoft.com/office/drawing/2014/main" id="{D2BD8E4B-67E7-4E75-9A6A-ECB776E32040}"/>
              </a:ext>
            </a:extLst>
          </p:cNvPr>
          <p:cNvSpPr/>
          <p:nvPr/>
        </p:nvSpPr>
        <p:spPr bwMode="auto">
          <a:xfrm>
            <a:off x="4978896" y="3997816"/>
            <a:ext cx="313804" cy="117086"/>
          </a:xfrm>
          <a:prstGeom prst="flowChartTerminator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rminatore 11">
            <a:extLst>
              <a:ext uri="{FF2B5EF4-FFF2-40B4-BE49-F238E27FC236}">
                <a16:creationId xmlns:a16="http://schemas.microsoft.com/office/drawing/2014/main" id="{B05B756C-1ACF-4C86-BD07-AE157D9FD5FD}"/>
              </a:ext>
            </a:extLst>
          </p:cNvPr>
          <p:cNvSpPr/>
          <p:nvPr/>
        </p:nvSpPr>
        <p:spPr bwMode="auto">
          <a:xfrm>
            <a:off x="4978896" y="4574054"/>
            <a:ext cx="313804" cy="117086"/>
          </a:xfrm>
          <a:prstGeom prst="flowChartTerminator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FD933C-F5BD-41F2-BF26-76D7D5F1E902}"/>
              </a:ext>
            </a:extLst>
          </p:cNvPr>
          <p:cNvSpPr txBox="1"/>
          <p:nvPr/>
        </p:nvSpPr>
        <p:spPr>
          <a:xfrm>
            <a:off x="5436096" y="3350093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M1</a:t>
            </a:r>
          </a:p>
          <a:p>
            <a:endParaRPr lang="en-US" sz="1800" dirty="0"/>
          </a:p>
          <a:p>
            <a:r>
              <a:rPr lang="en-US" sz="1800" dirty="0"/>
              <a:t>M2</a:t>
            </a:r>
          </a:p>
          <a:p>
            <a:endParaRPr lang="en-US" sz="1800" dirty="0"/>
          </a:p>
          <a:p>
            <a:r>
              <a:rPr lang="en-US" sz="1800" dirty="0"/>
              <a:t>Set-Point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F08AFFB-6C25-4712-9D6B-1E569C5CA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30897"/>
            <a:ext cx="1123363" cy="6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763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Developing Encoder –S-function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66522DD9-5768-40D9-A378-2846C107168D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90AAD0-035B-4FF0-9047-AE6198630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307" y="2128076"/>
            <a:ext cx="3471420" cy="311270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C205D8-E100-4258-97F2-9CD8F91F39AA}"/>
              </a:ext>
            </a:extLst>
          </p:cNvPr>
          <p:cNvSpPr txBox="1"/>
          <p:nvPr/>
        </p:nvSpPr>
        <p:spPr>
          <a:xfrm>
            <a:off x="323196" y="2585620"/>
            <a:ext cx="1410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Program Flow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6D7A42B-C4A2-47D5-9B8F-3F0C91C5D4E8}"/>
              </a:ext>
            </a:extLst>
          </p:cNvPr>
          <p:cNvSpPr txBox="1"/>
          <p:nvPr/>
        </p:nvSpPr>
        <p:spPr>
          <a:xfrm>
            <a:off x="242766" y="3496314"/>
            <a:ext cx="149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Interrupt Event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C1F441-29E9-4B94-97BE-7F7BF9E396A7}"/>
              </a:ext>
            </a:extLst>
          </p:cNvPr>
          <p:cNvSpPr txBox="1"/>
          <p:nvPr/>
        </p:nvSpPr>
        <p:spPr>
          <a:xfrm>
            <a:off x="258538" y="4355196"/>
            <a:ext cx="1410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Program Flow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454554A-A2AD-43B8-98B0-BB373B1FCA61}"/>
              </a:ext>
            </a:extLst>
          </p:cNvPr>
          <p:cNvSpPr txBox="1"/>
          <p:nvPr/>
        </p:nvSpPr>
        <p:spPr>
          <a:xfrm>
            <a:off x="5189603" y="3379416"/>
            <a:ext cx="1410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ISR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4EB671-C7DD-457F-8E52-2681E324DB23}"/>
              </a:ext>
            </a:extLst>
          </p:cNvPr>
          <p:cNvSpPr txBox="1"/>
          <p:nvPr/>
        </p:nvSpPr>
        <p:spPr>
          <a:xfrm>
            <a:off x="5695612" y="1836038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Interrupts are useful for making things happen automatically in microcontroller programs and can help solve timing problems 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We need to use interrupts to count pulses from encoder, since pulses arriving  very fast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n-lt"/>
              </a:rPr>
              <a:t>An ISR cannot have any parameters, and they shouldn’t return anything.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n-lt"/>
              </a:rPr>
              <a:t>only one ISR can run at a time, other interrupts will be executed after the current one finishes in an order that depends on the priority they have</a:t>
            </a:r>
            <a:endParaRPr lang="en-US" sz="1600" dirty="0">
              <a:latin typeface="+mn-lt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D28691D-5AC8-4FF3-B631-ACCFC4BEA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7" y="5540182"/>
            <a:ext cx="6995766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88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Developing Encoder S-function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C24F8674-D8CE-4135-B45D-4EB10000EB89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90AAD0-035B-4FF0-9047-AE6198630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56" y="2385974"/>
            <a:ext cx="4883561" cy="40588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CFCC80-70E9-4048-A3B7-A5ABCBCB4461}"/>
              </a:ext>
            </a:extLst>
          </p:cNvPr>
          <p:cNvSpPr txBox="1"/>
          <p:nvPr/>
        </p:nvSpPr>
        <p:spPr>
          <a:xfrm>
            <a:off x="5298892" y="2382232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The S-Function builder block creates a C-MEX S-function from our supplied C code with multiple input port, output ports and a variable number of scalar vector or matrix parameters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the Data Proprieties pane, allows us to define the number and dimensions of input and output ports as well as the parameters passed to the S-Function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This block also can be used with Simulink Coder for code generation </a:t>
            </a:r>
          </a:p>
        </p:txBody>
      </p:sp>
    </p:spTree>
    <p:extLst>
      <p:ext uri="{BB962C8B-B14F-4D97-AF65-F5344CB8AC3E}">
        <p14:creationId xmlns:p14="http://schemas.microsoft.com/office/powerpoint/2010/main" val="34346413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693681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Developing Encoder S-function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E28EEE90-E2F3-4807-9735-7902AF944A7D}" type="datetime1">
              <a:rPr lang="en-US" smtClean="0"/>
              <a:t>10/13/2020</a:t>
            </a:fld>
            <a:endParaRPr lang="en-US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64B7F624-F56A-43D8-8CC8-2A9765200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341441"/>
              </p:ext>
            </p:extLst>
          </p:nvPr>
        </p:nvGraphicFramePr>
        <p:xfrm>
          <a:off x="2501454" y="1844675"/>
          <a:ext cx="556828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10FE217F-AEAF-429F-A3F3-EF139E35C2F3}"/>
              </a:ext>
            </a:extLst>
          </p:cNvPr>
          <p:cNvGraphicFramePr/>
          <p:nvPr/>
        </p:nvGraphicFramePr>
        <p:xfrm>
          <a:off x="2411760" y="3768271"/>
          <a:ext cx="556828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E593C9-E3E0-4EB7-A6FA-F1959CA68AF8}"/>
              </a:ext>
            </a:extLst>
          </p:cNvPr>
          <p:cNvSpPr txBox="1"/>
          <p:nvPr/>
        </p:nvSpPr>
        <p:spPr>
          <a:xfrm>
            <a:off x="-41723" y="3259997"/>
            <a:ext cx="17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Arduino Ide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1C8974-2FAE-432D-A732-783AD3B4440D}"/>
              </a:ext>
            </a:extLst>
          </p:cNvPr>
          <p:cNvSpPr txBox="1"/>
          <p:nvPr/>
        </p:nvSpPr>
        <p:spPr>
          <a:xfrm>
            <a:off x="107504" y="5165507"/>
            <a:ext cx="16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S-function 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8C24F1A-F642-4A24-827F-57D35E834381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 bwMode="auto">
          <a:xfrm flipV="1">
            <a:off x="1728759" y="3472743"/>
            <a:ext cx="772695" cy="180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DCBA398-33AE-4980-B7A7-1ABB9D53C6DF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 bwMode="auto">
          <a:xfrm flipV="1">
            <a:off x="1733970" y="5396339"/>
            <a:ext cx="67779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49ED9D4-C688-4466-8177-8FFB6A187D81}"/>
              </a:ext>
            </a:extLst>
          </p:cNvPr>
          <p:cNvCxnSpPr>
            <a:cxnSpLocks/>
          </p:cNvCxnSpPr>
          <p:nvPr/>
        </p:nvCxnSpPr>
        <p:spPr bwMode="auto">
          <a:xfrm>
            <a:off x="3275856" y="4293096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3ECACD6-5E29-4FFC-B8E9-EC932BD217D7}"/>
              </a:ext>
            </a:extLst>
          </p:cNvPr>
          <p:cNvCxnSpPr>
            <a:cxnSpLocks/>
          </p:cNvCxnSpPr>
          <p:nvPr/>
        </p:nvCxnSpPr>
        <p:spPr bwMode="auto">
          <a:xfrm>
            <a:off x="4592037" y="4293096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56E0463-70E8-4060-9842-9D77DE6BB3D4}"/>
              </a:ext>
            </a:extLst>
          </p:cNvPr>
          <p:cNvCxnSpPr>
            <a:cxnSpLocks/>
          </p:cNvCxnSpPr>
          <p:nvPr/>
        </p:nvCxnSpPr>
        <p:spPr bwMode="auto">
          <a:xfrm>
            <a:off x="5940152" y="4293096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BEB0D5C-2A3E-43FF-8B82-C65DDCA07675}"/>
              </a:ext>
            </a:extLst>
          </p:cNvPr>
          <p:cNvCxnSpPr>
            <a:cxnSpLocks/>
          </p:cNvCxnSpPr>
          <p:nvPr/>
        </p:nvCxnSpPr>
        <p:spPr bwMode="auto">
          <a:xfrm>
            <a:off x="7308304" y="4293096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433049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3319-0DA1-486C-AA55-93D8B902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2EBDE2-E31E-4C44-8BE7-5B3B501CF187}"/>
              </a:ext>
            </a:extLst>
          </p:cNvPr>
          <p:cNvSpPr txBox="1">
            <a:spLocks/>
          </p:cNvSpPr>
          <p:nvPr/>
        </p:nvSpPr>
        <p:spPr bwMode="auto">
          <a:xfrm>
            <a:off x="72232" y="1844824"/>
            <a:ext cx="885745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sz="1800" i="1" kern="0" dirty="0"/>
              <a:t>“A Digital Twin is the combination of multiple, individual, and detailed simulation models (continuous, discrete, hybrid), where its interconnection represents the dynamics of a complex system, which is updated periodically (receding horizon or real time ) with the system information in order to reflect the system current status as well as predict its future </a:t>
            </a:r>
            <a:r>
              <a:rPr lang="en-GB" sz="1800" i="1" kern="0" dirty="0" err="1"/>
              <a:t>behavior</a:t>
            </a:r>
            <a:r>
              <a:rPr lang="en-GB" sz="1800" i="1" kern="0" dirty="0"/>
              <a:t> and possible faults ”.</a:t>
            </a:r>
            <a:endParaRPr lang="en-US" sz="1800" kern="0" dirty="0"/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84EB35C6-F16B-43EA-91A5-5AB2BA105F21}"/>
              </a:ext>
            </a:extLst>
          </p:cNvPr>
          <p:cNvSpPr txBox="1"/>
          <p:nvPr/>
        </p:nvSpPr>
        <p:spPr>
          <a:xfrm>
            <a:off x="6674520" y="3140397"/>
            <a:ext cx="226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baseline="30000" dirty="0">
                <a:latin typeface="+mn-lt"/>
              </a:rPr>
              <a:t>MESA Lab, UC Merced</a:t>
            </a:r>
            <a:endParaRPr lang="en-US" sz="20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9CC1B-C6EA-4066-938C-84B88971F724}"/>
              </a:ext>
            </a:extLst>
          </p:cNvPr>
          <p:cNvSpPr txBox="1"/>
          <p:nvPr/>
        </p:nvSpPr>
        <p:spPr>
          <a:xfrm>
            <a:off x="5303511" y="3707848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</a:rPr>
              <a:t>Virtual representation of the system</a:t>
            </a:r>
            <a:endParaRPr lang="en-GB" sz="18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High detail modelling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System life cycle estimation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Interconnected system dynamic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IoT and edge computing data acquisition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pic>
        <p:nvPicPr>
          <p:cNvPr id="1026" name="Picture 2" descr="The Closed-Loop Digital Twin">
            <a:extLst>
              <a:ext uri="{FF2B5EF4-FFF2-40B4-BE49-F238E27FC236}">
                <a16:creationId xmlns:a16="http://schemas.microsoft.com/office/drawing/2014/main" id="{1F427BF2-7529-4341-9E77-95A7BF80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13" y="3501009"/>
            <a:ext cx="4443984" cy="24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27E6A770-49ED-4BAF-B768-D008F5F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F691A92E-4D7D-48F8-876C-B99066EF4F02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44FE2-B6AF-4AEA-B483-AEF02A203B78}"/>
              </a:ext>
            </a:extLst>
          </p:cNvPr>
          <p:cNvSpPr txBox="1"/>
          <p:nvPr/>
        </p:nvSpPr>
        <p:spPr>
          <a:xfrm>
            <a:off x="251520" y="1412776"/>
            <a:ext cx="162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DT concept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52140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Loop Testing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C3070172-74D4-4461-B07E-98DF55C83257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90AAD0-035B-4FF0-9047-AE6198630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753" y="2742725"/>
            <a:ext cx="4269099" cy="2890980"/>
          </a:xfrm>
          <a:prstGeom prst="rect">
            <a:avLst/>
          </a:prstGeom>
        </p:spPr>
      </p:pic>
      <p:sp>
        <p:nvSpPr>
          <p:cNvPr id="10" name="Terminatore 9">
            <a:extLst>
              <a:ext uri="{FF2B5EF4-FFF2-40B4-BE49-F238E27FC236}">
                <a16:creationId xmlns:a16="http://schemas.microsoft.com/office/drawing/2014/main" id="{71EB46FF-BB9E-4582-98DF-B210FC3B22AD}"/>
              </a:ext>
            </a:extLst>
          </p:cNvPr>
          <p:cNvSpPr/>
          <p:nvPr/>
        </p:nvSpPr>
        <p:spPr bwMode="auto">
          <a:xfrm>
            <a:off x="7851057" y="5874269"/>
            <a:ext cx="313804" cy="117086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rminatore 10">
            <a:extLst>
              <a:ext uri="{FF2B5EF4-FFF2-40B4-BE49-F238E27FC236}">
                <a16:creationId xmlns:a16="http://schemas.microsoft.com/office/drawing/2014/main" id="{D2BD8E4B-67E7-4E75-9A6A-ECB776E32040}"/>
              </a:ext>
            </a:extLst>
          </p:cNvPr>
          <p:cNvSpPr/>
          <p:nvPr/>
        </p:nvSpPr>
        <p:spPr bwMode="auto">
          <a:xfrm>
            <a:off x="7851057" y="6333421"/>
            <a:ext cx="313804" cy="117086"/>
          </a:xfrm>
          <a:prstGeom prst="flowChartTerminator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FD933C-F5BD-41F2-BF26-76D7D5F1E902}"/>
              </a:ext>
            </a:extLst>
          </p:cNvPr>
          <p:cNvSpPr txBox="1"/>
          <p:nvPr/>
        </p:nvSpPr>
        <p:spPr>
          <a:xfrm>
            <a:off x="8316416" y="573325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M1</a:t>
            </a:r>
          </a:p>
          <a:p>
            <a:endParaRPr lang="en-US" sz="1800" dirty="0"/>
          </a:p>
          <a:p>
            <a:r>
              <a:rPr lang="en-US" sz="1800" dirty="0"/>
              <a:t>M2</a:t>
            </a:r>
          </a:p>
          <a:p>
            <a:endParaRPr lang="en-US" sz="1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5FA198-9A03-4EDA-A694-202663D9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09" y="2742725"/>
            <a:ext cx="4550910" cy="289704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AA31714-A89A-4EE9-9F99-A3184533D2E0}"/>
              </a:ext>
            </a:extLst>
          </p:cNvPr>
          <p:cNvSpPr txBox="1"/>
          <p:nvPr/>
        </p:nvSpPr>
        <p:spPr>
          <a:xfrm>
            <a:off x="539552" y="2260488"/>
            <a:ext cx="29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Simulink Block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DF175B-F644-49E4-857E-70394C248D09}"/>
              </a:ext>
            </a:extLst>
          </p:cNvPr>
          <p:cNvSpPr txBox="1"/>
          <p:nvPr/>
        </p:nvSpPr>
        <p:spPr>
          <a:xfrm>
            <a:off x="5287853" y="2271253"/>
            <a:ext cx="250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S-function </a:t>
            </a:r>
          </a:p>
        </p:txBody>
      </p:sp>
    </p:spTree>
    <p:extLst>
      <p:ext uri="{BB962C8B-B14F-4D97-AF65-F5344CB8AC3E}">
        <p14:creationId xmlns:p14="http://schemas.microsoft.com/office/powerpoint/2010/main" val="204205932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Closed Loop Testing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CAFD0EC2-C0DD-4168-BDFC-6E6E24FB50B7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5FA198-9A03-4EDA-A694-202663D9E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0" y="2126751"/>
            <a:ext cx="4627398" cy="432053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DF175B-F644-49E4-857E-70394C248D09}"/>
              </a:ext>
            </a:extLst>
          </p:cNvPr>
          <p:cNvSpPr txBox="1"/>
          <p:nvPr/>
        </p:nvSpPr>
        <p:spPr>
          <a:xfrm>
            <a:off x="5287853" y="2271253"/>
            <a:ext cx="33886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motors are no longer influencing each others behaviors as happened while using the Simulink Tachometer block </a:t>
            </a:r>
          </a:p>
        </p:txBody>
      </p:sp>
    </p:spTree>
    <p:extLst>
      <p:ext uri="{BB962C8B-B14F-4D97-AF65-F5344CB8AC3E}">
        <p14:creationId xmlns:p14="http://schemas.microsoft.com/office/powerpoint/2010/main" val="39607594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Closed Loop Testing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84B1CD57-9F96-490D-9E29-993B78E1B62D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5FA198-9A03-4EDA-A694-202663D9E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75976"/>
            <a:ext cx="4784501" cy="28070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A5202B-00D4-4ACD-A50E-89385565E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24" y="3074286"/>
            <a:ext cx="4284103" cy="280701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427C40-0AE2-4476-B378-8726F61200A0}"/>
              </a:ext>
            </a:extLst>
          </p:cNvPr>
          <p:cNvSpPr txBox="1"/>
          <p:nvPr/>
        </p:nvSpPr>
        <p:spPr>
          <a:xfrm>
            <a:off x="331594" y="220450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Simulink Diagram for Physical Sys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5A31D1-C405-4CBB-BFA0-E9047DD44915}"/>
              </a:ext>
            </a:extLst>
          </p:cNvPr>
          <p:cNvSpPr txBox="1"/>
          <p:nvPr/>
        </p:nvSpPr>
        <p:spPr>
          <a:xfrm>
            <a:off x="4866572" y="224481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Simulink Diagram for Digital Twin</a:t>
            </a:r>
          </a:p>
        </p:txBody>
      </p:sp>
    </p:spTree>
    <p:extLst>
      <p:ext uri="{BB962C8B-B14F-4D97-AF65-F5344CB8AC3E}">
        <p14:creationId xmlns:p14="http://schemas.microsoft.com/office/powerpoint/2010/main" val="136091699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Physical Response VS Digital response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15BC9F51-70BD-4E43-8983-56BB44071B7A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5FA198-9A03-4EDA-A694-202663D9E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78" y="2033345"/>
            <a:ext cx="5288398" cy="44829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D16323-DEBB-4D4C-A0A1-0A8CA4DC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58003"/>
            <a:ext cx="2682472" cy="87637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DFB4FF-6DF1-43EF-9087-13412991F467}"/>
              </a:ext>
            </a:extLst>
          </p:cNvPr>
          <p:cNvSpPr txBox="1"/>
          <p:nvPr/>
        </p:nvSpPr>
        <p:spPr>
          <a:xfrm>
            <a:off x="6300192" y="3236747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DC motors parameters</a:t>
            </a:r>
          </a:p>
        </p:txBody>
      </p:sp>
    </p:spTree>
    <p:extLst>
      <p:ext uri="{BB962C8B-B14F-4D97-AF65-F5344CB8AC3E}">
        <p14:creationId xmlns:p14="http://schemas.microsoft.com/office/powerpoint/2010/main" val="12506440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r>
              <a:rPr lang="en-US" sz="2400" dirty="0"/>
              <a:t>Behavior Matching 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0FB5BEEC-6937-4620-98F1-F6947E4EA097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5FA198-9A03-4EDA-A694-202663D9E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61" y="2303055"/>
            <a:ext cx="6303753" cy="39123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D16323-DEBB-4D4C-A0A1-0A8CA4DC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880" y="3658003"/>
            <a:ext cx="2586501" cy="106693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DFB4FF-6DF1-43EF-9087-13412991F467}"/>
              </a:ext>
            </a:extLst>
          </p:cNvPr>
          <p:cNvSpPr txBox="1"/>
          <p:nvPr/>
        </p:nvSpPr>
        <p:spPr>
          <a:xfrm>
            <a:off x="6300192" y="3236747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DC motors parameters</a:t>
            </a:r>
          </a:p>
        </p:txBody>
      </p:sp>
    </p:spTree>
    <p:extLst>
      <p:ext uri="{BB962C8B-B14F-4D97-AF65-F5344CB8AC3E}">
        <p14:creationId xmlns:p14="http://schemas.microsoft.com/office/powerpoint/2010/main" val="1475825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r>
              <a:rPr lang="en-US" sz="2400" dirty="0"/>
              <a:t>3 DC Motors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DAB7A542-23F2-4ED0-8E79-3F92C6C64C6F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5FA198-9A03-4EDA-A694-202663D9E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235312"/>
            <a:ext cx="3195800" cy="39123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5B5AFF-F84D-4530-BDFB-A70FCFC38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87" y="2379967"/>
            <a:ext cx="1728192" cy="216570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4D2684-FF29-4444-A2F2-22CD02E50A4E}"/>
              </a:ext>
            </a:extLst>
          </p:cNvPr>
          <p:cNvSpPr txBox="1"/>
          <p:nvPr/>
        </p:nvSpPr>
        <p:spPr>
          <a:xfrm>
            <a:off x="7236296" y="325939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</a:rPr>
              <a:t>Aslong</a:t>
            </a:r>
            <a:r>
              <a:rPr lang="en-US" sz="1600" dirty="0">
                <a:latin typeface="+mn-lt"/>
              </a:rPr>
              <a:t> DC 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12V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200 RPM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D61F9D-7B90-483E-BB31-90FE63C02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27" y="5000960"/>
            <a:ext cx="3566469" cy="134885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61996E-E374-41AA-B2E5-5A1366D92EAC}"/>
              </a:ext>
            </a:extLst>
          </p:cNvPr>
          <p:cNvSpPr txBox="1"/>
          <p:nvPr/>
        </p:nvSpPr>
        <p:spPr>
          <a:xfrm>
            <a:off x="7434734" y="488621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</a:rPr>
              <a:t>Tsiny</a:t>
            </a:r>
            <a:r>
              <a:rPr lang="en-US" sz="1600" dirty="0">
                <a:latin typeface="+mn-lt"/>
              </a:rPr>
              <a:t> DC 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12V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600 RPM</a:t>
            </a:r>
          </a:p>
        </p:txBody>
      </p:sp>
    </p:spTree>
    <p:extLst>
      <p:ext uri="{BB962C8B-B14F-4D97-AF65-F5344CB8AC3E}">
        <p14:creationId xmlns:p14="http://schemas.microsoft.com/office/powerpoint/2010/main" val="15695394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Physical Response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D679E088-E687-41EE-8AB3-3BE8D3127EBF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EBB3550-A0A7-436E-931D-D220EF401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785241"/>
            <a:ext cx="4328148" cy="32971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4DC40AE-61C5-4D9F-A65B-01116AB2A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" y="2352389"/>
            <a:ext cx="4562924" cy="38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101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Physical Response </a:t>
            </a:r>
            <a:r>
              <a:rPr lang="en-US" sz="2000" dirty="0"/>
              <a:t>VS Digital response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0D865343-264D-46A6-83C4-83E36C611784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4DC40AE-61C5-4D9F-A65B-01116AB2A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63" y="2186673"/>
            <a:ext cx="6224394" cy="36866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A9BAA0-CB19-40C8-9D7C-60D074536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61218"/>
            <a:ext cx="2758679" cy="173751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EAB1C8-F7ED-4509-850C-9D4ABA58EE6D}"/>
              </a:ext>
            </a:extLst>
          </p:cNvPr>
          <p:cNvSpPr txBox="1"/>
          <p:nvPr/>
        </p:nvSpPr>
        <p:spPr>
          <a:xfrm>
            <a:off x="6300192" y="2693341"/>
            <a:ext cx="4622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DC motors parameters</a:t>
            </a:r>
          </a:p>
        </p:txBody>
      </p:sp>
    </p:spTree>
    <p:extLst>
      <p:ext uri="{BB962C8B-B14F-4D97-AF65-F5344CB8AC3E}">
        <p14:creationId xmlns:p14="http://schemas.microsoft.com/office/powerpoint/2010/main" val="27656753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r>
              <a:rPr lang="en-US" sz="2400" dirty="0"/>
              <a:t>Behavior Matching results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5707201B-FAB8-4DE3-8D62-E832AF0F0101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6F311CB-1CAD-4A9D-A67E-F40603EC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63"/>
            <a:ext cx="9144000" cy="42616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21352D-9FB9-47E9-82B8-E0EDA127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07" y="4637611"/>
            <a:ext cx="2434003" cy="13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776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r>
              <a:rPr lang="en-US" sz="2400" dirty="0"/>
              <a:t>2 DC Motors – Position Problem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801D127D-9F9C-4D30-BF76-F0CF2500E907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5FA198-9A03-4EDA-A694-202663D9E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220" y="2235312"/>
            <a:ext cx="2674432" cy="39123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0D61F9D-7B90-483E-BB31-90FE63C02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3533"/>
            <a:ext cx="3566469" cy="134885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61996E-E374-41AA-B2E5-5A1366D92EAC}"/>
              </a:ext>
            </a:extLst>
          </p:cNvPr>
          <p:cNvSpPr txBox="1"/>
          <p:nvPr/>
        </p:nvSpPr>
        <p:spPr>
          <a:xfrm>
            <a:off x="5292080" y="403677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</a:rPr>
              <a:t>Tsiny</a:t>
            </a:r>
            <a:r>
              <a:rPr lang="en-US" sz="1600" dirty="0">
                <a:latin typeface="+mn-lt"/>
              </a:rPr>
              <a:t> DC 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12V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460 CPR</a:t>
            </a:r>
          </a:p>
        </p:txBody>
      </p:sp>
    </p:spTree>
    <p:extLst>
      <p:ext uri="{BB962C8B-B14F-4D97-AF65-F5344CB8AC3E}">
        <p14:creationId xmlns:p14="http://schemas.microsoft.com/office/powerpoint/2010/main" val="39384622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E9A7-4AD6-4203-AE17-FCF81A8C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35038"/>
          </a:xfrm>
        </p:spPr>
        <p:txBody>
          <a:bodyPr/>
          <a:lstStyle/>
          <a:p>
            <a:r>
              <a:rPr lang="en-GB" dirty="0"/>
              <a:t>1.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EF89-B7FA-436D-92BC-B32BEA19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0076"/>
            <a:ext cx="8785225" cy="5047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DT components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6B5A7E-031C-4B43-AB01-4EB311A53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7" y="2144640"/>
            <a:ext cx="6588224" cy="4272830"/>
          </a:xfrm>
          <a:prstGeom prst="rect">
            <a:avLst/>
          </a:prstGeom>
        </p:spPr>
      </p:pic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60FCA81C-9FF0-47E2-ABC5-B9885370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72902E1E-D5FA-4957-A2DE-72823EE02F6B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737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" y="451073"/>
            <a:ext cx="9144000" cy="935038"/>
          </a:xfrm>
        </p:spPr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224080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Physical Response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2D4C9F85-4914-4D9E-A4C3-EB51223C36CA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EBB3550-A0A7-436E-931D-D220EF401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1548190"/>
            <a:ext cx="4562923" cy="23859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4DC40AE-61C5-4D9F-A65B-01116AB2A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3" y="2141504"/>
            <a:ext cx="4562924" cy="32403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B40EE5-7F5F-4C29-9222-94BB9E39D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3934166"/>
            <a:ext cx="4562924" cy="2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3929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A64EE5B-B760-4191-95F3-7B29510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569"/>
            <a:ext cx="9144000" cy="935038"/>
          </a:xfrm>
        </p:spPr>
        <p:txBody>
          <a:bodyPr/>
          <a:lstStyle/>
          <a:p>
            <a:r>
              <a:rPr lang="en-GB" sz="3600" kern="0" dirty="0">
                <a:solidFill>
                  <a:schemeClr val="tx1"/>
                </a:solidFill>
              </a:rPr>
              <a:t>3. </a:t>
            </a:r>
            <a:r>
              <a:rPr lang="en-GB" sz="3600" dirty="0">
                <a:solidFill>
                  <a:schemeClr val="tx1"/>
                </a:solidFill>
              </a:rPr>
              <a:t>Case study: DC motor MIMO system</a:t>
            </a:r>
            <a:r>
              <a:rPr lang="en-GB" sz="3600" kern="0" dirty="0">
                <a:solidFill>
                  <a:schemeClr val="tx1"/>
                </a:solidFill>
              </a:rPr>
              <a:t> 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3AA37-E9BE-4B21-A01C-F22C1CCB1796}"/>
              </a:ext>
            </a:extLst>
          </p:cNvPr>
          <p:cNvSpPr txBox="1">
            <a:spLocks/>
          </p:cNvSpPr>
          <p:nvPr/>
        </p:nvSpPr>
        <p:spPr bwMode="auto">
          <a:xfrm>
            <a:off x="251520" y="1527972"/>
            <a:ext cx="8785225" cy="6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/>
              <a:t>Digital Twin model in </a:t>
            </a:r>
            <a:r>
              <a:rPr lang="en-GB" kern="0" dirty="0" err="1"/>
              <a:t>Simscape</a:t>
            </a:r>
            <a:endParaRPr lang="en-US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0A48B-604E-4F9F-8051-F61FD1EB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21" y="2293200"/>
            <a:ext cx="8753696" cy="3538778"/>
          </a:xfrm>
          <a:prstGeom prst="rect">
            <a:avLst/>
          </a:prstGeom>
        </p:spPr>
      </p:pic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6038F061-ABB6-4D79-A82F-A502CAFA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8D1127CC-BA44-4601-9E34-427ACC9A6DF6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675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GB" kern="0" dirty="0"/>
              <a:t>Digital Twin 3D model (</a:t>
            </a:r>
            <a:r>
              <a:rPr lang="en-GB" kern="0" dirty="0" err="1"/>
              <a:t>Simscape</a:t>
            </a:r>
            <a:r>
              <a:rPr lang="en-GB" kern="0" dirty="0"/>
              <a:t> Multibody®)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C964C372-C9DA-4767-844C-ADB252C91B63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A29DEF-F238-4C5E-A590-EC722C5C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863" y="2492896"/>
            <a:ext cx="4016949" cy="22595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5998C35-AD60-4639-860C-ED0C95665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" y="2628164"/>
            <a:ext cx="4476250" cy="3269362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4AD4E6E-5402-46A4-BD99-56D935F14A0D}"/>
              </a:ext>
            </a:extLst>
          </p:cNvPr>
          <p:cNvSpPr/>
          <p:nvPr/>
        </p:nvSpPr>
        <p:spPr bwMode="auto">
          <a:xfrm>
            <a:off x="4499769" y="4037820"/>
            <a:ext cx="603763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9BD3EB8-44F6-424E-B09C-6C47FA37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14702"/>
            <a:ext cx="2811774" cy="1565647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C0E7BE6-C3E2-4337-B01E-C579937930CA}"/>
              </a:ext>
            </a:extLst>
          </p:cNvPr>
          <p:cNvSpPr/>
          <p:nvPr/>
        </p:nvSpPr>
        <p:spPr bwMode="auto">
          <a:xfrm rot="5400000">
            <a:off x="7145536" y="4778725"/>
            <a:ext cx="185898" cy="2302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373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DT vs Real Response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9725A0B9-3B05-4C76-B561-71D0BE4BCBC0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2F90C7-3E87-48FA-95A4-98D6754A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09" y="1916832"/>
            <a:ext cx="901023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255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r>
              <a:rPr lang="en-US" sz="2400" dirty="0"/>
              <a:t>SLDO( Simulink Design Optimization) Parameter Estimation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386B9EDF-78EB-4730-917D-089638015068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6F311CB-1CAD-4A9D-A67E-F40603EC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56" y="2489058"/>
            <a:ext cx="6139251" cy="37576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11B763-E7B8-415C-8138-A4631219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23718"/>
            <a:ext cx="2430991" cy="18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607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0" dirty="0">
                <a:solidFill>
                  <a:schemeClr val="tx1"/>
                </a:solidFill>
              </a:rPr>
              <a:t>3. </a:t>
            </a:r>
            <a:r>
              <a:rPr lang="en-GB" sz="4400" dirty="0">
                <a:solidFill>
                  <a:schemeClr val="tx1"/>
                </a:solidFill>
              </a:rPr>
              <a:t>Case study: DC motor MIMO system</a:t>
            </a:r>
            <a:r>
              <a:rPr lang="en-GB" sz="4400" kern="0" dirty="0">
                <a:solidFill>
                  <a:schemeClr val="tx1"/>
                </a:solidFill>
              </a:rPr>
              <a:t> 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DT vs Real Response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562E3BCC-FE19-449C-875D-536FE64F8075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2F90C7-3E87-48FA-95A4-98D6754A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5" y="2082220"/>
            <a:ext cx="6700743" cy="43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70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F30E-BF04-424A-B0CE-68F993F9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Fault detection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5FEA-F680-40F7-A61A-BF311461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801439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Fundamental definitions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16E10-9FE5-40F6-85A4-26F0EC025D1F}"/>
              </a:ext>
            </a:extLst>
          </p:cNvPr>
          <p:cNvSpPr txBox="1"/>
          <p:nvPr/>
        </p:nvSpPr>
        <p:spPr>
          <a:xfrm>
            <a:off x="395536" y="2449659"/>
            <a:ext cx="3479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>
                <a:latin typeface="+mn-lt"/>
              </a:rPr>
              <a:t>Faults</a:t>
            </a:r>
            <a:endParaRPr lang="en-US" sz="18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Unpermitted deviation of at least one key feature of the system</a:t>
            </a:r>
            <a:endParaRPr lang="en-US" sz="1800" dirty="0">
              <a:latin typeface="+mn-lt"/>
            </a:endParaRPr>
          </a:p>
          <a:p>
            <a:pPr lvl="0"/>
            <a:endParaRPr lang="en-GB" sz="1800" dirty="0">
              <a:latin typeface="+mn-lt"/>
            </a:endParaRPr>
          </a:p>
          <a:p>
            <a:pPr lvl="0"/>
            <a:r>
              <a:rPr lang="en-GB" sz="1800" b="1" dirty="0">
                <a:latin typeface="+mn-lt"/>
              </a:rPr>
              <a:t>Failure</a:t>
            </a:r>
            <a:endParaRPr lang="en-US" sz="18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Permanent interruption of system operation under desired conditions</a:t>
            </a:r>
            <a:endParaRPr lang="en-US" sz="1800" dirty="0">
              <a:latin typeface="+mn-lt"/>
            </a:endParaRPr>
          </a:p>
          <a:p>
            <a:pPr lvl="0"/>
            <a:endParaRPr lang="en-GB" sz="1800" dirty="0">
              <a:latin typeface="+mn-lt"/>
            </a:endParaRPr>
          </a:p>
          <a:p>
            <a:pPr lvl="0"/>
            <a:r>
              <a:rPr lang="en-GB" sz="1800" b="1" dirty="0">
                <a:latin typeface="+mn-lt"/>
              </a:rPr>
              <a:t>Malfunction</a:t>
            </a:r>
            <a:endParaRPr lang="en-US" sz="18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Intermittent irregularity of the system desired function</a:t>
            </a:r>
            <a:endParaRPr lang="en-US" sz="20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EA0F74-5BC3-4C82-8E0B-86AE7225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31" y="2547791"/>
            <a:ext cx="4857750" cy="2219325"/>
          </a:xfrm>
          <a:prstGeom prst="rect">
            <a:avLst/>
          </a:prstGeom>
        </p:spPr>
      </p:pic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6BAC48A6-CDE3-404A-9425-7398728B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1C3E1840-C7D6-4837-B031-4D2F3FB3577D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276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6B53-54E7-498D-9C48-89565996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Fault detection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81762FA-92C3-40CD-AEA4-14DAAE0E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0875"/>
            <a:ext cx="8529403" cy="36800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dirty="0"/>
              <a:t>Closed loop system faults</a:t>
            </a:r>
            <a:endParaRPr lang="en-US" dirty="0"/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AA4C0FE1-EED6-4DD4-937F-D9EF31F93658}"/>
              </a:ext>
            </a:extLst>
          </p:cNvPr>
          <p:cNvSpPr/>
          <p:nvPr/>
        </p:nvSpPr>
        <p:spPr bwMode="auto">
          <a:xfrm>
            <a:off x="6241347" y="2810113"/>
            <a:ext cx="1244529" cy="8467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Process</a:t>
            </a:r>
          </a:p>
        </p:txBody>
      </p:sp>
      <p:sp>
        <p:nvSpPr>
          <p:cNvPr id="13" name="Rectángulo 15">
            <a:extLst>
              <a:ext uri="{FF2B5EF4-FFF2-40B4-BE49-F238E27FC236}">
                <a16:creationId xmlns:a16="http://schemas.microsoft.com/office/drawing/2014/main" id="{EFDF282B-3DC7-4D91-A52D-BD88C58271EB}"/>
              </a:ext>
            </a:extLst>
          </p:cNvPr>
          <p:cNvSpPr/>
          <p:nvPr/>
        </p:nvSpPr>
        <p:spPr bwMode="auto">
          <a:xfrm>
            <a:off x="2265798" y="2810113"/>
            <a:ext cx="984447" cy="8467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+mn-lt"/>
              </a:rPr>
              <a:t>Controller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Elipse 4">
            <a:extLst>
              <a:ext uri="{FF2B5EF4-FFF2-40B4-BE49-F238E27FC236}">
                <a16:creationId xmlns:a16="http://schemas.microsoft.com/office/drawing/2014/main" id="{D9E14AC0-1452-48BE-B1B8-A257677F4A88}"/>
              </a:ext>
            </a:extLst>
          </p:cNvPr>
          <p:cNvSpPr/>
          <p:nvPr/>
        </p:nvSpPr>
        <p:spPr bwMode="auto">
          <a:xfrm>
            <a:off x="1165496" y="2908761"/>
            <a:ext cx="595210" cy="64940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7" name="Conector: angular 9">
            <a:extLst>
              <a:ext uri="{FF2B5EF4-FFF2-40B4-BE49-F238E27FC236}">
                <a16:creationId xmlns:a16="http://schemas.microsoft.com/office/drawing/2014/main" id="{7CAE0535-AB38-4EF2-95EA-44226EF8D250}"/>
              </a:ext>
            </a:extLst>
          </p:cNvPr>
          <p:cNvCxnSpPr>
            <a:cxnSpLocks/>
            <a:endCxn id="26" idx="2"/>
          </p:cNvCxnSpPr>
          <p:nvPr/>
        </p:nvCxnSpPr>
        <p:spPr bwMode="auto">
          <a:xfrm rot="10800000">
            <a:off x="1456340" y="3677586"/>
            <a:ext cx="1691150" cy="150442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Conector recto de flecha 12">
            <a:extLst>
              <a:ext uri="{FF2B5EF4-FFF2-40B4-BE49-F238E27FC236}">
                <a16:creationId xmlns:a16="http://schemas.microsoft.com/office/drawing/2014/main" id="{CCA499F3-1692-4E1B-8BAE-7946EE4008EE}"/>
              </a:ext>
            </a:extLst>
          </p:cNvPr>
          <p:cNvCxnSpPr>
            <a:stCxn id="12" idx="3"/>
          </p:cNvCxnSpPr>
          <p:nvPr/>
        </p:nvCxnSpPr>
        <p:spPr bwMode="auto">
          <a:xfrm>
            <a:off x="7485875" y="3233464"/>
            <a:ext cx="13792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Conector: angular 23">
            <a:extLst>
              <a:ext uri="{FF2B5EF4-FFF2-40B4-BE49-F238E27FC236}">
                <a16:creationId xmlns:a16="http://schemas.microsoft.com/office/drawing/2014/main" id="{6DD0BE06-3825-4F36-91FF-80E788D431CE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1456339" y="3233465"/>
            <a:ext cx="6029537" cy="1948550"/>
          </a:xfrm>
          <a:prstGeom prst="bentConnector3">
            <a:avLst>
              <a:gd name="adj1" fmla="val -37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Conector recto de flecha 25">
            <a:extLst>
              <a:ext uri="{FF2B5EF4-FFF2-40B4-BE49-F238E27FC236}">
                <a16:creationId xmlns:a16="http://schemas.microsoft.com/office/drawing/2014/main" id="{965E63A7-FDA7-40DC-840B-C5CB5F85080D}"/>
              </a:ext>
            </a:extLst>
          </p:cNvPr>
          <p:cNvCxnSpPr>
            <a:cxnSpLocks/>
            <a:stCxn id="16" idx="6"/>
            <a:endCxn id="13" idx="1"/>
          </p:cNvCxnSpPr>
          <p:nvPr/>
        </p:nvCxnSpPr>
        <p:spPr bwMode="auto">
          <a:xfrm>
            <a:off x="1760706" y="3233464"/>
            <a:ext cx="505092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Conector recto de flecha 34">
            <a:extLst>
              <a:ext uri="{FF2B5EF4-FFF2-40B4-BE49-F238E27FC236}">
                <a16:creationId xmlns:a16="http://schemas.microsoft.com/office/drawing/2014/main" id="{AA8D45DD-5B23-4A2D-94A4-C26BC7A9C83B}"/>
              </a:ext>
            </a:extLst>
          </p:cNvPr>
          <p:cNvCxnSpPr>
            <a:cxnSpLocks/>
            <a:endCxn id="16" idx="2"/>
          </p:cNvCxnSpPr>
          <p:nvPr/>
        </p:nvCxnSpPr>
        <p:spPr bwMode="auto">
          <a:xfrm>
            <a:off x="506508" y="3230753"/>
            <a:ext cx="658989" cy="27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5" name="CuadroTexto 36">
            <a:extLst>
              <a:ext uri="{FF2B5EF4-FFF2-40B4-BE49-F238E27FC236}">
                <a16:creationId xmlns:a16="http://schemas.microsoft.com/office/drawing/2014/main" id="{9D3A2116-82D2-4C8A-81F5-366FAA7D6EE9}"/>
              </a:ext>
            </a:extLst>
          </p:cNvPr>
          <p:cNvSpPr txBox="1"/>
          <p:nvPr/>
        </p:nvSpPr>
        <p:spPr>
          <a:xfrm>
            <a:off x="1169368" y="3017661"/>
            <a:ext cx="331256" cy="412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+</a:t>
            </a:r>
          </a:p>
        </p:txBody>
      </p:sp>
      <p:sp>
        <p:nvSpPr>
          <p:cNvPr id="26" name="CuadroTexto 40">
            <a:extLst>
              <a:ext uri="{FF2B5EF4-FFF2-40B4-BE49-F238E27FC236}">
                <a16:creationId xmlns:a16="http://schemas.microsoft.com/office/drawing/2014/main" id="{07134967-DAC6-4C0F-B502-2DDA4122A31C}"/>
              </a:ext>
            </a:extLst>
          </p:cNvPr>
          <p:cNvSpPr txBox="1"/>
          <p:nvPr/>
        </p:nvSpPr>
        <p:spPr>
          <a:xfrm>
            <a:off x="1314282" y="3251402"/>
            <a:ext cx="284116" cy="426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37">
                <a:extLst>
                  <a:ext uri="{FF2B5EF4-FFF2-40B4-BE49-F238E27FC236}">
                    <a16:creationId xmlns:a16="http://schemas.microsoft.com/office/drawing/2014/main" id="{609FA2E4-F539-40C7-AEB2-6A8DCBB61FF6}"/>
                  </a:ext>
                </a:extLst>
              </p:cNvPr>
              <p:cNvSpPr txBox="1"/>
              <p:nvPr/>
            </p:nvSpPr>
            <p:spPr>
              <a:xfrm>
                <a:off x="404920" y="2804570"/>
                <a:ext cx="680204" cy="412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CuadroTexto 37">
                <a:extLst>
                  <a:ext uri="{FF2B5EF4-FFF2-40B4-BE49-F238E27FC236}">
                    <a16:creationId xmlns:a16="http://schemas.microsoft.com/office/drawing/2014/main" id="{609FA2E4-F539-40C7-AEB2-6A8DCBB61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20" y="2804570"/>
                <a:ext cx="680204" cy="412411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42">
                <a:extLst>
                  <a:ext uri="{FF2B5EF4-FFF2-40B4-BE49-F238E27FC236}">
                    <a16:creationId xmlns:a16="http://schemas.microsoft.com/office/drawing/2014/main" id="{13FADF68-D299-4B5E-BE16-4EEAC133D43A}"/>
                  </a:ext>
                </a:extLst>
              </p:cNvPr>
              <p:cNvSpPr txBox="1"/>
              <p:nvPr/>
            </p:nvSpPr>
            <p:spPr>
              <a:xfrm>
                <a:off x="7872439" y="2787614"/>
                <a:ext cx="701005" cy="412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CuadroTexto 42">
                <a:extLst>
                  <a:ext uri="{FF2B5EF4-FFF2-40B4-BE49-F238E27FC236}">
                    <a16:creationId xmlns:a16="http://schemas.microsoft.com/office/drawing/2014/main" id="{13FADF68-D299-4B5E-BE16-4EEAC133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39" y="2787614"/>
                <a:ext cx="701005" cy="412411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47">
                <a:extLst>
                  <a:ext uri="{FF2B5EF4-FFF2-40B4-BE49-F238E27FC236}">
                    <a16:creationId xmlns:a16="http://schemas.microsoft.com/office/drawing/2014/main" id="{25936D81-8A20-4598-BE1D-CECB1ADCED00}"/>
                  </a:ext>
                </a:extLst>
              </p:cNvPr>
              <p:cNvSpPr txBox="1"/>
              <p:nvPr/>
            </p:nvSpPr>
            <p:spPr>
              <a:xfrm>
                <a:off x="1813380" y="2814898"/>
                <a:ext cx="409729" cy="412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CuadroTexto 47">
                <a:extLst>
                  <a:ext uri="{FF2B5EF4-FFF2-40B4-BE49-F238E27FC236}">
                    <a16:creationId xmlns:a16="http://schemas.microsoft.com/office/drawing/2014/main" id="{25936D81-8A20-4598-BE1D-CECB1ADCE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80" y="2814898"/>
                <a:ext cx="409729" cy="412411"/>
              </a:xfrm>
              <a:prstGeom prst="rect">
                <a:avLst/>
              </a:prstGeom>
              <a:blipFill>
                <a:blip r:embed="rId4"/>
                <a:stretch>
                  <a:fillRect l="-20588" r="-1911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48">
                <a:extLst>
                  <a:ext uri="{FF2B5EF4-FFF2-40B4-BE49-F238E27FC236}">
                    <a16:creationId xmlns:a16="http://schemas.microsoft.com/office/drawing/2014/main" id="{7AFC6D76-6D4C-456B-BEFA-4ABA2B6678EF}"/>
                  </a:ext>
                </a:extLst>
              </p:cNvPr>
              <p:cNvSpPr txBox="1"/>
              <p:nvPr/>
            </p:nvSpPr>
            <p:spPr>
              <a:xfrm>
                <a:off x="3203848" y="2814898"/>
                <a:ext cx="570817" cy="412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CuadroTexto 48">
                <a:extLst>
                  <a:ext uri="{FF2B5EF4-FFF2-40B4-BE49-F238E27FC236}">
                    <a16:creationId xmlns:a16="http://schemas.microsoft.com/office/drawing/2014/main" id="{7AFC6D76-6D4C-456B-BEFA-4ABA2B667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814898"/>
                <a:ext cx="570817" cy="412411"/>
              </a:xfrm>
              <a:prstGeom prst="rect">
                <a:avLst/>
              </a:prstGeom>
              <a:blipFill>
                <a:blip r:embed="rId5"/>
                <a:stretch>
                  <a:fillRect r="-10753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70">
                <a:extLst>
                  <a:ext uri="{FF2B5EF4-FFF2-40B4-BE49-F238E27FC236}">
                    <a16:creationId xmlns:a16="http://schemas.microsoft.com/office/drawing/2014/main" id="{850C3701-DD74-4BD8-B01F-CAC31BC0832E}"/>
                  </a:ext>
                </a:extLst>
              </p:cNvPr>
              <p:cNvSpPr txBox="1"/>
              <p:nvPr/>
            </p:nvSpPr>
            <p:spPr>
              <a:xfrm>
                <a:off x="5667081" y="2745047"/>
                <a:ext cx="570817" cy="412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CuadroTexto 70">
                <a:extLst>
                  <a:ext uri="{FF2B5EF4-FFF2-40B4-BE49-F238E27FC236}">
                    <a16:creationId xmlns:a16="http://schemas.microsoft.com/office/drawing/2014/main" id="{850C3701-DD74-4BD8-B01F-CAC31BC08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081" y="2745047"/>
                <a:ext cx="570817" cy="412411"/>
              </a:xfrm>
              <a:prstGeom prst="rect">
                <a:avLst/>
              </a:prstGeom>
              <a:blipFill>
                <a:blip r:embed="rId7"/>
                <a:stretch>
                  <a:fillRect t="-4412" r="-10753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ángulo 2">
            <a:extLst>
              <a:ext uri="{FF2B5EF4-FFF2-40B4-BE49-F238E27FC236}">
                <a16:creationId xmlns:a16="http://schemas.microsoft.com/office/drawing/2014/main" id="{AA431693-17CE-4080-B4EF-F1A8E0D5D520}"/>
              </a:ext>
            </a:extLst>
          </p:cNvPr>
          <p:cNvSpPr/>
          <p:nvPr/>
        </p:nvSpPr>
        <p:spPr bwMode="auto">
          <a:xfrm>
            <a:off x="3832650" y="2804570"/>
            <a:ext cx="880030" cy="8467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Actuator</a:t>
            </a:r>
          </a:p>
        </p:txBody>
      </p:sp>
      <p:cxnSp>
        <p:nvCxnSpPr>
          <p:cNvPr id="36" name="Conector recto de flecha 25">
            <a:extLst>
              <a:ext uri="{FF2B5EF4-FFF2-40B4-BE49-F238E27FC236}">
                <a16:creationId xmlns:a16="http://schemas.microsoft.com/office/drawing/2014/main" id="{70BA7C8C-FF64-47AE-A9C2-5010F6BED92C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 bwMode="auto">
          <a:xfrm flipV="1">
            <a:off x="3250245" y="3227922"/>
            <a:ext cx="582405" cy="55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9" name="Conector recto de flecha 25">
            <a:extLst>
              <a:ext uri="{FF2B5EF4-FFF2-40B4-BE49-F238E27FC236}">
                <a16:creationId xmlns:a16="http://schemas.microsoft.com/office/drawing/2014/main" id="{556A5240-6072-443C-A39F-46EB2A05545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5684672" y="3233465"/>
            <a:ext cx="55667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86D6846-3B64-4880-A5C6-6E7B79E070DE}"/>
              </a:ext>
            </a:extLst>
          </p:cNvPr>
          <p:cNvSpPr/>
          <p:nvPr/>
        </p:nvSpPr>
        <p:spPr bwMode="auto">
          <a:xfrm flipH="1">
            <a:off x="5284990" y="3169174"/>
            <a:ext cx="127445" cy="12528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78EB596-8B69-487F-8E65-FB40AE36D466}"/>
              </a:ext>
            </a:extLst>
          </p:cNvPr>
          <p:cNvSpPr/>
          <p:nvPr/>
        </p:nvSpPr>
        <p:spPr bwMode="auto">
          <a:xfrm>
            <a:off x="5565631" y="3166966"/>
            <a:ext cx="116181" cy="12528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E1730E1-72A6-4103-874E-4217CFB22EE4}"/>
              </a:ext>
            </a:extLst>
          </p:cNvPr>
          <p:cNvCxnSpPr>
            <a:cxnSpLocks/>
            <a:stCxn id="79" idx="2"/>
          </p:cNvCxnSpPr>
          <p:nvPr/>
        </p:nvCxnSpPr>
        <p:spPr bwMode="auto">
          <a:xfrm flipV="1">
            <a:off x="5412435" y="3033079"/>
            <a:ext cx="167677" cy="1987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9" name="Conector recto de flecha 25">
            <a:extLst>
              <a:ext uri="{FF2B5EF4-FFF2-40B4-BE49-F238E27FC236}">
                <a16:creationId xmlns:a16="http://schemas.microsoft.com/office/drawing/2014/main" id="{EE7718A9-BD51-4568-8D1F-FCDE8A9DD13D}"/>
              </a:ext>
            </a:extLst>
          </p:cNvPr>
          <p:cNvCxnSpPr>
            <a:cxnSpLocks/>
            <a:stCxn id="35" idx="3"/>
            <a:endCxn id="79" idx="6"/>
          </p:cNvCxnSpPr>
          <p:nvPr/>
        </p:nvCxnSpPr>
        <p:spPr bwMode="auto">
          <a:xfrm>
            <a:off x="4712680" y="3227922"/>
            <a:ext cx="572310" cy="38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A016075E-211B-4832-9A5D-41CB6EB1F1F7}"/>
              </a:ext>
            </a:extLst>
          </p:cNvPr>
          <p:cNvSpPr/>
          <p:nvPr/>
        </p:nvSpPr>
        <p:spPr bwMode="auto">
          <a:xfrm>
            <a:off x="4860032" y="2712108"/>
            <a:ext cx="1136207" cy="82270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68E156C-8F32-4B23-A8EB-5E5766E91B93}"/>
              </a:ext>
            </a:extLst>
          </p:cNvPr>
          <p:cNvSpPr txBox="1"/>
          <p:nvPr/>
        </p:nvSpPr>
        <p:spPr>
          <a:xfrm>
            <a:off x="4282190" y="226872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Fault 1: actuator</a:t>
            </a:r>
          </a:p>
        </p:txBody>
      </p:sp>
      <p:sp>
        <p:nvSpPr>
          <p:cNvPr id="99" name="Marcador de fecha 3">
            <a:extLst>
              <a:ext uri="{FF2B5EF4-FFF2-40B4-BE49-F238E27FC236}">
                <a16:creationId xmlns:a16="http://schemas.microsoft.com/office/drawing/2014/main" id="{B291EE90-A9CF-46D6-866D-EDA10D6F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588935FD-27C5-4CBF-8FDA-96F3B7DB0683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282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1BB2E1-778E-4B48-AF8B-8A0D0CF1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23" y="2716064"/>
            <a:ext cx="8169363" cy="2442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D6B53-54E7-498D-9C48-89565996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Fault detection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81762FA-92C3-40CD-AEA4-14DAAE0E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124891"/>
            <a:ext cx="8529403" cy="36800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dirty="0"/>
              <a:t>Digital Twin with fault capabilities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AF317F-E773-4EFF-AD27-278D308A31B4}"/>
              </a:ext>
            </a:extLst>
          </p:cNvPr>
          <p:cNvSpPr/>
          <p:nvPr/>
        </p:nvSpPr>
        <p:spPr bwMode="auto">
          <a:xfrm>
            <a:off x="4866133" y="2677054"/>
            <a:ext cx="720700" cy="4626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2B46B-E0D6-441F-B166-93FE990633A9}"/>
              </a:ext>
            </a:extLst>
          </p:cNvPr>
          <p:cNvSpPr txBox="1"/>
          <p:nvPr/>
        </p:nvSpPr>
        <p:spPr>
          <a:xfrm>
            <a:off x="5586833" y="253553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63542-D7CE-461E-A71C-4B119FFF28B3}"/>
              </a:ext>
            </a:extLst>
          </p:cNvPr>
          <p:cNvSpPr txBox="1"/>
          <p:nvPr/>
        </p:nvSpPr>
        <p:spPr>
          <a:xfrm>
            <a:off x="394545" y="534234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F1 enabled via relay in the physical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White Gaussian noise </a:t>
            </a:r>
          </a:p>
        </p:txBody>
      </p:sp>
      <p:sp>
        <p:nvSpPr>
          <p:cNvPr id="49" name="Marcador de fecha 3">
            <a:extLst>
              <a:ext uri="{FF2B5EF4-FFF2-40B4-BE49-F238E27FC236}">
                <a16:creationId xmlns:a16="http://schemas.microsoft.com/office/drawing/2014/main" id="{3AE0FD2E-080E-41EF-9B07-8963ADCA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7ADCE0CF-DA55-473B-A9D5-4AB34329104C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8E2BFC6A-7C16-4254-B3A1-F5ECF39AE752}"/>
              </a:ext>
            </a:extLst>
          </p:cNvPr>
          <p:cNvSpPr/>
          <p:nvPr/>
        </p:nvSpPr>
        <p:spPr bwMode="auto">
          <a:xfrm>
            <a:off x="1544650" y="2797509"/>
            <a:ext cx="720700" cy="4626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052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6B53-54E7-498D-9C48-89565996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Fault detection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81762FA-92C3-40CD-AEA4-14DAAE0E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" y="1755707"/>
            <a:ext cx="8529403" cy="36800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dirty="0"/>
              <a:t>Fault detection: Statistical threshold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25F41B-71FD-4BD1-9F1C-772C76A2840D}"/>
                  </a:ext>
                </a:extLst>
              </p:cNvPr>
              <p:cNvSpPr txBox="1"/>
              <p:nvPr/>
            </p:nvSpPr>
            <p:spPr>
              <a:xfrm>
                <a:off x="2280" y="2474895"/>
                <a:ext cx="5125125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Detect faults based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latin typeface="+mn-lt"/>
                  </a:rPr>
                  <a:t> from the control error normal distribution</a:t>
                </a:r>
              </a:p>
              <a:p>
                <a:endParaRPr lang="en-US" sz="2000" dirty="0">
                  <a:latin typeface="+mn-lt"/>
                </a:endParaRPr>
              </a:p>
              <a:p>
                <a:r>
                  <a:rPr lang="de-DE" sz="1800" b="0" i="0" u="none" strike="noStrike" baseline="0" dirty="0">
                    <a:solidFill>
                      <a:srgbClr val="3C763D"/>
                    </a:solidFill>
                    <a:latin typeface="Courier New" panose="02070309020205020404" pitchFamily="49" charset="0"/>
                  </a:rPr>
                  <a:t>DTLSM1=3*Std_Err_M1+Mean_Err_M1;      </a:t>
                </a:r>
              </a:p>
              <a:p>
                <a:r>
                  <a:rPr lang="de-DE" sz="1800" b="0" i="0" u="none" strike="noStrike" baseline="0" dirty="0">
                    <a:solidFill>
                      <a:srgbClr val="3C763D"/>
                    </a:solidFill>
                    <a:latin typeface="Courier New" panose="02070309020205020404" pitchFamily="49" charset="0"/>
                  </a:rPr>
                  <a:t>DTLIM1=-3*Std_Err_M1+Mean_Err_M1;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25F41B-71FD-4BD1-9F1C-772C76A2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" y="2474895"/>
                <a:ext cx="5125125" cy="1877437"/>
              </a:xfrm>
              <a:prstGeom prst="rect">
                <a:avLst/>
              </a:prstGeom>
              <a:blipFill>
                <a:blip r:embed="rId2"/>
                <a:stretch>
                  <a:fillRect l="-1070" t="-1948" r="-5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2C112F3-F008-4D41-87B8-273B9169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36D7D658-5564-435C-9ACE-E1D7336D3455}" type="datetime1">
              <a:rPr lang="en-US" smtClean="0"/>
              <a:t>10/13/2020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0A4FA0-669B-4D4A-9C2F-9E35E7975943}"/>
              </a:ext>
            </a:extLst>
          </p:cNvPr>
          <p:cNvGrpSpPr/>
          <p:nvPr/>
        </p:nvGrpSpPr>
        <p:grpSpPr>
          <a:xfrm>
            <a:off x="4974511" y="1539172"/>
            <a:ext cx="3661893" cy="4666142"/>
            <a:chOff x="4807039" y="1741325"/>
            <a:chExt cx="3661893" cy="46661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5B700BD-1D61-4E0E-9356-8D8C2E84469D}"/>
                </a:ext>
              </a:extLst>
            </p:cNvPr>
            <p:cNvSpPr/>
            <p:nvPr/>
          </p:nvSpPr>
          <p:spPr bwMode="auto">
            <a:xfrm>
              <a:off x="6130658" y="1741325"/>
              <a:ext cx="1002046" cy="32587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Start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Diamond 11">
                  <a:extLst>
                    <a:ext uri="{FF2B5EF4-FFF2-40B4-BE49-F238E27FC236}">
                      <a16:creationId xmlns:a16="http://schemas.microsoft.com/office/drawing/2014/main" id="{5E03DDCC-278A-4DE5-A34B-607BEBB66FF7}"/>
                    </a:ext>
                  </a:extLst>
                </p:cNvPr>
                <p:cNvSpPr/>
                <p:nvPr/>
              </p:nvSpPr>
              <p:spPr bwMode="auto">
                <a:xfrm>
                  <a:off x="5148064" y="2859968"/>
                  <a:ext cx="3136018" cy="970394"/>
                </a:xfrm>
                <a:prstGeom prst="diamond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𝐷𝑇𝐿𝐼𝑀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𝐷𝑇𝐿𝑆𝑀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Diamond 11">
                  <a:extLst>
                    <a:ext uri="{FF2B5EF4-FFF2-40B4-BE49-F238E27FC236}">
                      <a16:creationId xmlns:a16="http://schemas.microsoft.com/office/drawing/2014/main" id="{5E03DDCC-278A-4DE5-A34B-607BEBB66F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2859968"/>
                  <a:ext cx="3136018" cy="970394"/>
                </a:xfrm>
                <a:prstGeom prst="diamond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AE8A2846-9BDE-4054-9E72-9FC6F56C20BD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 flipV="1">
              <a:off x="5184893" y="3345165"/>
              <a:ext cx="433224" cy="1679210"/>
            </a:xfrm>
            <a:prstGeom prst="bentConnector4">
              <a:avLst>
                <a:gd name="adj1" fmla="val -52767"/>
                <a:gd name="adj2" fmla="val 6444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2E5F6D-AE4C-4D3F-AEB0-2B2BCBAD70B7}"/>
                </a:ext>
              </a:extLst>
            </p:cNvPr>
            <p:cNvSpPr/>
            <p:nvPr/>
          </p:nvSpPr>
          <p:spPr bwMode="auto">
            <a:xfrm>
              <a:off x="7266477" y="4976367"/>
              <a:ext cx="1202455" cy="44410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Nominal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66F75ADB-7C68-4624-A61B-C6E9568AE66C}"/>
                </a:ext>
              </a:extLst>
            </p:cNvPr>
            <p:cNvCxnSpPr>
              <a:cxnSpLocks/>
              <a:stCxn id="12" idx="3"/>
              <a:endCxn id="16" idx="0"/>
            </p:cNvCxnSpPr>
            <p:nvPr/>
          </p:nvCxnSpPr>
          <p:spPr bwMode="auto">
            <a:xfrm flipH="1">
              <a:off x="7867705" y="3345165"/>
              <a:ext cx="416377" cy="1631202"/>
            </a:xfrm>
            <a:prstGeom prst="bentConnector4">
              <a:avLst>
                <a:gd name="adj1" fmla="val -54902"/>
                <a:gd name="adj2" fmla="val 6487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5EF339-F368-4698-B32A-569F5D1D3FED}"/>
                </a:ext>
              </a:extLst>
            </p:cNvPr>
            <p:cNvSpPr/>
            <p:nvPr/>
          </p:nvSpPr>
          <p:spPr bwMode="auto">
            <a:xfrm>
              <a:off x="4807039" y="5024375"/>
              <a:ext cx="1548497" cy="4144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Actuator </a:t>
              </a:r>
              <a:r>
                <a:rPr lang="en-US" sz="1800" dirty="0">
                  <a:latin typeface="+mn-lt"/>
                </a:rPr>
                <a:t>fault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65DE5B-192E-4602-B5B7-1C5D76060B8C}"/>
                </a:ext>
              </a:extLst>
            </p:cNvPr>
            <p:cNvSpPr/>
            <p:nvPr/>
          </p:nvSpPr>
          <p:spPr bwMode="auto">
            <a:xfrm>
              <a:off x="6412825" y="6002655"/>
              <a:ext cx="1002046" cy="4048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end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E1E87721-014A-42B6-B703-40D86C0F3D7D}"/>
                </a:ext>
              </a:extLst>
            </p:cNvPr>
            <p:cNvCxnSpPr>
              <a:cxnSpLocks/>
              <a:stCxn id="22" idx="2"/>
              <a:endCxn id="33" idx="0"/>
            </p:cNvCxnSpPr>
            <p:nvPr/>
          </p:nvCxnSpPr>
          <p:spPr bwMode="auto">
            <a:xfrm rot="16200000" flipH="1">
              <a:off x="5965657" y="5054463"/>
              <a:ext cx="563823" cy="1332560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E1A7D583-E62B-49E9-A37D-E1440BCAC12F}"/>
                </a:ext>
              </a:extLst>
            </p:cNvPr>
            <p:cNvCxnSpPr>
              <a:cxnSpLocks/>
              <a:stCxn id="16" idx="2"/>
              <a:endCxn id="33" idx="0"/>
            </p:cNvCxnSpPr>
            <p:nvPr/>
          </p:nvCxnSpPr>
          <p:spPr bwMode="auto">
            <a:xfrm rot="5400000">
              <a:off x="7099686" y="5234635"/>
              <a:ext cx="582183" cy="95385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623A310-EFD7-41C5-B926-D01377BFD982}"/>
                    </a:ext>
                  </a:extLst>
                </p:cNvPr>
                <p:cNvSpPr/>
                <p:nvPr/>
              </p:nvSpPr>
              <p:spPr bwMode="auto">
                <a:xfrm>
                  <a:off x="5184892" y="2248383"/>
                  <a:ext cx="2893578" cy="44410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𝑑𝑒𝑓𝑖𝑛𝑒</m:t>
                        </m:r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𝐷𝑇𝐿𝐼𝑀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 &amp;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𝐷𝑇𝐿𝑆𝑀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623A310-EFD7-41C5-B926-D01377BFD9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4892" y="2248383"/>
                  <a:ext cx="2893578" cy="444105"/>
                </a:xfrm>
                <a:prstGeom prst="rect">
                  <a:avLst/>
                </a:prstGeom>
                <a:blipFill>
                  <a:blip r:embed="rId4"/>
                  <a:stretch>
                    <a:fillRect l="-1887" b="-2667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58954C0-8622-4416-ABAD-C42782A105D9}"/>
                </a:ext>
              </a:extLst>
            </p:cNvPr>
            <p:cNvCxnSpPr>
              <a:cxnSpLocks/>
              <a:stCxn id="11" idx="4"/>
              <a:endCxn id="44" idx="0"/>
            </p:cNvCxnSpPr>
            <p:nvPr/>
          </p:nvCxnSpPr>
          <p:spPr bwMode="auto">
            <a:xfrm>
              <a:off x="6631681" y="2067196"/>
              <a:ext cx="0" cy="1811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383E282-BDD2-43ED-A51C-542AE3895639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6716073" y="2677048"/>
              <a:ext cx="0" cy="1829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60948C22-C7E1-4520-A52F-BFA10067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" y="4794705"/>
            <a:ext cx="4923843" cy="15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33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EA9E-3B22-44F7-B529-20341F8A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2" y="514275"/>
            <a:ext cx="9144000" cy="935038"/>
          </a:xfrm>
        </p:spPr>
        <p:txBody>
          <a:bodyPr/>
          <a:lstStyle/>
          <a:p>
            <a:r>
              <a:rPr lang="en-GB" dirty="0"/>
              <a:t>1.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AF97-3F0E-42DF-8939-B962A9F3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556792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 levels of Digital Twin [14]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B84CAE-85F1-492B-82AB-8D680E3B4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8907"/>
              </p:ext>
            </p:extLst>
          </p:nvPr>
        </p:nvGraphicFramePr>
        <p:xfrm>
          <a:off x="107504" y="2348880"/>
          <a:ext cx="8785224" cy="3845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44511">
                  <a:extLst>
                    <a:ext uri="{9D8B030D-6E8A-4147-A177-3AD203B41FA5}">
                      <a16:colId xmlns:a16="http://schemas.microsoft.com/office/drawing/2014/main" val="3158606728"/>
                    </a:ext>
                  </a:extLst>
                </a:gridCol>
                <a:gridCol w="2010178">
                  <a:extLst>
                    <a:ext uri="{9D8B030D-6E8A-4147-A177-3AD203B41FA5}">
                      <a16:colId xmlns:a16="http://schemas.microsoft.com/office/drawing/2014/main" val="1249511692"/>
                    </a:ext>
                  </a:extLst>
                </a:gridCol>
                <a:gridCol w="1414570">
                  <a:extLst>
                    <a:ext uri="{9D8B030D-6E8A-4147-A177-3AD203B41FA5}">
                      <a16:colId xmlns:a16="http://schemas.microsoft.com/office/drawing/2014/main" val="2221678255"/>
                    </a:ext>
                  </a:extLst>
                </a:gridCol>
                <a:gridCol w="1489021">
                  <a:extLst>
                    <a:ext uri="{9D8B030D-6E8A-4147-A177-3AD203B41FA5}">
                      <a16:colId xmlns:a16="http://schemas.microsoft.com/office/drawing/2014/main" val="1885446155"/>
                    </a:ext>
                  </a:extLst>
                </a:gridCol>
                <a:gridCol w="1712374">
                  <a:extLst>
                    <a:ext uri="{9D8B030D-6E8A-4147-A177-3AD203B41FA5}">
                      <a16:colId xmlns:a16="http://schemas.microsoft.com/office/drawing/2014/main" val="1188234411"/>
                    </a:ext>
                  </a:extLst>
                </a:gridCol>
                <a:gridCol w="1414570">
                  <a:extLst>
                    <a:ext uri="{9D8B030D-6E8A-4147-A177-3AD203B41FA5}">
                      <a16:colId xmlns:a16="http://schemas.microsoft.com/office/drawing/2014/main" val="1316248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Level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System modelling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Physical system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System interaction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Smart capabilities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Features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21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baseline="0" dirty="0"/>
                        <a:t>Digital Twin Environment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built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built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apply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baseline="0" dirty="0"/>
                        <a:t>Preliminary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design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25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II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baseline="0" dirty="0"/>
                        <a:t>DT environment based on the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real system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Operating standalone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Non-real time data acquisition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baseline="0" dirty="0"/>
                        <a:t>Performance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analysis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and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system status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93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III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baseline="0" dirty="0"/>
                        <a:t>DT environment with monitoring interface and fault detection Capabilities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Operating standalone with supervision systems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Real time data acquisition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Limited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baseline="0" dirty="0"/>
                        <a:t>Data analytics,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fault detection,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prognosis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51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IV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baseline="0" dirty="0"/>
                        <a:t>DT environment with monitoring interface, and adaptive behavioral learning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Operating in the loop with the DT virtual environment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Real time data acquisition and smart control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Total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baseline="0" dirty="0"/>
                        <a:t>Data analytics,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Fault detection,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prognosis,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Automated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recommendations,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Automated actions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over the</a:t>
                      </a:r>
                    </a:p>
                    <a:p>
                      <a:pPr algn="ctr"/>
                      <a:r>
                        <a:rPr lang="en-US" sz="1200" u="none" strike="noStrike" kern="1200" baseline="0" dirty="0"/>
                        <a:t>physical system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33236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C6966D4-C068-467C-B01D-7060D222B69F}"/>
              </a:ext>
            </a:extLst>
          </p:cNvPr>
          <p:cNvSpPr/>
          <p:nvPr/>
        </p:nvSpPr>
        <p:spPr bwMode="auto">
          <a:xfrm>
            <a:off x="35496" y="3212976"/>
            <a:ext cx="8928992" cy="14401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088EA-E779-42D9-8F4C-25A0572E47D4}"/>
              </a:ext>
            </a:extLst>
          </p:cNvPr>
          <p:cNvSpPr txBox="1"/>
          <p:nvPr/>
        </p:nvSpPr>
        <p:spPr>
          <a:xfrm>
            <a:off x="5739941" y="1465453"/>
            <a:ext cx="308078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Most of our </a:t>
            </a:r>
            <a:r>
              <a:rPr lang="en-GB" dirty="0" err="1">
                <a:latin typeface="+mn-lt"/>
              </a:rPr>
              <a:t>MESALab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Systems are here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2C4A52-8087-4D4B-95F8-6C76B4D9C157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7020273" y="2296450"/>
            <a:ext cx="260058" cy="1708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0F8B4546-8386-41C0-B239-B312CF73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2CB2B150-5A22-4110-A32D-9D45FE154A07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970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6B53-54E7-498D-9C48-89565996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7" y="589979"/>
            <a:ext cx="9144000" cy="935038"/>
          </a:xfrm>
        </p:spPr>
        <p:txBody>
          <a:bodyPr/>
          <a:lstStyle/>
          <a:p>
            <a:r>
              <a:rPr lang="en-GB" dirty="0"/>
              <a:t>4. Fault detection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81762FA-92C3-40CD-AEA4-14DAAE0E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7" y="1431240"/>
            <a:ext cx="8529403" cy="36800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dirty="0"/>
              <a:t>Fault detection: modelling control error (Normal distribution) </a:t>
            </a:r>
            <a:endParaRPr lang="en-US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2C112F3-F008-4D41-87B8-273B9169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903D6D6B-7497-47EB-B3B0-F6B2E70A4BDD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C777AA-F2C0-4F0B-BC05-16CBEB9D3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3" y="1693121"/>
            <a:ext cx="3050254" cy="228769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5FC179C-8049-4C61-915B-0CB2C4629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873" y="4236934"/>
            <a:ext cx="3050254" cy="228769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7635B9B-9D59-4A08-8ED3-64DD7BA2C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3728" y="4250085"/>
            <a:ext cx="3050254" cy="228769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F928086A-D9DE-4CF0-A543-8263DF9C8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3838" y="1743706"/>
            <a:ext cx="3050254" cy="228769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3A08BB-23A1-4575-A472-C6364531351B}"/>
              </a:ext>
            </a:extLst>
          </p:cNvPr>
          <p:cNvSpPr txBox="1"/>
          <p:nvPr/>
        </p:nvSpPr>
        <p:spPr>
          <a:xfrm>
            <a:off x="3765222" y="1885326"/>
            <a:ext cx="206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Histogram control error M1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F718042-F7AC-4FC3-ADDF-C7F2F7BCEF0E}"/>
              </a:ext>
            </a:extLst>
          </p:cNvPr>
          <p:cNvSpPr txBox="1"/>
          <p:nvPr/>
        </p:nvSpPr>
        <p:spPr>
          <a:xfrm>
            <a:off x="3711903" y="3423973"/>
            <a:ext cx="238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 err="1">
                <a:latin typeface="+mn-lt"/>
              </a:rPr>
              <a:t>Fitdist</a:t>
            </a:r>
            <a:r>
              <a:rPr lang="en-US" sz="1800" dirty="0">
                <a:latin typeface="+mn-lt"/>
              </a:rPr>
              <a:t>: fit Probability distribution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B92EE2E-B4A8-47E0-8CAE-FBF749D996D0}"/>
              </a:ext>
            </a:extLst>
          </p:cNvPr>
          <p:cNvSpPr txBox="1"/>
          <p:nvPr/>
        </p:nvSpPr>
        <p:spPr>
          <a:xfrm>
            <a:off x="3539081" y="5239620"/>
            <a:ext cx="206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Histogram control error M1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C4F37F1-DA44-41EE-B392-257602A5E0AF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 bwMode="auto">
          <a:xfrm flipH="1">
            <a:off x="3430127" y="2208492"/>
            <a:ext cx="335095" cy="628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77451B2-D36E-4553-8F44-2507931AA0CD}"/>
              </a:ext>
            </a:extLst>
          </p:cNvPr>
          <p:cNvCxnSpPr>
            <a:cxnSpLocks/>
            <a:stCxn id="28" idx="0"/>
            <a:endCxn id="26" idx="1"/>
          </p:cNvCxnSpPr>
          <p:nvPr/>
        </p:nvCxnSpPr>
        <p:spPr bwMode="auto">
          <a:xfrm flipV="1">
            <a:off x="4904499" y="2887551"/>
            <a:ext cx="1069339" cy="536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067AF81-90A1-4511-8A9E-1DA9533720FA}"/>
              </a:ext>
            </a:extLst>
          </p:cNvPr>
          <p:cNvCxnSpPr>
            <a:cxnSpLocks/>
            <a:endCxn id="24" idx="3"/>
          </p:cNvCxnSpPr>
          <p:nvPr/>
        </p:nvCxnSpPr>
        <p:spPr bwMode="auto">
          <a:xfrm flipH="1" flipV="1">
            <a:off x="3430127" y="5380779"/>
            <a:ext cx="108956" cy="280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553B3E0A-A15D-42C0-9BE7-269FB5046F9E}"/>
              </a:ext>
            </a:extLst>
          </p:cNvPr>
          <p:cNvCxnSpPr>
            <a:cxnSpLocks/>
            <a:stCxn id="28" idx="2"/>
            <a:endCxn id="25" idx="1"/>
          </p:cNvCxnSpPr>
          <p:nvPr/>
        </p:nvCxnSpPr>
        <p:spPr bwMode="auto">
          <a:xfrm>
            <a:off x="4904499" y="4347303"/>
            <a:ext cx="1069229" cy="1046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885752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Fault detection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Fault Detection in Real system 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C674071A-4861-4BA4-A52F-E5F8B7E41840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2F90C7-3E87-48FA-95A4-98D6754AF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56" y="2204503"/>
            <a:ext cx="6409060" cy="23024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39599E-F546-4DAB-9770-455156C93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57" y="4435468"/>
            <a:ext cx="6409060" cy="203351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AC4CC4-625D-4AEF-B2AE-F43D4C6874EC}"/>
              </a:ext>
            </a:extLst>
          </p:cNvPr>
          <p:cNvSpPr txBox="1"/>
          <p:nvPr/>
        </p:nvSpPr>
        <p:spPr>
          <a:xfrm>
            <a:off x="6516216" y="2204503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Output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DE1742-7F04-44E9-AD23-0BFDC6E420F7}"/>
              </a:ext>
            </a:extLst>
          </p:cNvPr>
          <p:cNvSpPr txBox="1"/>
          <p:nvPr/>
        </p:nvSpPr>
        <p:spPr>
          <a:xfrm>
            <a:off x="6481120" y="4435468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error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E0886C19-48AC-4601-AB78-AE310BF14DEC}"/>
              </a:ext>
            </a:extLst>
          </p:cNvPr>
          <p:cNvSpPr/>
          <p:nvPr/>
        </p:nvSpPr>
        <p:spPr bwMode="auto">
          <a:xfrm>
            <a:off x="2195736" y="3634580"/>
            <a:ext cx="720700" cy="4669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AC93A1BD-428C-42FB-A2B8-7E4EA1646769}"/>
              </a:ext>
            </a:extLst>
          </p:cNvPr>
          <p:cNvSpPr/>
          <p:nvPr/>
        </p:nvSpPr>
        <p:spPr bwMode="auto">
          <a:xfrm>
            <a:off x="1907085" y="5074303"/>
            <a:ext cx="720700" cy="4669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6B47A176-4D7E-4C17-938A-08E4D1130451}"/>
              </a:ext>
            </a:extLst>
          </p:cNvPr>
          <p:cNvSpPr/>
          <p:nvPr/>
        </p:nvSpPr>
        <p:spPr bwMode="auto">
          <a:xfrm>
            <a:off x="3995338" y="5140336"/>
            <a:ext cx="720700" cy="4669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AF22C942-DDE9-499F-8B1F-58D712A85AA3}"/>
              </a:ext>
            </a:extLst>
          </p:cNvPr>
          <p:cNvSpPr/>
          <p:nvPr/>
        </p:nvSpPr>
        <p:spPr bwMode="auto">
          <a:xfrm>
            <a:off x="3995936" y="2367372"/>
            <a:ext cx="720700" cy="4669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845F73B-56B4-4618-8FEF-FBFD0513B4C5}"/>
              </a:ext>
            </a:extLst>
          </p:cNvPr>
          <p:cNvSpPr txBox="1"/>
          <p:nvPr/>
        </p:nvSpPr>
        <p:spPr>
          <a:xfrm>
            <a:off x="1733970" y="3414710"/>
            <a:ext cx="462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69BA48B-E329-4F05-AAD0-1A11B91F78F8}"/>
              </a:ext>
            </a:extLst>
          </p:cNvPr>
          <p:cNvSpPr txBox="1"/>
          <p:nvPr/>
        </p:nvSpPr>
        <p:spPr>
          <a:xfrm>
            <a:off x="1475656" y="4735094"/>
            <a:ext cx="462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6C1879-4BC2-4551-B37F-E8D12CBB6FE0}"/>
              </a:ext>
            </a:extLst>
          </p:cNvPr>
          <p:cNvSpPr txBox="1"/>
          <p:nvPr/>
        </p:nvSpPr>
        <p:spPr>
          <a:xfrm>
            <a:off x="3563888" y="2230968"/>
            <a:ext cx="462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F2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C694B2-12A2-464E-A3D5-990EC320BE41}"/>
              </a:ext>
            </a:extLst>
          </p:cNvPr>
          <p:cNvSpPr txBox="1"/>
          <p:nvPr/>
        </p:nvSpPr>
        <p:spPr>
          <a:xfrm>
            <a:off x="3687779" y="4749326"/>
            <a:ext cx="462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316176343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BFBE-7DAF-4BF5-8FC2-638DA569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Fault detection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3F72-225E-4139-A65D-C5A51AC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155628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Fault Detection in Digital Twin</a:t>
            </a:r>
            <a:endParaRPr lang="en-U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E93221B9-2CE4-4D2E-900A-990735AB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A64505AD-6C08-41F9-A58E-DF35EEB4DB4D}" type="datetime1">
              <a:rPr lang="en-US" smtClean="0"/>
              <a:t>10/13/2020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2F90C7-3E87-48FA-95A4-98D6754AF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04" y="2204503"/>
            <a:ext cx="6374016" cy="23024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39599E-F546-4DAB-9770-455156C93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04" y="4435468"/>
            <a:ext cx="6374016" cy="203351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AC4CC4-625D-4AEF-B2AE-F43D4C6874EC}"/>
              </a:ext>
            </a:extLst>
          </p:cNvPr>
          <p:cNvSpPr txBox="1"/>
          <p:nvPr/>
        </p:nvSpPr>
        <p:spPr>
          <a:xfrm>
            <a:off x="6516216" y="2204503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Output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DE1742-7F04-44E9-AD23-0BFDC6E420F7}"/>
              </a:ext>
            </a:extLst>
          </p:cNvPr>
          <p:cNvSpPr txBox="1"/>
          <p:nvPr/>
        </p:nvSpPr>
        <p:spPr>
          <a:xfrm>
            <a:off x="6481120" y="4435468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error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E0886C19-48AC-4601-AB78-AE310BF14DEC}"/>
              </a:ext>
            </a:extLst>
          </p:cNvPr>
          <p:cNvSpPr/>
          <p:nvPr/>
        </p:nvSpPr>
        <p:spPr bwMode="auto">
          <a:xfrm>
            <a:off x="2195736" y="3634580"/>
            <a:ext cx="720700" cy="4669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AC93A1BD-428C-42FB-A2B8-7E4EA1646769}"/>
              </a:ext>
            </a:extLst>
          </p:cNvPr>
          <p:cNvSpPr/>
          <p:nvPr/>
        </p:nvSpPr>
        <p:spPr bwMode="auto">
          <a:xfrm>
            <a:off x="1907085" y="5074303"/>
            <a:ext cx="720700" cy="4669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6B47A176-4D7E-4C17-938A-08E4D1130451}"/>
              </a:ext>
            </a:extLst>
          </p:cNvPr>
          <p:cNvSpPr/>
          <p:nvPr/>
        </p:nvSpPr>
        <p:spPr bwMode="auto">
          <a:xfrm>
            <a:off x="3995338" y="5140336"/>
            <a:ext cx="720700" cy="4669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AF22C942-DDE9-499F-8B1F-58D712A85AA3}"/>
              </a:ext>
            </a:extLst>
          </p:cNvPr>
          <p:cNvSpPr/>
          <p:nvPr/>
        </p:nvSpPr>
        <p:spPr bwMode="auto">
          <a:xfrm>
            <a:off x="3995936" y="2367372"/>
            <a:ext cx="720700" cy="4669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845F73B-56B4-4618-8FEF-FBFD0513B4C5}"/>
              </a:ext>
            </a:extLst>
          </p:cNvPr>
          <p:cNvSpPr txBox="1"/>
          <p:nvPr/>
        </p:nvSpPr>
        <p:spPr>
          <a:xfrm>
            <a:off x="1733970" y="3414710"/>
            <a:ext cx="462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69BA48B-E329-4F05-AAD0-1A11B91F78F8}"/>
              </a:ext>
            </a:extLst>
          </p:cNvPr>
          <p:cNvSpPr txBox="1"/>
          <p:nvPr/>
        </p:nvSpPr>
        <p:spPr>
          <a:xfrm>
            <a:off x="1475656" y="4735094"/>
            <a:ext cx="462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6C1879-4BC2-4551-B37F-E8D12CBB6FE0}"/>
              </a:ext>
            </a:extLst>
          </p:cNvPr>
          <p:cNvSpPr txBox="1"/>
          <p:nvPr/>
        </p:nvSpPr>
        <p:spPr>
          <a:xfrm>
            <a:off x="3563888" y="2230968"/>
            <a:ext cx="462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F2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C694B2-12A2-464E-A3D5-990EC320BE41}"/>
              </a:ext>
            </a:extLst>
          </p:cNvPr>
          <p:cNvSpPr txBox="1"/>
          <p:nvPr/>
        </p:nvSpPr>
        <p:spPr>
          <a:xfrm>
            <a:off x="3687779" y="4749326"/>
            <a:ext cx="4628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42176262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527E-940C-4A4C-B9F1-0E735CF1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Conclusions and future work</a:t>
            </a:r>
            <a:endParaRPr lang="es-CO" dirty="0"/>
          </a:p>
        </p:txBody>
      </p:sp>
      <p:graphicFrame>
        <p:nvGraphicFramePr>
          <p:cNvPr id="8" name="Marcador de contenido 4">
            <a:extLst>
              <a:ext uri="{FF2B5EF4-FFF2-40B4-BE49-F238E27FC236}">
                <a16:creationId xmlns:a16="http://schemas.microsoft.com/office/drawing/2014/main" id="{DB66DC38-BCC4-43C8-8C30-A6C8CAF22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202283"/>
              </p:ext>
            </p:extLst>
          </p:nvPr>
        </p:nvGraphicFramePr>
        <p:xfrm>
          <a:off x="233518" y="1700213"/>
          <a:ext cx="8442938" cy="482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9B760635-91F2-4105-866F-56221A1A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3566F0E6-C8A1-4C1C-83DF-4EA35D19172C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4242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527E-940C-4A4C-B9F1-0E735CF1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393"/>
            <a:ext cx="9144000" cy="935038"/>
          </a:xfrm>
        </p:spPr>
        <p:txBody>
          <a:bodyPr/>
          <a:lstStyle/>
          <a:p>
            <a:r>
              <a:rPr lang="en-US" sz="3600" dirty="0"/>
              <a:t>3. Conclusions and future work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9" name="Subtitle 3">
            <a:extLst>
              <a:ext uri="{FF2B5EF4-FFF2-40B4-BE49-F238E27FC236}">
                <a16:creationId xmlns:a16="http://schemas.microsoft.com/office/drawing/2014/main" id="{56C8BB35-80C9-405F-B807-1A4EE87385DF}"/>
              </a:ext>
            </a:extLst>
          </p:cNvPr>
          <p:cNvSpPr txBox="1">
            <a:spLocks/>
          </p:cNvSpPr>
          <p:nvPr/>
        </p:nvSpPr>
        <p:spPr bwMode="auto">
          <a:xfrm>
            <a:off x="34553" y="1537628"/>
            <a:ext cx="9797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Extend DT capabilities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4B12100-F337-49AD-86E2-ADC8153AE29C}"/>
              </a:ext>
            </a:extLst>
          </p:cNvPr>
          <p:cNvGrpSpPr/>
          <p:nvPr/>
        </p:nvGrpSpPr>
        <p:grpSpPr>
          <a:xfrm>
            <a:off x="4355976" y="1453243"/>
            <a:ext cx="4696864" cy="4766373"/>
            <a:chOff x="-7819921" y="637481"/>
            <a:chExt cx="6933675" cy="6861156"/>
          </a:xfrm>
        </p:grpSpPr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765F06E1-5A0F-4C81-98AE-D2FF24DDF57F}"/>
                </a:ext>
              </a:extLst>
            </p:cNvPr>
            <p:cNvSpPr/>
            <p:nvPr/>
          </p:nvSpPr>
          <p:spPr>
            <a:xfrm>
              <a:off x="-7819920" y="637481"/>
              <a:ext cx="5275385" cy="6861156"/>
            </a:xfrm>
            <a:custGeom>
              <a:avLst/>
              <a:gdLst>
                <a:gd name="connsiteX0" fmla="*/ 305805 w 5275385"/>
                <a:gd name="connsiteY0" fmla="*/ 6431335 h 6861156"/>
                <a:gd name="connsiteX1" fmla="*/ 284555 w 5275385"/>
                <a:gd name="connsiteY1" fmla="*/ 6452626 h 6861156"/>
                <a:gd name="connsiteX2" fmla="*/ 284555 w 5275385"/>
                <a:gd name="connsiteY2" fmla="*/ 6597188 h 6861156"/>
                <a:gd name="connsiteX3" fmla="*/ 305805 w 5275385"/>
                <a:gd name="connsiteY3" fmla="*/ 6618106 h 6861156"/>
                <a:gd name="connsiteX4" fmla="*/ 326811 w 5275385"/>
                <a:gd name="connsiteY4" fmla="*/ 6597188 h 6861156"/>
                <a:gd name="connsiteX5" fmla="*/ 326811 w 5275385"/>
                <a:gd name="connsiteY5" fmla="*/ 6452626 h 6861156"/>
                <a:gd name="connsiteX6" fmla="*/ 305805 w 5275385"/>
                <a:gd name="connsiteY6" fmla="*/ 6431335 h 6861156"/>
                <a:gd name="connsiteX7" fmla="*/ 310446 w 5275385"/>
                <a:gd name="connsiteY7" fmla="*/ 6142212 h 6861156"/>
                <a:gd name="connsiteX8" fmla="*/ 294814 w 5275385"/>
                <a:gd name="connsiteY8" fmla="*/ 6146694 h 6861156"/>
                <a:gd name="connsiteX9" fmla="*/ 286998 w 5275385"/>
                <a:gd name="connsiteY9" fmla="*/ 6160889 h 6861156"/>
                <a:gd name="connsiteX10" fmla="*/ 284555 w 5275385"/>
                <a:gd name="connsiteY10" fmla="*/ 6193387 h 6861156"/>
                <a:gd name="connsiteX11" fmla="*/ 284555 w 5275385"/>
                <a:gd name="connsiteY11" fmla="*/ 6308066 h 6861156"/>
                <a:gd name="connsiteX12" fmla="*/ 305805 w 5275385"/>
                <a:gd name="connsiteY12" fmla="*/ 6329357 h 6861156"/>
                <a:gd name="connsiteX13" fmla="*/ 326811 w 5275385"/>
                <a:gd name="connsiteY13" fmla="*/ 6308066 h 6861156"/>
                <a:gd name="connsiteX14" fmla="*/ 326323 w 5275385"/>
                <a:gd name="connsiteY14" fmla="*/ 6194134 h 6861156"/>
                <a:gd name="connsiteX15" fmla="*/ 328765 w 5275385"/>
                <a:gd name="connsiteY15" fmla="*/ 6165372 h 6861156"/>
                <a:gd name="connsiteX16" fmla="*/ 310446 w 5275385"/>
                <a:gd name="connsiteY16" fmla="*/ 6142212 h 6861156"/>
                <a:gd name="connsiteX17" fmla="*/ 374929 w 5275385"/>
                <a:gd name="connsiteY17" fmla="*/ 5860187 h 6861156"/>
                <a:gd name="connsiteX18" fmla="*/ 348550 w 5275385"/>
                <a:gd name="connsiteY18" fmla="*/ 5873634 h 6861156"/>
                <a:gd name="connsiteX19" fmla="*/ 310691 w 5275385"/>
                <a:gd name="connsiteY19" fmla="*/ 6015581 h 6861156"/>
                <a:gd name="connsiteX20" fmla="*/ 326567 w 5275385"/>
                <a:gd name="connsiteY20" fmla="*/ 6040608 h 6861156"/>
                <a:gd name="connsiteX21" fmla="*/ 331208 w 5275385"/>
                <a:gd name="connsiteY21" fmla="*/ 6040982 h 6861156"/>
                <a:gd name="connsiteX22" fmla="*/ 351969 w 5275385"/>
                <a:gd name="connsiteY22" fmla="*/ 6024546 h 6861156"/>
                <a:gd name="connsiteX23" fmla="*/ 388852 w 5275385"/>
                <a:gd name="connsiteY23" fmla="*/ 5886708 h 6861156"/>
                <a:gd name="connsiteX24" fmla="*/ 374929 w 5275385"/>
                <a:gd name="connsiteY24" fmla="*/ 5860187 h 6861156"/>
                <a:gd name="connsiteX25" fmla="*/ 483133 w 5275385"/>
                <a:gd name="connsiteY25" fmla="*/ 5596839 h 6861156"/>
                <a:gd name="connsiteX26" fmla="*/ 470188 w 5275385"/>
                <a:gd name="connsiteY26" fmla="*/ 5606551 h 6861156"/>
                <a:gd name="connsiteX27" fmla="*/ 401553 w 5275385"/>
                <a:gd name="connsiteY27" fmla="*/ 5736544 h 6861156"/>
                <a:gd name="connsiteX28" fmla="*/ 412056 w 5275385"/>
                <a:gd name="connsiteY28" fmla="*/ 5764560 h 6861156"/>
                <a:gd name="connsiteX29" fmla="*/ 420849 w 5275385"/>
                <a:gd name="connsiteY29" fmla="*/ 5766427 h 6861156"/>
                <a:gd name="connsiteX30" fmla="*/ 440145 w 5275385"/>
                <a:gd name="connsiteY30" fmla="*/ 5754101 h 6861156"/>
                <a:gd name="connsiteX31" fmla="*/ 506338 w 5275385"/>
                <a:gd name="connsiteY31" fmla="*/ 5628590 h 6861156"/>
                <a:gd name="connsiteX32" fmla="*/ 499254 w 5275385"/>
                <a:gd name="connsiteY32" fmla="*/ 5599454 h 6861156"/>
                <a:gd name="connsiteX33" fmla="*/ 483133 w 5275385"/>
                <a:gd name="connsiteY33" fmla="*/ 5596839 h 6861156"/>
                <a:gd name="connsiteX34" fmla="*/ 673895 w 5275385"/>
                <a:gd name="connsiteY34" fmla="*/ 5375702 h 6861156"/>
                <a:gd name="connsiteX35" fmla="*/ 658752 w 5275385"/>
                <a:gd name="connsiteY35" fmla="*/ 5380931 h 6861156"/>
                <a:gd name="connsiteX36" fmla="*/ 555677 w 5275385"/>
                <a:gd name="connsiteY36" fmla="*/ 5486643 h 6861156"/>
                <a:gd name="connsiteX37" fmla="*/ 558363 w 5275385"/>
                <a:gd name="connsiteY37" fmla="*/ 5516153 h 6861156"/>
                <a:gd name="connsiteX38" fmla="*/ 572042 w 5275385"/>
                <a:gd name="connsiteY38" fmla="*/ 5521009 h 6861156"/>
                <a:gd name="connsiteX39" fmla="*/ 588162 w 5275385"/>
                <a:gd name="connsiteY39" fmla="*/ 5513539 h 6861156"/>
                <a:gd name="connsiteX40" fmla="*/ 686352 w 5275385"/>
                <a:gd name="connsiteY40" fmla="*/ 5412682 h 6861156"/>
                <a:gd name="connsiteX41" fmla="*/ 693436 w 5275385"/>
                <a:gd name="connsiteY41" fmla="*/ 5397740 h 6861156"/>
                <a:gd name="connsiteX42" fmla="*/ 688306 w 5275385"/>
                <a:gd name="connsiteY42" fmla="*/ 5382798 h 6861156"/>
                <a:gd name="connsiteX43" fmla="*/ 673895 w 5275385"/>
                <a:gd name="connsiteY43" fmla="*/ 5375702 h 6861156"/>
                <a:gd name="connsiteX44" fmla="*/ 909600 w 5275385"/>
                <a:gd name="connsiteY44" fmla="*/ 5226284 h 6861156"/>
                <a:gd name="connsiteX45" fmla="*/ 777947 w 5275385"/>
                <a:gd name="connsiteY45" fmla="*/ 5292775 h 6861156"/>
                <a:gd name="connsiteX46" fmla="*/ 770864 w 5275385"/>
                <a:gd name="connsiteY46" fmla="*/ 5321911 h 6861156"/>
                <a:gd name="connsiteX47" fmla="*/ 788694 w 5275385"/>
                <a:gd name="connsiteY47" fmla="*/ 5331996 h 6861156"/>
                <a:gd name="connsiteX48" fmla="*/ 799930 w 5275385"/>
                <a:gd name="connsiteY48" fmla="*/ 5329008 h 6861156"/>
                <a:gd name="connsiteX49" fmla="*/ 925476 w 5275385"/>
                <a:gd name="connsiteY49" fmla="*/ 5265879 h 6861156"/>
                <a:gd name="connsiteX50" fmla="*/ 937201 w 5275385"/>
                <a:gd name="connsiteY50" fmla="*/ 5237864 h 6861156"/>
                <a:gd name="connsiteX51" fmla="*/ 925721 w 5275385"/>
                <a:gd name="connsiteY51" fmla="*/ 5226284 h 6861156"/>
                <a:gd name="connsiteX52" fmla="*/ 909600 w 5275385"/>
                <a:gd name="connsiteY52" fmla="*/ 5226284 h 6861156"/>
                <a:gd name="connsiteX53" fmla="*/ 1194644 w 5275385"/>
                <a:gd name="connsiteY53" fmla="*/ 5157926 h 6861156"/>
                <a:gd name="connsiteX54" fmla="*/ 1049801 w 5275385"/>
                <a:gd name="connsiteY54" fmla="*/ 5181832 h 6861156"/>
                <a:gd name="connsiteX55" fmla="*/ 1033925 w 5275385"/>
                <a:gd name="connsiteY55" fmla="*/ 5207233 h 6861156"/>
                <a:gd name="connsiteX56" fmla="*/ 1054686 w 5275385"/>
                <a:gd name="connsiteY56" fmla="*/ 5223669 h 6861156"/>
                <a:gd name="connsiteX57" fmla="*/ 1059571 w 5275385"/>
                <a:gd name="connsiteY57" fmla="*/ 5223295 h 6861156"/>
                <a:gd name="connsiteX58" fmla="*/ 1198796 w 5275385"/>
                <a:gd name="connsiteY58" fmla="*/ 5199762 h 6861156"/>
                <a:gd name="connsiteX59" fmla="*/ 1217603 w 5275385"/>
                <a:gd name="connsiteY59" fmla="*/ 5176603 h 6861156"/>
                <a:gd name="connsiteX60" fmla="*/ 1194644 w 5275385"/>
                <a:gd name="connsiteY60" fmla="*/ 5157926 h 6861156"/>
                <a:gd name="connsiteX61" fmla="*/ 3656718 w 5275385"/>
                <a:gd name="connsiteY61" fmla="*/ 5151202 h 6861156"/>
                <a:gd name="connsiteX62" fmla="*/ 3635468 w 5275385"/>
                <a:gd name="connsiteY62" fmla="*/ 5172494 h 6861156"/>
                <a:gd name="connsiteX63" fmla="*/ 3656718 w 5275385"/>
                <a:gd name="connsiteY63" fmla="*/ 5193412 h 6861156"/>
                <a:gd name="connsiteX64" fmla="*/ 3801560 w 5275385"/>
                <a:gd name="connsiteY64" fmla="*/ 5193412 h 6861156"/>
                <a:gd name="connsiteX65" fmla="*/ 3822810 w 5275385"/>
                <a:gd name="connsiteY65" fmla="*/ 5172494 h 6861156"/>
                <a:gd name="connsiteX66" fmla="*/ 3801560 w 5275385"/>
                <a:gd name="connsiteY66" fmla="*/ 5151202 h 6861156"/>
                <a:gd name="connsiteX67" fmla="*/ 3367033 w 5275385"/>
                <a:gd name="connsiteY67" fmla="*/ 5151202 h 6861156"/>
                <a:gd name="connsiteX68" fmla="*/ 3345783 w 5275385"/>
                <a:gd name="connsiteY68" fmla="*/ 5172494 h 6861156"/>
                <a:gd name="connsiteX69" fmla="*/ 3367033 w 5275385"/>
                <a:gd name="connsiteY69" fmla="*/ 5193412 h 6861156"/>
                <a:gd name="connsiteX70" fmla="*/ 3511876 w 5275385"/>
                <a:gd name="connsiteY70" fmla="*/ 5193412 h 6861156"/>
                <a:gd name="connsiteX71" fmla="*/ 3532881 w 5275385"/>
                <a:gd name="connsiteY71" fmla="*/ 5172494 h 6861156"/>
                <a:gd name="connsiteX72" fmla="*/ 3511876 w 5275385"/>
                <a:gd name="connsiteY72" fmla="*/ 5151202 h 6861156"/>
                <a:gd name="connsiteX73" fmla="*/ 3077837 w 5275385"/>
                <a:gd name="connsiteY73" fmla="*/ 5151202 h 6861156"/>
                <a:gd name="connsiteX74" fmla="*/ 3056587 w 5275385"/>
                <a:gd name="connsiteY74" fmla="*/ 5172494 h 6861156"/>
                <a:gd name="connsiteX75" fmla="*/ 3077837 w 5275385"/>
                <a:gd name="connsiteY75" fmla="*/ 5193412 h 6861156"/>
                <a:gd name="connsiteX76" fmla="*/ 3222435 w 5275385"/>
                <a:gd name="connsiteY76" fmla="*/ 5193412 h 6861156"/>
                <a:gd name="connsiteX77" fmla="*/ 3243441 w 5275385"/>
                <a:gd name="connsiteY77" fmla="*/ 5172494 h 6861156"/>
                <a:gd name="connsiteX78" fmla="*/ 3222435 w 5275385"/>
                <a:gd name="connsiteY78" fmla="*/ 5151202 h 6861156"/>
                <a:gd name="connsiteX79" fmla="*/ 2788153 w 5275385"/>
                <a:gd name="connsiteY79" fmla="*/ 5151202 h 6861156"/>
                <a:gd name="connsiteX80" fmla="*/ 2767147 w 5275385"/>
                <a:gd name="connsiteY80" fmla="*/ 5172494 h 6861156"/>
                <a:gd name="connsiteX81" fmla="*/ 2788153 w 5275385"/>
                <a:gd name="connsiteY81" fmla="*/ 5193412 h 6861156"/>
                <a:gd name="connsiteX82" fmla="*/ 2932751 w 5275385"/>
                <a:gd name="connsiteY82" fmla="*/ 5193412 h 6861156"/>
                <a:gd name="connsiteX83" fmla="*/ 2954001 w 5275385"/>
                <a:gd name="connsiteY83" fmla="*/ 5172494 h 6861156"/>
                <a:gd name="connsiteX84" fmla="*/ 2932751 w 5275385"/>
                <a:gd name="connsiteY84" fmla="*/ 5151202 h 6861156"/>
                <a:gd name="connsiteX85" fmla="*/ 2498712 w 5275385"/>
                <a:gd name="connsiteY85" fmla="*/ 5151202 h 6861156"/>
                <a:gd name="connsiteX86" fmla="*/ 2477707 w 5275385"/>
                <a:gd name="connsiteY86" fmla="*/ 5172494 h 6861156"/>
                <a:gd name="connsiteX87" fmla="*/ 2498712 w 5275385"/>
                <a:gd name="connsiteY87" fmla="*/ 5193412 h 6861156"/>
                <a:gd name="connsiteX88" fmla="*/ 2643310 w 5275385"/>
                <a:gd name="connsiteY88" fmla="*/ 5193412 h 6861156"/>
                <a:gd name="connsiteX89" fmla="*/ 2664560 w 5275385"/>
                <a:gd name="connsiteY89" fmla="*/ 5172494 h 6861156"/>
                <a:gd name="connsiteX90" fmla="*/ 2643310 w 5275385"/>
                <a:gd name="connsiteY90" fmla="*/ 5151202 h 6861156"/>
                <a:gd name="connsiteX91" fmla="*/ 2209028 w 5275385"/>
                <a:gd name="connsiteY91" fmla="*/ 5151202 h 6861156"/>
                <a:gd name="connsiteX92" fmla="*/ 2187778 w 5275385"/>
                <a:gd name="connsiteY92" fmla="*/ 5172494 h 6861156"/>
                <a:gd name="connsiteX93" fmla="*/ 2209028 w 5275385"/>
                <a:gd name="connsiteY93" fmla="*/ 5193412 h 6861156"/>
                <a:gd name="connsiteX94" fmla="*/ 2353870 w 5275385"/>
                <a:gd name="connsiteY94" fmla="*/ 5193412 h 6861156"/>
                <a:gd name="connsiteX95" fmla="*/ 2375120 w 5275385"/>
                <a:gd name="connsiteY95" fmla="*/ 5172494 h 6861156"/>
                <a:gd name="connsiteX96" fmla="*/ 2353870 w 5275385"/>
                <a:gd name="connsiteY96" fmla="*/ 5151202 h 6861156"/>
                <a:gd name="connsiteX97" fmla="*/ 1919832 w 5275385"/>
                <a:gd name="connsiteY97" fmla="*/ 5151202 h 6861156"/>
                <a:gd name="connsiteX98" fmla="*/ 1898582 w 5275385"/>
                <a:gd name="connsiteY98" fmla="*/ 5172494 h 6861156"/>
                <a:gd name="connsiteX99" fmla="*/ 1919832 w 5275385"/>
                <a:gd name="connsiteY99" fmla="*/ 5193412 h 6861156"/>
                <a:gd name="connsiteX100" fmla="*/ 2064430 w 5275385"/>
                <a:gd name="connsiteY100" fmla="*/ 5193412 h 6861156"/>
                <a:gd name="connsiteX101" fmla="*/ 2085436 w 5275385"/>
                <a:gd name="connsiteY101" fmla="*/ 5172494 h 6861156"/>
                <a:gd name="connsiteX102" fmla="*/ 2064430 w 5275385"/>
                <a:gd name="connsiteY102" fmla="*/ 5151202 h 6861156"/>
                <a:gd name="connsiteX103" fmla="*/ 1630636 w 5275385"/>
                <a:gd name="connsiteY103" fmla="*/ 5151202 h 6861156"/>
                <a:gd name="connsiteX104" fmla="*/ 1609386 w 5275385"/>
                <a:gd name="connsiteY104" fmla="*/ 5172494 h 6861156"/>
                <a:gd name="connsiteX105" fmla="*/ 1630636 w 5275385"/>
                <a:gd name="connsiteY105" fmla="*/ 5193412 h 6861156"/>
                <a:gd name="connsiteX106" fmla="*/ 1775234 w 5275385"/>
                <a:gd name="connsiteY106" fmla="*/ 5193412 h 6861156"/>
                <a:gd name="connsiteX107" fmla="*/ 1796240 w 5275385"/>
                <a:gd name="connsiteY107" fmla="*/ 5172494 h 6861156"/>
                <a:gd name="connsiteX108" fmla="*/ 1775234 w 5275385"/>
                <a:gd name="connsiteY108" fmla="*/ 5151202 h 6861156"/>
                <a:gd name="connsiteX109" fmla="*/ 1341196 w 5275385"/>
                <a:gd name="connsiteY109" fmla="*/ 5151202 h 6861156"/>
                <a:gd name="connsiteX110" fmla="*/ 1319946 w 5275385"/>
                <a:gd name="connsiteY110" fmla="*/ 5172494 h 6861156"/>
                <a:gd name="connsiteX111" fmla="*/ 1341196 w 5275385"/>
                <a:gd name="connsiteY111" fmla="*/ 5193412 h 6861156"/>
                <a:gd name="connsiteX112" fmla="*/ 1485794 w 5275385"/>
                <a:gd name="connsiteY112" fmla="*/ 5193412 h 6861156"/>
                <a:gd name="connsiteX113" fmla="*/ 1506799 w 5275385"/>
                <a:gd name="connsiteY113" fmla="*/ 5172494 h 6861156"/>
                <a:gd name="connsiteX114" fmla="*/ 1485794 w 5275385"/>
                <a:gd name="connsiteY114" fmla="*/ 5151202 h 6861156"/>
                <a:gd name="connsiteX115" fmla="*/ 4083673 w 5275385"/>
                <a:gd name="connsiteY115" fmla="*/ 5113847 h 6861156"/>
                <a:gd name="connsiteX116" fmla="*/ 3943471 w 5275385"/>
                <a:gd name="connsiteY116" fmla="*/ 5140742 h 6861156"/>
                <a:gd name="connsiteX117" fmla="*/ 3925641 w 5275385"/>
                <a:gd name="connsiteY117" fmla="*/ 5164650 h 6861156"/>
                <a:gd name="connsiteX118" fmla="*/ 3946402 w 5275385"/>
                <a:gd name="connsiteY118" fmla="*/ 5182579 h 6861156"/>
                <a:gd name="connsiteX119" fmla="*/ 3949333 w 5275385"/>
                <a:gd name="connsiteY119" fmla="*/ 5182579 h 6861156"/>
                <a:gd name="connsiteX120" fmla="*/ 4093687 w 5275385"/>
                <a:gd name="connsiteY120" fmla="*/ 5154937 h 6861156"/>
                <a:gd name="connsiteX121" fmla="*/ 4106877 w 5275385"/>
                <a:gd name="connsiteY121" fmla="*/ 5145225 h 6861156"/>
                <a:gd name="connsiteX122" fmla="*/ 4109319 w 5275385"/>
                <a:gd name="connsiteY122" fmla="*/ 5129163 h 6861156"/>
                <a:gd name="connsiteX123" fmla="*/ 4083673 w 5275385"/>
                <a:gd name="connsiteY123" fmla="*/ 5113847 h 6861156"/>
                <a:gd name="connsiteX124" fmla="*/ 4369449 w 5275385"/>
                <a:gd name="connsiteY124" fmla="*/ 5020088 h 6861156"/>
                <a:gd name="connsiteX125" fmla="*/ 4353328 w 5275385"/>
                <a:gd name="connsiteY125" fmla="*/ 5020835 h 6861156"/>
                <a:gd name="connsiteX126" fmla="*/ 4221188 w 5275385"/>
                <a:gd name="connsiteY126" fmla="*/ 5073879 h 6861156"/>
                <a:gd name="connsiteX127" fmla="*/ 4208974 w 5275385"/>
                <a:gd name="connsiteY127" fmla="*/ 5084337 h 6861156"/>
                <a:gd name="connsiteX128" fmla="*/ 4207998 w 5275385"/>
                <a:gd name="connsiteY128" fmla="*/ 5100400 h 6861156"/>
                <a:gd name="connsiteX129" fmla="*/ 4227782 w 5275385"/>
                <a:gd name="connsiteY129" fmla="*/ 5114595 h 6861156"/>
                <a:gd name="connsiteX130" fmla="*/ 4234621 w 5275385"/>
                <a:gd name="connsiteY130" fmla="*/ 5113474 h 6861156"/>
                <a:gd name="connsiteX131" fmla="*/ 4370670 w 5275385"/>
                <a:gd name="connsiteY131" fmla="*/ 5058563 h 6861156"/>
                <a:gd name="connsiteX132" fmla="*/ 4381418 w 5275385"/>
                <a:gd name="connsiteY132" fmla="*/ 5030921 h 6861156"/>
                <a:gd name="connsiteX133" fmla="*/ 4369449 w 5275385"/>
                <a:gd name="connsiteY133" fmla="*/ 5020088 h 6861156"/>
                <a:gd name="connsiteX134" fmla="*/ 4608603 w 5275385"/>
                <a:gd name="connsiteY134" fmla="*/ 4866375 h 6861156"/>
                <a:gd name="connsiteX135" fmla="*/ 4593185 w 5275385"/>
                <a:gd name="connsiteY135" fmla="*/ 4871045 h 6861156"/>
                <a:gd name="connsiteX136" fmla="*/ 4477898 w 5275385"/>
                <a:gd name="connsiteY136" fmla="*/ 4953224 h 6861156"/>
                <a:gd name="connsiteX137" fmla="*/ 4471058 w 5275385"/>
                <a:gd name="connsiteY137" fmla="*/ 4982360 h 6861156"/>
                <a:gd name="connsiteX138" fmla="*/ 4489134 w 5275385"/>
                <a:gd name="connsiteY138" fmla="*/ 4992073 h 6861156"/>
                <a:gd name="connsiteX139" fmla="*/ 4500124 w 5275385"/>
                <a:gd name="connsiteY139" fmla="*/ 4989084 h 6861156"/>
                <a:gd name="connsiteX140" fmla="*/ 4620053 w 5275385"/>
                <a:gd name="connsiteY140" fmla="*/ 4903543 h 6861156"/>
                <a:gd name="connsiteX141" fmla="*/ 4627380 w 5275385"/>
                <a:gd name="connsiteY141" fmla="*/ 4889348 h 6861156"/>
                <a:gd name="connsiteX142" fmla="*/ 4622740 w 5275385"/>
                <a:gd name="connsiteY142" fmla="*/ 4874033 h 6861156"/>
                <a:gd name="connsiteX143" fmla="*/ 4608603 w 5275385"/>
                <a:gd name="connsiteY143" fmla="*/ 4866375 h 6861156"/>
                <a:gd name="connsiteX144" fmla="*/ 4796678 w 5275385"/>
                <a:gd name="connsiteY144" fmla="*/ 4653969 h 6861156"/>
                <a:gd name="connsiteX145" fmla="*/ 4783214 w 5275385"/>
                <a:gd name="connsiteY145" fmla="*/ 4662981 h 6861156"/>
                <a:gd name="connsiteX146" fmla="*/ 4696016 w 5275385"/>
                <a:gd name="connsiteY146" fmla="*/ 4773923 h 6861156"/>
                <a:gd name="connsiteX147" fmla="*/ 4690642 w 5275385"/>
                <a:gd name="connsiteY147" fmla="*/ 4788865 h 6861156"/>
                <a:gd name="connsiteX148" fmla="*/ 4697482 w 5275385"/>
                <a:gd name="connsiteY148" fmla="*/ 4803807 h 6861156"/>
                <a:gd name="connsiteX149" fmla="*/ 4711648 w 5275385"/>
                <a:gd name="connsiteY149" fmla="*/ 4809036 h 6861156"/>
                <a:gd name="connsiteX150" fmla="*/ 4727036 w 5275385"/>
                <a:gd name="connsiteY150" fmla="*/ 4802312 h 6861156"/>
                <a:gd name="connsiteX151" fmla="*/ 4818142 w 5275385"/>
                <a:gd name="connsiteY151" fmla="*/ 4686514 h 6861156"/>
                <a:gd name="connsiteX152" fmla="*/ 4812525 w 5275385"/>
                <a:gd name="connsiteY152" fmla="*/ 4657004 h 6861156"/>
                <a:gd name="connsiteX153" fmla="*/ 4796678 w 5275385"/>
                <a:gd name="connsiteY153" fmla="*/ 4653969 h 6861156"/>
                <a:gd name="connsiteX154" fmla="*/ 4930988 w 5275385"/>
                <a:gd name="connsiteY154" fmla="*/ 4395150 h 6861156"/>
                <a:gd name="connsiteX155" fmla="*/ 4904364 w 5275385"/>
                <a:gd name="connsiteY155" fmla="*/ 4408971 h 6861156"/>
                <a:gd name="connsiteX156" fmla="*/ 4852826 w 5275385"/>
                <a:gd name="connsiteY156" fmla="*/ 4540085 h 6861156"/>
                <a:gd name="connsiteX157" fmla="*/ 4862841 w 5275385"/>
                <a:gd name="connsiteY157" fmla="*/ 4568474 h 6861156"/>
                <a:gd name="connsiteX158" fmla="*/ 4871878 w 5275385"/>
                <a:gd name="connsiteY158" fmla="*/ 4570342 h 6861156"/>
                <a:gd name="connsiteX159" fmla="*/ 4890930 w 5275385"/>
                <a:gd name="connsiteY159" fmla="*/ 4558389 h 6861156"/>
                <a:gd name="connsiteX160" fmla="*/ 4944666 w 5275385"/>
                <a:gd name="connsiteY160" fmla="*/ 4421672 h 6861156"/>
                <a:gd name="connsiteX161" fmla="*/ 4930988 w 5275385"/>
                <a:gd name="connsiteY161" fmla="*/ 4395150 h 6861156"/>
                <a:gd name="connsiteX162" fmla="*/ 4979594 w 5275385"/>
                <a:gd name="connsiteY162" fmla="*/ 4112004 h 6861156"/>
                <a:gd name="connsiteX163" fmla="*/ 4964206 w 5275385"/>
                <a:gd name="connsiteY163" fmla="*/ 4116860 h 6861156"/>
                <a:gd name="connsiteX164" fmla="*/ 4956878 w 5275385"/>
                <a:gd name="connsiteY164" fmla="*/ 4131428 h 6861156"/>
                <a:gd name="connsiteX165" fmla="*/ 4938560 w 5275385"/>
                <a:gd name="connsiteY165" fmla="*/ 4272254 h 6861156"/>
                <a:gd name="connsiteX166" fmla="*/ 4941979 w 5275385"/>
                <a:gd name="connsiteY166" fmla="*/ 4287943 h 6861156"/>
                <a:gd name="connsiteX167" fmla="*/ 4955413 w 5275385"/>
                <a:gd name="connsiteY167" fmla="*/ 4296535 h 6861156"/>
                <a:gd name="connsiteX168" fmla="*/ 4959321 w 5275385"/>
                <a:gd name="connsiteY168" fmla="*/ 4296908 h 6861156"/>
                <a:gd name="connsiteX169" fmla="*/ 4979838 w 5275385"/>
                <a:gd name="connsiteY169" fmla="*/ 4279352 h 6861156"/>
                <a:gd name="connsiteX170" fmla="*/ 4998890 w 5275385"/>
                <a:gd name="connsiteY170" fmla="*/ 4134790 h 6861156"/>
                <a:gd name="connsiteX171" fmla="*/ 4979594 w 5275385"/>
                <a:gd name="connsiteY171" fmla="*/ 4112004 h 6861156"/>
                <a:gd name="connsiteX172" fmla="*/ 4969824 w 5275385"/>
                <a:gd name="connsiteY172" fmla="*/ 3824002 h 6861156"/>
                <a:gd name="connsiteX173" fmla="*/ 4955658 w 5275385"/>
                <a:gd name="connsiteY173" fmla="*/ 3831847 h 6861156"/>
                <a:gd name="connsiteX174" fmla="*/ 4951505 w 5275385"/>
                <a:gd name="connsiteY174" fmla="*/ 3847162 h 6861156"/>
                <a:gd name="connsiteX175" fmla="*/ 4960786 w 5275385"/>
                <a:gd name="connsiteY175" fmla="*/ 3989109 h 6861156"/>
                <a:gd name="connsiteX176" fmla="*/ 4982036 w 5275385"/>
                <a:gd name="connsiteY176" fmla="*/ 4009653 h 6861156"/>
                <a:gd name="connsiteX177" fmla="*/ 4982281 w 5275385"/>
                <a:gd name="connsiteY177" fmla="*/ 4009653 h 6861156"/>
                <a:gd name="connsiteX178" fmla="*/ 4997180 w 5275385"/>
                <a:gd name="connsiteY178" fmla="*/ 4002930 h 6861156"/>
                <a:gd name="connsiteX179" fmla="*/ 5003286 w 5275385"/>
                <a:gd name="connsiteY179" fmla="*/ 3987988 h 6861156"/>
                <a:gd name="connsiteX180" fmla="*/ 4993516 w 5275385"/>
                <a:gd name="connsiteY180" fmla="*/ 3842306 h 6861156"/>
                <a:gd name="connsiteX181" fmla="*/ 4969824 w 5275385"/>
                <a:gd name="connsiteY181" fmla="*/ 3824002 h 6861156"/>
                <a:gd name="connsiteX182" fmla="*/ 4894106 w 5275385"/>
                <a:gd name="connsiteY182" fmla="*/ 3546460 h 6861156"/>
                <a:gd name="connsiteX183" fmla="*/ 4882382 w 5275385"/>
                <a:gd name="connsiteY183" fmla="*/ 3573728 h 6861156"/>
                <a:gd name="connsiteX184" fmla="*/ 4926102 w 5275385"/>
                <a:gd name="connsiteY184" fmla="*/ 3707457 h 6861156"/>
                <a:gd name="connsiteX185" fmla="*/ 4946620 w 5275385"/>
                <a:gd name="connsiteY185" fmla="*/ 3723519 h 6861156"/>
                <a:gd name="connsiteX186" fmla="*/ 4951749 w 5275385"/>
                <a:gd name="connsiteY186" fmla="*/ 3723145 h 6861156"/>
                <a:gd name="connsiteX187" fmla="*/ 4964694 w 5275385"/>
                <a:gd name="connsiteY187" fmla="*/ 3713434 h 6861156"/>
                <a:gd name="connsiteX188" fmla="*/ 4967137 w 5275385"/>
                <a:gd name="connsiteY188" fmla="*/ 3697371 h 6861156"/>
                <a:gd name="connsiteX189" fmla="*/ 4921462 w 5275385"/>
                <a:gd name="connsiteY189" fmla="*/ 3557666 h 6861156"/>
                <a:gd name="connsiteX190" fmla="*/ 4910226 w 5275385"/>
                <a:gd name="connsiteY190" fmla="*/ 3546460 h 6861156"/>
                <a:gd name="connsiteX191" fmla="*/ 4894106 w 5275385"/>
                <a:gd name="connsiteY191" fmla="*/ 3546460 h 6861156"/>
                <a:gd name="connsiteX192" fmla="*/ 4754942 w 5275385"/>
                <a:gd name="connsiteY192" fmla="*/ 3299594 h 6861156"/>
                <a:gd name="connsiteX193" fmla="*/ 4739493 w 5275385"/>
                <a:gd name="connsiteY193" fmla="*/ 3304777 h 6861156"/>
                <a:gd name="connsiteX194" fmla="*/ 4737295 w 5275385"/>
                <a:gd name="connsiteY194" fmla="*/ 3334287 h 6861156"/>
                <a:gd name="connsiteX195" fmla="*/ 4819852 w 5275385"/>
                <a:gd name="connsiteY195" fmla="*/ 3448218 h 6861156"/>
                <a:gd name="connsiteX196" fmla="*/ 4837683 w 5275385"/>
                <a:gd name="connsiteY196" fmla="*/ 3458303 h 6861156"/>
                <a:gd name="connsiteX197" fmla="*/ 4848918 w 5275385"/>
                <a:gd name="connsiteY197" fmla="*/ 3455315 h 6861156"/>
                <a:gd name="connsiteX198" fmla="*/ 4856002 w 5275385"/>
                <a:gd name="connsiteY198" fmla="*/ 3426179 h 6861156"/>
                <a:gd name="connsiteX199" fmla="*/ 4769292 w 5275385"/>
                <a:gd name="connsiteY199" fmla="*/ 3307018 h 6861156"/>
                <a:gd name="connsiteX200" fmla="*/ 4754942 w 5275385"/>
                <a:gd name="connsiteY200" fmla="*/ 3299594 h 6861156"/>
                <a:gd name="connsiteX201" fmla="*/ 4530412 w 5275385"/>
                <a:gd name="connsiteY201" fmla="*/ 3113149 h 6861156"/>
                <a:gd name="connsiteX202" fmla="*/ 4516978 w 5275385"/>
                <a:gd name="connsiteY202" fmla="*/ 3122488 h 6861156"/>
                <a:gd name="connsiteX203" fmla="*/ 4514292 w 5275385"/>
                <a:gd name="connsiteY203" fmla="*/ 3138550 h 6861156"/>
                <a:gd name="connsiteX204" fmla="*/ 4523573 w 5275385"/>
                <a:gd name="connsiteY204" fmla="*/ 3151251 h 6861156"/>
                <a:gd name="connsiteX205" fmla="*/ 4637395 w 5275385"/>
                <a:gd name="connsiteY205" fmla="*/ 3234925 h 6861156"/>
                <a:gd name="connsiteX206" fmla="*/ 4651074 w 5275385"/>
                <a:gd name="connsiteY206" fmla="*/ 3239781 h 6861156"/>
                <a:gd name="connsiteX207" fmla="*/ 4666950 w 5275385"/>
                <a:gd name="connsiteY207" fmla="*/ 3232683 h 6861156"/>
                <a:gd name="connsiteX208" fmla="*/ 4672324 w 5275385"/>
                <a:gd name="connsiteY208" fmla="*/ 3217368 h 6861156"/>
                <a:gd name="connsiteX209" fmla="*/ 4664996 w 5275385"/>
                <a:gd name="connsiteY209" fmla="*/ 3202800 h 6861156"/>
                <a:gd name="connsiteX210" fmla="*/ 4546044 w 5275385"/>
                <a:gd name="connsiteY210" fmla="*/ 3115764 h 6861156"/>
                <a:gd name="connsiteX211" fmla="*/ 4530412 w 5275385"/>
                <a:gd name="connsiteY211" fmla="*/ 3113149 h 6861156"/>
                <a:gd name="connsiteX212" fmla="*/ 4281030 w 5275385"/>
                <a:gd name="connsiteY212" fmla="*/ 2990254 h 6861156"/>
                <a:gd name="connsiteX213" fmla="*/ 4254162 w 5275385"/>
                <a:gd name="connsiteY213" fmla="*/ 3003328 h 6861156"/>
                <a:gd name="connsiteX214" fmla="*/ 4267107 w 5275385"/>
                <a:gd name="connsiteY214" fmla="*/ 3030223 h 6861156"/>
                <a:gd name="connsiteX215" fmla="*/ 4399004 w 5275385"/>
                <a:gd name="connsiteY215" fmla="*/ 3083640 h 6861156"/>
                <a:gd name="connsiteX216" fmla="*/ 4408041 w 5275385"/>
                <a:gd name="connsiteY216" fmla="*/ 3085507 h 6861156"/>
                <a:gd name="connsiteX217" fmla="*/ 4426848 w 5275385"/>
                <a:gd name="connsiteY217" fmla="*/ 3073180 h 6861156"/>
                <a:gd name="connsiteX218" fmla="*/ 4417078 w 5275385"/>
                <a:gd name="connsiteY218" fmla="*/ 3045165 h 6861156"/>
                <a:gd name="connsiteX219" fmla="*/ 4281030 w 5275385"/>
                <a:gd name="connsiteY219" fmla="*/ 2990254 h 6861156"/>
                <a:gd name="connsiteX220" fmla="*/ 3996963 w 5275385"/>
                <a:gd name="connsiteY220" fmla="*/ 2919281 h 6861156"/>
                <a:gd name="connsiteX221" fmla="*/ 3972782 w 5275385"/>
                <a:gd name="connsiteY221" fmla="*/ 2936837 h 6861156"/>
                <a:gd name="connsiteX222" fmla="*/ 3990124 w 5275385"/>
                <a:gd name="connsiteY222" fmla="*/ 2961117 h 6861156"/>
                <a:gd name="connsiteX223" fmla="*/ 4130325 w 5275385"/>
                <a:gd name="connsiteY223" fmla="*/ 2989880 h 6861156"/>
                <a:gd name="connsiteX224" fmla="*/ 4135210 w 5275385"/>
                <a:gd name="connsiteY224" fmla="*/ 2990254 h 6861156"/>
                <a:gd name="connsiteX225" fmla="*/ 4155728 w 5275385"/>
                <a:gd name="connsiteY225" fmla="*/ 2974191 h 6861156"/>
                <a:gd name="connsiteX226" fmla="*/ 4140340 w 5275385"/>
                <a:gd name="connsiteY226" fmla="*/ 2948790 h 6861156"/>
                <a:gd name="connsiteX227" fmla="*/ 3996963 w 5275385"/>
                <a:gd name="connsiteY227" fmla="*/ 2919281 h 6861156"/>
                <a:gd name="connsiteX228" fmla="*/ 3706546 w 5275385"/>
                <a:gd name="connsiteY228" fmla="*/ 2892385 h 6861156"/>
                <a:gd name="connsiteX229" fmla="*/ 3691158 w 5275385"/>
                <a:gd name="connsiteY229" fmla="*/ 2897241 h 6861156"/>
                <a:gd name="connsiteX230" fmla="*/ 3683830 w 5275385"/>
                <a:gd name="connsiteY230" fmla="*/ 2912930 h 6861156"/>
                <a:gd name="connsiteX231" fmla="*/ 3704347 w 5275385"/>
                <a:gd name="connsiteY231" fmla="*/ 2934596 h 6861156"/>
                <a:gd name="connsiteX232" fmla="*/ 3847724 w 5275385"/>
                <a:gd name="connsiteY232" fmla="*/ 2943187 h 6861156"/>
                <a:gd name="connsiteX233" fmla="*/ 3849678 w 5275385"/>
                <a:gd name="connsiteY233" fmla="*/ 2943187 h 6861156"/>
                <a:gd name="connsiteX234" fmla="*/ 3870684 w 5275385"/>
                <a:gd name="connsiteY234" fmla="*/ 2923763 h 6861156"/>
                <a:gd name="connsiteX235" fmla="*/ 3851876 w 5275385"/>
                <a:gd name="connsiteY235" fmla="*/ 2900603 h 6861156"/>
                <a:gd name="connsiteX236" fmla="*/ 3706546 w 5275385"/>
                <a:gd name="connsiteY236" fmla="*/ 2892385 h 6861156"/>
                <a:gd name="connsiteX237" fmla="*/ 3416128 w 5275385"/>
                <a:gd name="connsiteY237" fmla="*/ 2891638 h 6861156"/>
                <a:gd name="connsiteX238" fmla="*/ 3394878 w 5275385"/>
                <a:gd name="connsiteY238" fmla="*/ 2912930 h 6861156"/>
                <a:gd name="connsiteX239" fmla="*/ 3416128 w 5275385"/>
                <a:gd name="connsiteY239" fmla="*/ 2934222 h 6861156"/>
                <a:gd name="connsiteX240" fmla="*/ 3560482 w 5275385"/>
                <a:gd name="connsiteY240" fmla="*/ 2934222 h 6861156"/>
                <a:gd name="connsiteX241" fmla="*/ 3581488 w 5275385"/>
                <a:gd name="connsiteY241" fmla="*/ 2912930 h 6861156"/>
                <a:gd name="connsiteX242" fmla="*/ 3560482 w 5275385"/>
                <a:gd name="connsiteY242" fmla="*/ 2891638 h 6861156"/>
                <a:gd name="connsiteX243" fmla="*/ 3127420 w 5275385"/>
                <a:gd name="connsiteY243" fmla="*/ 2891638 h 6861156"/>
                <a:gd name="connsiteX244" fmla="*/ 3106170 w 5275385"/>
                <a:gd name="connsiteY244" fmla="*/ 2912930 h 6861156"/>
                <a:gd name="connsiteX245" fmla="*/ 3127420 w 5275385"/>
                <a:gd name="connsiteY245" fmla="*/ 2934222 h 6861156"/>
                <a:gd name="connsiteX246" fmla="*/ 3271774 w 5275385"/>
                <a:gd name="connsiteY246" fmla="*/ 2934222 h 6861156"/>
                <a:gd name="connsiteX247" fmla="*/ 3292780 w 5275385"/>
                <a:gd name="connsiteY247" fmla="*/ 2912930 h 6861156"/>
                <a:gd name="connsiteX248" fmla="*/ 3271774 w 5275385"/>
                <a:gd name="connsiteY248" fmla="*/ 2891638 h 6861156"/>
                <a:gd name="connsiteX249" fmla="*/ 2838957 w 5275385"/>
                <a:gd name="connsiteY249" fmla="*/ 2891638 h 6861156"/>
                <a:gd name="connsiteX250" fmla="*/ 2817219 w 5275385"/>
                <a:gd name="connsiteY250" fmla="*/ 2912183 h 6861156"/>
                <a:gd name="connsiteX251" fmla="*/ 2837736 w 5275385"/>
                <a:gd name="connsiteY251" fmla="*/ 2933849 h 6861156"/>
                <a:gd name="connsiteX252" fmla="*/ 2858253 w 5275385"/>
                <a:gd name="connsiteY252" fmla="*/ 2934222 h 6861156"/>
                <a:gd name="connsiteX253" fmla="*/ 2982823 w 5275385"/>
                <a:gd name="connsiteY253" fmla="*/ 2934222 h 6861156"/>
                <a:gd name="connsiteX254" fmla="*/ 3003828 w 5275385"/>
                <a:gd name="connsiteY254" fmla="*/ 2913304 h 6861156"/>
                <a:gd name="connsiteX255" fmla="*/ 2982823 w 5275385"/>
                <a:gd name="connsiteY255" fmla="*/ 2892012 h 6861156"/>
                <a:gd name="connsiteX256" fmla="*/ 2858253 w 5275385"/>
                <a:gd name="connsiteY256" fmla="*/ 2892012 h 6861156"/>
                <a:gd name="connsiteX257" fmla="*/ 2838957 w 5275385"/>
                <a:gd name="connsiteY257" fmla="*/ 2891638 h 6861156"/>
                <a:gd name="connsiteX258" fmla="*/ 2556356 w 5275385"/>
                <a:gd name="connsiteY258" fmla="*/ 2816556 h 6861156"/>
                <a:gd name="connsiteX259" fmla="*/ 2543899 w 5275385"/>
                <a:gd name="connsiteY259" fmla="*/ 2827015 h 6861156"/>
                <a:gd name="connsiteX260" fmla="*/ 2552448 w 5275385"/>
                <a:gd name="connsiteY260" fmla="*/ 2855405 h 6861156"/>
                <a:gd name="connsiteX261" fmla="*/ 2690207 w 5275385"/>
                <a:gd name="connsiteY261" fmla="*/ 2910689 h 6861156"/>
                <a:gd name="connsiteX262" fmla="*/ 2696069 w 5275385"/>
                <a:gd name="connsiteY262" fmla="*/ 2911436 h 6861156"/>
                <a:gd name="connsiteX263" fmla="*/ 2716342 w 5275385"/>
                <a:gd name="connsiteY263" fmla="*/ 2896121 h 6861156"/>
                <a:gd name="connsiteX264" fmla="*/ 2714388 w 5275385"/>
                <a:gd name="connsiteY264" fmla="*/ 2880432 h 6861156"/>
                <a:gd name="connsiteX265" fmla="*/ 2701687 w 5275385"/>
                <a:gd name="connsiteY265" fmla="*/ 2870346 h 6861156"/>
                <a:gd name="connsiteX266" fmla="*/ 2572233 w 5275385"/>
                <a:gd name="connsiteY266" fmla="*/ 2818050 h 6861156"/>
                <a:gd name="connsiteX267" fmla="*/ 2556356 w 5275385"/>
                <a:gd name="connsiteY267" fmla="*/ 2816556 h 6861156"/>
                <a:gd name="connsiteX268" fmla="*/ 2335795 w 5275385"/>
                <a:gd name="connsiteY268" fmla="*/ 2639123 h 6861156"/>
                <a:gd name="connsiteX269" fmla="*/ 2320896 w 5275385"/>
                <a:gd name="connsiteY269" fmla="*/ 2644726 h 6861156"/>
                <a:gd name="connsiteX270" fmla="*/ 2314301 w 5275385"/>
                <a:gd name="connsiteY270" fmla="*/ 2659668 h 6861156"/>
                <a:gd name="connsiteX271" fmla="*/ 2319919 w 5275385"/>
                <a:gd name="connsiteY271" fmla="*/ 2674610 h 6861156"/>
                <a:gd name="connsiteX272" fmla="*/ 2428856 w 5275385"/>
                <a:gd name="connsiteY272" fmla="*/ 2774346 h 6861156"/>
                <a:gd name="connsiteX273" fmla="*/ 2441801 w 5275385"/>
                <a:gd name="connsiteY273" fmla="*/ 2778828 h 6861156"/>
                <a:gd name="connsiteX274" fmla="*/ 2458411 w 5275385"/>
                <a:gd name="connsiteY274" fmla="*/ 2770610 h 6861156"/>
                <a:gd name="connsiteX275" fmla="*/ 2454747 w 5275385"/>
                <a:gd name="connsiteY275" fmla="*/ 2740727 h 6861156"/>
                <a:gd name="connsiteX276" fmla="*/ 2350695 w 5275385"/>
                <a:gd name="connsiteY276" fmla="*/ 2645847 h 6861156"/>
                <a:gd name="connsiteX277" fmla="*/ 2335795 w 5275385"/>
                <a:gd name="connsiteY277" fmla="*/ 2639123 h 6861156"/>
                <a:gd name="connsiteX278" fmla="*/ 2170589 w 5275385"/>
                <a:gd name="connsiteY278" fmla="*/ 2407246 h 6861156"/>
                <a:gd name="connsiteX279" fmla="*/ 2154559 w 5275385"/>
                <a:gd name="connsiteY279" fmla="*/ 2409020 h 6861156"/>
                <a:gd name="connsiteX280" fmla="*/ 2146255 w 5275385"/>
                <a:gd name="connsiteY280" fmla="*/ 2437783 h 6861156"/>
                <a:gd name="connsiteX281" fmla="*/ 2225637 w 5275385"/>
                <a:gd name="connsiteY281" fmla="*/ 2561426 h 6861156"/>
                <a:gd name="connsiteX282" fmla="*/ 2242735 w 5275385"/>
                <a:gd name="connsiteY282" fmla="*/ 2570391 h 6861156"/>
                <a:gd name="connsiteX283" fmla="*/ 2255192 w 5275385"/>
                <a:gd name="connsiteY283" fmla="*/ 2566282 h 6861156"/>
                <a:gd name="connsiteX284" fmla="*/ 2260077 w 5275385"/>
                <a:gd name="connsiteY284" fmla="*/ 2536772 h 6861156"/>
                <a:gd name="connsiteX285" fmla="*/ 2183137 w 5275385"/>
                <a:gd name="connsiteY285" fmla="*/ 2417238 h 6861156"/>
                <a:gd name="connsiteX286" fmla="*/ 2170589 w 5275385"/>
                <a:gd name="connsiteY286" fmla="*/ 2407246 h 6861156"/>
                <a:gd name="connsiteX287" fmla="*/ 2049530 w 5275385"/>
                <a:gd name="connsiteY287" fmla="*/ 2140443 h 6861156"/>
                <a:gd name="connsiteX288" fmla="*/ 2036829 w 5275385"/>
                <a:gd name="connsiteY288" fmla="*/ 2150155 h 6861156"/>
                <a:gd name="connsiteX289" fmla="*/ 2034631 w 5275385"/>
                <a:gd name="connsiteY289" fmla="*/ 2166217 h 6861156"/>
                <a:gd name="connsiteX290" fmla="*/ 2082016 w 5275385"/>
                <a:gd name="connsiteY290" fmla="*/ 2305549 h 6861156"/>
                <a:gd name="connsiteX291" fmla="*/ 2101556 w 5275385"/>
                <a:gd name="connsiteY291" fmla="*/ 2318623 h 6861156"/>
                <a:gd name="connsiteX292" fmla="*/ 2109617 w 5275385"/>
                <a:gd name="connsiteY292" fmla="*/ 2317129 h 6861156"/>
                <a:gd name="connsiteX293" fmla="*/ 2120852 w 5275385"/>
                <a:gd name="connsiteY293" fmla="*/ 2289487 h 6861156"/>
                <a:gd name="connsiteX294" fmla="*/ 2075177 w 5275385"/>
                <a:gd name="connsiteY294" fmla="*/ 2155385 h 6861156"/>
                <a:gd name="connsiteX295" fmla="*/ 2049530 w 5275385"/>
                <a:gd name="connsiteY295" fmla="*/ 2140443 h 6861156"/>
                <a:gd name="connsiteX296" fmla="*/ 2026326 w 5275385"/>
                <a:gd name="connsiteY296" fmla="*/ 1852814 h 6861156"/>
                <a:gd name="connsiteX297" fmla="*/ 2005321 w 5275385"/>
                <a:gd name="connsiteY297" fmla="*/ 1874106 h 6861156"/>
                <a:gd name="connsiteX298" fmla="*/ 2005321 w 5275385"/>
                <a:gd name="connsiteY298" fmla="*/ 1958527 h 6861156"/>
                <a:gd name="connsiteX299" fmla="*/ 2008252 w 5275385"/>
                <a:gd name="connsiteY299" fmla="*/ 2020909 h 6861156"/>
                <a:gd name="connsiteX300" fmla="*/ 2029013 w 5275385"/>
                <a:gd name="connsiteY300" fmla="*/ 2039960 h 6861156"/>
                <a:gd name="connsiteX301" fmla="*/ 2031211 w 5275385"/>
                <a:gd name="connsiteY301" fmla="*/ 2039960 h 6861156"/>
                <a:gd name="connsiteX302" fmla="*/ 2050263 w 5275385"/>
                <a:gd name="connsiteY302" fmla="*/ 2017174 h 6861156"/>
                <a:gd name="connsiteX303" fmla="*/ 2047576 w 5275385"/>
                <a:gd name="connsiteY303" fmla="*/ 1958527 h 6861156"/>
                <a:gd name="connsiteX304" fmla="*/ 2047576 w 5275385"/>
                <a:gd name="connsiteY304" fmla="*/ 1874106 h 6861156"/>
                <a:gd name="connsiteX305" fmla="*/ 2026326 w 5275385"/>
                <a:gd name="connsiteY305" fmla="*/ 1852814 h 6861156"/>
                <a:gd name="connsiteX306" fmla="*/ 2026326 w 5275385"/>
                <a:gd name="connsiteY306" fmla="*/ 1563318 h 6861156"/>
                <a:gd name="connsiteX307" fmla="*/ 2005321 w 5275385"/>
                <a:gd name="connsiteY307" fmla="*/ 1584237 h 6861156"/>
                <a:gd name="connsiteX308" fmla="*/ 2005321 w 5275385"/>
                <a:gd name="connsiteY308" fmla="*/ 1729171 h 6861156"/>
                <a:gd name="connsiteX309" fmla="*/ 2026326 w 5275385"/>
                <a:gd name="connsiteY309" fmla="*/ 1750464 h 6861156"/>
                <a:gd name="connsiteX310" fmla="*/ 2047576 w 5275385"/>
                <a:gd name="connsiteY310" fmla="*/ 1729171 h 6861156"/>
                <a:gd name="connsiteX311" fmla="*/ 2047576 w 5275385"/>
                <a:gd name="connsiteY311" fmla="*/ 1584237 h 6861156"/>
                <a:gd name="connsiteX312" fmla="*/ 2026326 w 5275385"/>
                <a:gd name="connsiteY312" fmla="*/ 1563318 h 6861156"/>
                <a:gd name="connsiteX313" fmla="*/ 2026326 w 5275385"/>
                <a:gd name="connsiteY313" fmla="*/ 1273449 h 6861156"/>
                <a:gd name="connsiteX314" fmla="*/ 2005321 w 5275385"/>
                <a:gd name="connsiteY314" fmla="*/ 1294367 h 6861156"/>
                <a:gd name="connsiteX315" fmla="*/ 2005321 w 5275385"/>
                <a:gd name="connsiteY315" fmla="*/ 1439302 h 6861156"/>
                <a:gd name="connsiteX316" fmla="*/ 2026326 w 5275385"/>
                <a:gd name="connsiteY316" fmla="*/ 1460594 h 6861156"/>
                <a:gd name="connsiteX317" fmla="*/ 2047576 w 5275385"/>
                <a:gd name="connsiteY317" fmla="*/ 1439302 h 6861156"/>
                <a:gd name="connsiteX318" fmla="*/ 2047576 w 5275385"/>
                <a:gd name="connsiteY318" fmla="*/ 1294367 h 6861156"/>
                <a:gd name="connsiteX319" fmla="*/ 2026326 w 5275385"/>
                <a:gd name="connsiteY319" fmla="*/ 1273449 h 6861156"/>
                <a:gd name="connsiteX320" fmla="*/ 2026326 w 5275385"/>
                <a:gd name="connsiteY320" fmla="*/ 983953 h 6861156"/>
                <a:gd name="connsiteX321" fmla="*/ 2005321 w 5275385"/>
                <a:gd name="connsiteY321" fmla="*/ 1004871 h 6861156"/>
                <a:gd name="connsiteX322" fmla="*/ 2005321 w 5275385"/>
                <a:gd name="connsiteY322" fmla="*/ 1149806 h 6861156"/>
                <a:gd name="connsiteX323" fmla="*/ 2026326 w 5275385"/>
                <a:gd name="connsiteY323" fmla="*/ 1170724 h 6861156"/>
                <a:gd name="connsiteX324" fmla="*/ 2047576 w 5275385"/>
                <a:gd name="connsiteY324" fmla="*/ 1149806 h 6861156"/>
                <a:gd name="connsiteX325" fmla="*/ 2047576 w 5275385"/>
                <a:gd name="connsiteY325" fmla="*/ 1004871 h 6861156"/>
                <a:gd name="connsiteX326" fmla="*/ 2026326 w 5275385"/>
                <a:gd name="connsiteY326" fmla="*/ 983953 h 6861156"/>
                <a:gd name="connsiteX327" fmla="*/ 2026326 w 5275385"/>
                <a:gd name="connsiteY327" fmla="*/ 694083 h 6861156"/>
                <a:gd name="connsiteX328" fmla="*/ 2005321 w 5275385"/>
                <a:gd name="connsiteY328" fmla="*/ 715375 h 6861156"/>
                <a:gd name="connsiteX329" fmla="*/ 2005321 w 5275385"/>
                <a:gd name="connsiteY329" fmla="*/ 860310 h 6861156"/>
                <a:gd name="connsiteX330" fmla="*/ 2026326 w 5275385"/>
                <a:gd name="connsiteY330" fmla="*/ 881228 h 6861156"/>
                <a:gd name="connsiteX331" fmla="*/ 2047576 w 5275385"/>
                <a:gd name="connsiteY331" fmla="*/ 860310 h 6861156"/>
                <a:gd name="connsiteX332" fmla="*/ 2047576 w 5275385"/>
                <a:gd name="connsiteY332" fmla="*/ 715375 h 6861156"/>
                <a:gd name="connsiteX333" fmla="*/ 2026326 w 5275385"/>
                <a:gd name="connsiteY333" fmla="*/ 694083 h 6861156"/>
                <a:gd name="connsiteX334" fmla="*/ 2026326 w 5275385"/>
                <a:gd name="connsiteY334" fmla="*/ 404213 h 6861156"/>
                <a:gd name="connsiteX335" fmla="*/ 2005321 w 5275385"/>
                <a:gd name="connsiteY335" fmla="*/ 425505 h 6861156"/>
                <a:gd name="connsiteX336" fmla="*/ 2005321 w 5275385"/>
                <a:gd name="connsiteY336" fmla="*/ 570440 h 6861156"/>
                <a:gd name="connsiteX337" fmla="*/ 2026326 w 5275385"/>
                <a:gd name="connsiteY337" fmla="*/ 591732 h 6861156"/>
                <a:gd name="connsiteX338" fmla="*/ 2047576 w 5275385"/>
                <a:gd name="connsiteY338" fmla="*/ 570440 h 6861156"/>
                <a:gd name="connsiteX339" fmla="*/ 2047576 w 5275385"/>
                <a:gd name="connsiteY339" fmla="*/ 425505 h 6861156"/>
                <a:gd name="connsiteX340" fmla="*/ 2026326 w 5275385"/>
                <a:gd name="connsiteY340" fmla="*/ 404213 h 6861156"/>
                <a:gd name="connsiteX341" fmla="*/ 2026326 w 5275385"/>
                <a:gd name="connsiteY341" fmla="*/ 114717 h 6861156"/>
                <a:gd name="connsiteX342" fmla="*/ 2005321 w 5275385"/>
                <a:gd name="connsiteY342" fmla="*/ 135636 h 6861156"/>
                <a:gd name="connsiteX343" fmla="*/ 2005321 w 5275385"/>
                <a:gd name="connsiteY343" fmla="*/ 280571 h 6861156"/>
                <a:gd name="connsiteX344" fmla="*/ 2026326 w 5275385"/>
                <a:gd name="connsiteY344" fmla="*/ 301863 h 6861156"/>
                <a:gd name="connsiteX345" fmla="*/ 2047576 w 5275385"/>
                <a:gd name="connsiteY345" fmla="*/ 280571 h 6861156"/>
                <a:gd name="connsiteX346" fmla="*/ 2047576 w 5275385"/>
                <a:gd name="connsiteY346" fmla="*/ 135636 h 6861156"/>
                <a:gd name="connsiteX347" fmla="*/ 2026326 w 5275385"/>
                <a:gd name="connsiteY347" fmla="*/ 114717 h 6861156"/>
                <a:gd name="connsiteX348" fmla="*/ 1738596 w 5275385"/>
                <a:gd name="connsiteY348" fmla="*/ 0 h 6861156"/>
                <a:gd name="connsiteX349" fmla="*/ 2008913 w 5275385"/>
                <a:gd name="connsiteY349" fmla="*/ 0 h 6861156"/>
                <a:gd name="connsiteX350" fmla="*/ 2011183 w 5275385"/>
                <a:gd name="connsiteY350" fmla="*/ 5503 h 6861156"/>
                <a:gd name="connsiteX351" fmla="*/ 2026082 w 5275385"/>
                <a:gd name="connsiteY351" fmla="*/ 11619 h 6861156"/>
                <a:gd name="connsiteX352" fmla="*/ 2041104 w 5275385"/>
                <a:gd name="connsiteY352" fmla="*/ 5503 h 6861156"/>
                <a:gd name="connsiteX353" fmla="*/ 2043419 w 5275385"/>
                <a:gd name="connsiteY353" fmla="*/ 0 h 6861156"/>
                <a:gd name="connsiteX354" fmla="*/ 2343856 w 5275385"/>
                <a:gd name="connsiteY354" fmla="*/ 0 h 6861156"/>
                <a:gd name="connsiteX355" fmla="*/ 2343856 w 5275385"/>
                <a:gd name="connsiteY355" fmla="*/ 1958154 h 6861156"/>
                <a:gd name="connsiteX356" fmla="*/ 3008714 w 5275385"/>
                <a:gd name="connsiteY356" fmla="*/ 2623061 h 6861156"/>
                <a:gd name="connsiteX357" fmla="*/ 3847968 w 5275385"/>
                <a:gd name="connsiteY357" fmla="*/ 2623061 h 6861156"/>
                <a:gd name="connsiteX358" fmla="*/ 5275385 w 5275385"/>
                <a:gd name="connsiteY358" fmla="*/ 4051117 h 6861156"/>
                <a:gd name="connsiteX359" fmla="*/ 3847724 w 5275385"/>
                <a:gd name="connsiteY359" fmla="*/ 5478799 h 6861156"/>
                <a:gd name="connsiteX360" fmla="*/ 1319946 w 5275385"/>
                <a:gd name="connsiteY360" fmla="*/ 5478799 h 6861156"/>
                <a:gd name="connsiteX361" fmla="*/ 605260 w 5275385"/>
                <a:gd name="connsiteY361" fmla="*/ 6193387 h 6861156"/>
                <a:gd name="connsiteX362" fmla="*/ 605260 w 5275385"/>
                <a:gd name="connsiteY362" fmla="*/ 6861156 h 6861156"/>
                <a:gd name="connsiteX363" fmla="*/ 326811 w 5275385"/>
                <a:gd name="connsiteY363" fmla="*/ 6861156 h 6861156"/>
                <a:gd name="connsiteX364" fmla="*/ 326811 w 5275385"/>
                <a:gd name="connsiteY364" fmla="*/ 6741375 h 6861156"/>
                <a:gd name="connsiteX365" fmla="*/ 305805 w 5275385"/>
                <a:gd name="connsiteY365" fmla="*/ 6720084 h 6861156"/>
                <a:gd name="connsiteX366" fmla="*/ 284555 w 5275385"/>
                <a:gd name="connsiteY366" fmla="*/ 6741375 h 6861156"/>
                <a:gd name="connsiteX367" fmla="*/ 284555 w 5275385"/>
                <a:gd name="connsiteY367" fmla="*/ 6861156 h 6861156"/>
                <a:gd name="connsiteX368" fmla="*/ 0 w 5275385"/>
                <a:gd name="connsiteY368" fmla="*/ 6861156 h 6861156"/>
                <a:gd name="connsiteX369" fmla="*/ 0 w 5275385"/>
                <a:gd name="connsiteY369" fmla="*/ 6193387 h 6861156"/>
                <a:gd name="connsiteX370" fmla="*/ 1319946 w 5275385"/>
                <a:gd name="connsiteY370" fmla="*/ 4873285 h 6861156"/>
                <a:gd name="connsiteX371" fmla="*/ 3847724 w 5275385"/>
                <a:gd name="connsiteY371" fmla="*/ 4873285 h 6861156"/>
                <a:gd name="connsiteX372" fmla="*/ 4670370 w 5275385"/>
                <a:gd name="connsiteY372" fmla="*/ 4050743 h 6861156"/>
                <a:gd name="connsiteX373" fmla="*/ 3847724 w 5275385"/>
                <a:gd name="connsiteY373" fmla="*/ 3228201 h 6861156"/>
                <a:gd name="connsiteX374" fmla="*/ 3008469 w 5275385"/>
                <a:gd name="connsiteY374" fmla="*/ 3228201 h 6861156"/>
                <a:gd name="connsiteX375" fmla="*/ 1738596 w 5275385"/>
                <a:gd name="connsiteY375" fmla="*/ 1958154 h 68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</a:cxnLst>
              <a:rect l="l" t="t" r="r" b="b"/>
              <a:pathLst>
                <a:path w="5275385" h="6861156">
                  <a:moveTo>
                    <a:pt x="305805" y="6431335"/>
                  </a:moveTo>
                  <a:cubicBezTo>
                    <a:pt x="294081" y="6431335"/>
                    <a:pt x="284555" y="6440673"/>
                    <a:pt x="284555" y="6452626"/>
                  </a:cubicBezTo>
                  <a:lnTo>
                    <a:pt x="284555" y="6597188"/>
                  </a:lnTo>
                  <a:cubicBezTo>
                    <a:pt x="284555" y="6608768"/>
                    <a:pt x="294081" y="6618106"/>
                    <a:pt x="305805" y="6618106"/>
                  </a:cubicBezTo>
                  <a:cubicBezTo>
                    <a:pt x="317530" y="6618106"/>
                    <a:pt x="326811" y="6608768"/>
                    <a:pt x="326811" y="6597188"/>
                  </a:cubicBezTo>
                  <a:lnTo>
                    <a:pt x="326811" y="6452626"/>
                  </a:lnTo>
                  <a:cubicBezTo>
                    <a:pt x="326811" y="6440673"/>
                    <a:pt x="317530" y="6431335"/>
                    <a:pt x="305805" y="6431335"/>
                  </a:cubicBezTo>
                  <a:close/>
                  <a:moveTo>
                    <a:pt x="310446" y="6142212"/>
                  </a:moveTo>
                  <a:cubicBezTo>
                    <a:pt x="304584" y="6141465"/>
                    <a:pt x="299211" y="6143333"/>
                    <a:pt x="294814" y="6146694"/>
                  </a:cubicBezTo>
                  <a:cubicBezTo>
                    <a:pt x="290662" y="6150056"/>
                    <a:pt x="287486" y="6155286"/>
                    <a:pt x="286998" y="6160889"/>
                  </a:cubicBezTo>
                  <a:cubicBezTo>
                    <a:pt x="285044" y="6181434"/>
                    <a:pt x="284555" y="6192641"/>
                    <a:pt x="284555" y="6193387"/>
                  </a:cubicBezTo>
                  <a:lnTo>
                    <a:pt x="284555" y="6308066"/>
                  </a:lnTo>
                  <a:cubicBezTo>
                    <a:pt x="284555" y="6319645"/>
                    <a:pt x="294081" y="6329357"/>
                    <a:pt x="305805" y="6329357"/>
                  </a:cubicBezTo>
                  <a:cubicBezTo>
                    <a:pt x="317530" y="6329357"/>
                    <a:pt x="326811" y="6319645"/>
                    <a:pt x="326811" y="6308066"/>
                  </a:cubicBezTo>
                  <a:lnTo>
                    <a:pt x="326323" y="6194134"/>
                  </a:lnTo>
                  <a:cubicBezTo>
                    <a:pt x="326567" y="6192641"/>
                    <a:pt x="327300" y="6182929"/>
                    <a:pt x="328765" y="6165372"/>
                  </a:cubicBezTo>
                  <a:cubicBezTo>
                    <a:pt x="329987" y="6153792"/>
                    <a:pt x="321438" y="6143333"/>
                    <a:pt x="310446" y="6142212"/>
                  </a:cubicBezTo>
                  <a:close/>
                  <a:moveTo>
                    <a:pt x="374929" y="5860187"/>
                  </a:moveTo>
                  <a:cubicBezTo>
                    <a:pt x="364182" y="5856825"/>
                    <a:pt x="352214" y="5862802"/>
                    <a:pt x="348550" y="5873634"/>
                  </a:cubicBezTo>
                  <a:cubicBezTo>
                    <a:pt x="333650" y="5919954"/>
                    <a:pt x="320949" y="5967767"/>
                    <a:pt x="310691" y="6015581"/>
                  </a:cubicBezTo>
                  <a:cubicBezTo>
                    <a:pt x="308248" y="6027161"/>
                    <a:pt x="315331" y="6037994"/>
                    <a:pt x="326567" y="6040608"/>
                  </a:cubicBezTo>
                  <a:cubicBezTo>
                    <a:pt x="327788" y="6040982"/>
                    <a:pt x="330475" y="6040982"/>
                    <a:pt x="331208" y="6040982"/>
                  </a:cubicBezTo>
                  <a:cubicBezTo>
                    <a:pt x="340978" y="6040982"/>
                    <a:pt x="349771" y="6034258"/>
                    <a:pt x="351969" y="6024546"/>
                  </a:cubicBezTo>
                  <a:cubicBezTo>
                    <a:pt x="361984" y="5977479"/>
                    <a:pt x="374441" y="5931534"/>
                    <a:pt x="388852" y="5886708"/>
                  </a:cubicBezTo>
                  <a:cubicBezTo>
                    <a:pt x="392271" y="5875502"/>
                    <a:pt x="386409" y="5863922"/>
                    <a:pt x="374929" y="5860187"/>
                  </a:cubicBezTo>
                  <a:close/>
                  <a:moveTo>
                    <a:pt x="483133" y="5596839"/>
                  </a:moveTo>
                  <a:cubicBezTo>
                    <a:pt x="477760" y="5598333"/>
                    <a:pt x="473119" y="5601695"/>
                    <a:pt x="470188" y="5606551"/>
                  </a:cubicBezTo>
                  <a:cubicBezTo>
                    <a:pt x="445274" y="5647267"/>
                    <a:pt x="422070" y="5690972"/>
                    <a:pt x="401553" y="5736544"/>
                  </a:cubicBezTo>
                  <a:cubicBezTo>
                    <a:pt x="396668" y="5747377"/>
                    <a:pt x="401553" y="5759704"/>
                    <a:pt x="412056" y="5764560"/>
                  </a:cubicBezTo>
                  <a:cubicBezTo>
                    <a:pt x="414743" y="5766054"/>
                    <a:pt x="417918" y="5766427"/>
                    <a:pt x="420849" y="5766427"/>
                  </a:cubicBezTo>
                  <a:cubicBezTo>
                    <a:pt x="429153" y="5766427"/>
                    <a:pt x="436725" y="5761571"/>
                    <a:pt x="440145" y="5754101"/>
                  </a:cubicBezTo>
                  <a:cubicBezTo>
                    <a:pt x="459929" y="5710022"/>
                    <a:pt x="482156" y="5667812"/>
                    <a:pt x="506338" y="5628590"/>
                  </a:cubicBezTo>
                  <a:cubicBezTo>
                    <a:pt x="512200" y="5618878"/>
                    <a:pt x="509024" y="5605804"/>
                    <a:pt x="499254" y="5599454"/>
                  </a:cubicBezTo>
                  <a:cubicBezTo>
                    <a:pt x="494369" y="5596466"/>
                    <a:pt x="488507" y="5595718"/>
                    <a:pt x="483133" y="5596839"/>
                  </a:cubicBezTo>
                  <a:close/>
                  <a:moveTo>
                    <a:pt x="673895" y="5375702"/>
                  </a:moveTo>
                  <a:cubicBezTo>
                    <a:pt x="668278" y="5374954"/>
                    <a:pt x="662904" y="5376822"/>
                    <a:pt x="658752" y="5380931"/>
                  </a:cubicBezTo>
                  <a:cubicBezTo>
                    <a:pt x="622114" y="5412682"/>
                    <a:pt x="587674" y="5448168"/>
                    <a:pt x="555677" y="5486643"/>
                  </a:cubicBezTo>
                  <a:cubicBezTo>
                    <a:pt x="548105" y="5495608"/>
                    <a:pt x="549326" y="5508683"/>
                    <a:pt x="558363" y="5516153"/>
                  </a:cubicBezTo>
                  <a:cubicBezTo>
                    <a:pt x="562272" y="5519516"/>
                    <a:pt x="567157" y="5521009"/>
                    <a:pt x="572042" y="5521009"/>
                  </a:cubicBezTo>
                  <a:cubicBezTo>
                    <a:pt x="578148" y="5521009"/>
                    <a:pt x="584010" y="5518395"/>
                    <a:pt x="588162" y="5513539"/>
                  </a:cubicBezTo>
                  <a:cubicBezTo>
                    <a:pt x="618694" y="5476931"/>
                    <a:pt x="651668" y="5442939"/>
                    <a:pt x="686352" y="5412682"/>
                  </a:cubicBezTo>
                  <a:cubicBezTo>
                    <a:pt x="690749" y="5408573"/>
                    <a:pt x="693191" y="5403717"/>
                    <a:pt x="693436" y="5397740"/>
                  </a:cubicBezTo>
                  <a:cubicBezTo>
                    <a:pt x="693680" y="5392511"/>
                    <a:pt x="692214" y="5386907"/>
                    <a:pt x="688306" y="5382798"/>
                  </a:cubicBezTo>
                  <a:cubicBezTo>
                    <a:pt x="684887" y="5378690"/>
                    <a:pt x="679513" y="5375702"/>
                    <a:pt x="673895" y="5375702"/>
                  </a:cubicBezTo>
                  <a:close/>
                  <a:moveTo>
                    <a:pt x="909600" y="5226284"/>
                  </a:moveTo>
                  <a:cubicBezTo>
                    <a:pt x="863680" y="5244961"/>
                    <a:pt x="819470" y="5267374"/>
                    <a:pt x="777947" y="5292775"/>
                  </a:cubicBezTo>
                  <a:cubicBezTo>
                    <a:pt x="767689" y="5299125"/>
                    <a:pt x="764758" y="5312199"/>
                    <a:pt x="770864" y="5321911"/>
                  </a:cubicBezTo>
                  <a:cubicBezTo>
                    <a:pt x="774528" y="5328262"/>
                    <a:pt x="781367" y="5331996"/>
                    <a:pt x="788694" y="5331996"/>
                  </a:cubicBezTo>
                  <a:cubicBezTo>
                    <a:pt x="792847" y="5331996"/>
                    <a:pt x="796511" y="5330876"/>
                    <a:pt x="799930" y="5329008"/>
                  </a:cubicBezTo>
                  <a:cubicBezTo>
                    <a:pt x="839499" y="5304728"/>
                    <a:pt x="881755" y="5283436"/>
                    <a:pt x="925476" y="5265879"/>
                  </a:cubicBezTo>
                  <a:cubicBezTo>
                    <a:pt x="935979" y="5261397"/>
                    <a:pt x="941109" y="5249070"/>
                    <a:pt x="937201" y="5237864"/>
                  </a:cubicBezTo>
                  <a:cubicBezTo>
                    <a:pt x="935002" y="5232634"/>
                    <a:pt x="930850" y="5228526"/>
                    <a:pt x="925721" y="5226284"/>
                  </a:cubicBezTo>
                  <a:cubicBezTo>
                    <a:pt x="920591" y="5224043"/>
                    <a:pt x="914973" y="5224043"/>
                    <a:pt x="909600" y="5226284"/>
                  </a:cubicBezTo>
                  <a:close/>
                  <a:moveTo>
                    <a:pt x="1194644" y="5157926"/>
                  </a:moveTo>
                  <a:cubicBezTo>
                    <a:pt x="1144572" y="5162782"/>
                    <a:pt x="1096209" y="5170626"/>
                    <a:pt x="1049801" y="5181832"/>
                  </a:cubicBezTo>
                  <a:cubicBezTo>
                    <a:pt x="1038321" y="5184447"/>
                    <a:pt x="1031238" y="5196027"/>
                    <a:pt x="1033925" y="5207233"/>
                  </a:cubicBezTo>
                  <a:cubicBezTo>
                    <a:pt x="1036367" y="5216946"/>
                    <a:pt x="1044916" y="5223669"/>
                    <a:pt x="1054686" y="5223669"/>
                  </a:cubicBezTo>
                  <a:cubicBezTo>
                    <a:pt x="1055419" y="5223669"/>
                    <a:pt x="1058594" y="5223295"/>
                    <a:pt x="1059571" y="5223295"/>
                  </a:cubicBezTo>
                  <a:cubicBezTo>
                    <a:pt x="1104026" y="5212463"/>
                    <a:pt x="1150922" y="5204618"/>
                    <a:pt x="1198796" y="5199762"/>
                  </a:cubicBezTo>
                  <a:cubicBezTo>
                    <a:pt x="1210520" y="5198642"/>
                    <a:pt x="1219069" y="5188556"/>
                    <a:pt x="1217603" y="5176603"/>
                  </a:cubicBezTo>
                  <a:cubicBezTo>
                    <a:pt x="1216626" y="5165023"/>
                    <a:pt x="1206612" y="5156805"/>
                    <a:pt x="1194644" y="5157926"/>
                  </a:cubicBezTo>
                  <a:close/>
                  <a:moveTo>
                    <a:pt x="3656718" y="5151202"/>
                  </a:moveTo>
                  <a:cubicBezTo>
                    <a:pt x="3644994" y="5151202"/>
                    <a:pt x="3635468" y="5160914"/>
                    <a:pt x="3635468" y="5172494"/>
                  </a:cubicBezTo>
                  <a:cubicBezTo>
                    <a:pt x="3635468" y="5184073"/>
                    <a:pt x="3644994" y="5193412"/>
                    <a:pt x="3656718" y="5193412"/>
                  </a:cubicBezTo>
                  <a:lnTo>
                    <a:pt x="3801560" y="5193412"/>
                  </a:lnTo>
                  <a:cubicBezTo>
                    <a:pt x="3813284" y="5193412"/>
                    <a:pt x="3822810" y="5184073"/>
                    <a:pt x="3822810" y="5172494"/>
                  </a:cubicBezTo>
                  <a:cubicBezTo>
                    <a:pt x="3822810" y="5160914"/>
                    <a:pt x="3813284" y="5151202"/>
                    <a:pt x="3801560" y="5151202"/>
                  </a:cubicBezTo>
                  <a:close/>
                  <a:moveTo>
                    <a:pt x="3367033" y="5151202"/>
                  </a:moveTo>
                  <a:cubicBezTo>
                    <a:pt x="3355309" y="5151202"/>
                    <a:pt x="3345783" y="5160914"/>
                    <a:pt x="3345783" y="5172494"/>
                  </a:cubicBezTo>
                  <a:cubicBezTo>
                    <a:pt x="3345783" y="5184073"/>
                    <a:pt x="3355309" y="5193412"/>
                    <a:pt x="3367033" y="5193412"/>
                  </a:cubicBezTo>
                  <a:lnTo>
                    <a:pt x="3511876" y="5193412"/>
                  </a:lnTo>
                  <a:cubicBezTo>
                    <a:pt x="3523600" y="5193412"/>
                    <a:pt x="3532881" y="5184073"/>
                    <a:pt x="3532881" y="5172494"/>
                  </a:cubicBezTo>
                  <a:cubicBezTo>
                    <a:pt x="3532881" y="5160914"/>
                    <a:pt x="3523600" y="5151202"/>
                    <a:pt x="3511876" y="5151202"/>
                  </a:cubicBezTo>
                  <a:close/>
                  <a:moveTo>
                    <a:pt x="3077837" y="5151202"/>
                  </a:moveTo>
                  <a:cubicBezTo>
                    <a:pt x="3066113" y="5151202"/>
                    <a:pt x="3056587" y="5160914"/>
                    <a:pt x="3056587" y="5172494"/>
                  </a:cubicBezTo>
                  <a:cubicBezTo>
                    <a:pt x="3056587" y="5184073"/>
                    <a:pt x="3066113" y="5193412"/>
                    <a:pt x="3077837" y="5193412"/>
                  </a:cubicBezTo>
                  <a:lnTo>
                    <a:pt x="3222435" y="5193412"/>
                  </a:lnTo>
                  <a:cubicBezTo>
                    <a:pt x="3233915" y="5193412"/>
                    <a:pt x="3243441" y="5184073"/>
                    <a:pt x="3243441" y="5172494"/>
                  </a:cubicBezTo>
                  <a:cubicBezTo>
                    <a:pt x="3243441" y="5160914"/>
                    <a:pt x="3233915" y="5151202"/>
                    <a:pt x="3222435" y="5151202"/>
                  </a:cubicBezTo>
                  <a:close/>
                  <a:moveTo>
                    <a:pt x="2788153" y="5151202"/>
                  </a:moveTo>
                  <a:cubicBezTo>
                    <a:pt x="2776673" y="5151202"/>
                    <a:pt x="2767147" y="5160914"/>
                    <a:pt x="2767147" y="5172494"/>
                  </a:cubicBezTo>
                  <a:cubicBezTo>
                    <a:pt x="2767147" y="5184073"/>
                    <a:pt x="2776673" y="5193412"/>
                    <a:pt x="2788153" y="5193412"/>
                  </a:cubicBezTo>
                  <a:lnTo>
                    <a:pt x="2932751" y="5193412"/>
                  </a:lnTo>
                  <a:cubicBezTo>
                    <a:pt x="2944475" y="5193412"/>
                    <a:pt x="2954001" y="5184073"/>
                    <a:pt x="2954001" y="5172494"/>
                  </a:cubicBezTo>
                  <a:cubicBezTo>
                    <a:pt x="2954001" y="5160914"/>
                    <a:pt x="2944475" y="5151202"/>
                    <a:pt x="2932751" y="5151202"/>
                  </a:cubicBezTo>
                  <a:close/>
                  <a:moveTo>
                    <a:pt x="2498712" y="5151202"/>
                  </a:moveTo>
                  <a:cubicBezTo>
                    <a:pt x="2486988" y="5151202"/>
                    <a:pt x="2477707" y="5160914"/>
                    <a:pt x="2477707" y="5172494"/>
                  </a:cubicBezTo>
                  <a:cubicBezTo>
                    <a:pt x="2477707" y="5184073"/>
                    <a:pt x="2486988" y="5193412"/>
                    <a:pt x="2498712" y="5193412"/>
                  </a:cubicBezTo>
                  <a:lnTo>
                    <a:pt x="2643310" y="5193412"/>
                  </a:lnTo>
                  <a:cubicBezTo>
                    <a:pt x="2655035" y="5193412"/>
                    <a:pt x="2664560" y="5184073"/>
                    <a:pt x="2664560" y="5172494"/>
                  </a:cubicBezTo>
                  <a:cubicBezTo>
                    <a:pt x="2664560" y="5160914"/>
                    <a:pt x="2655035" y="5151202"/>
                    <a:pt x="2643310" y="5151202"/>
                  </a:cubicBezTo>
                  <a:close/>
                  <a:moveTo>
                    <a:pt x="2209028" y="5151202"/>
                  </a:moveTo>
                  <a:cubicBezTo>
                    <a:pt x="2197304" y="5151202"/>
                    <a:pt x="2187778" y="5160914"/>
                    <a:pt x="2187778" y="5172494"/>
                  </a:cubicBezTo>
                  <a:cubicBezTo>
                    <a:pt x="2187778" y="5184073"/>
                    <a:pt x="2197304" y="5193412"/>
                    <a:pt x="2209028" y="5193412"/>
                  </a:cubicBezTo>
                  <a:lnTo>
                    <a:pt x="2353870" y="5193412"/>
                  </a:lnTo>
                  <a:cubicBezTo>
                    <a:pt x="2365594" y="5193412"/>
                    <a:pt x="2375120" y="5184073"/>
                    <a:pt x="2375120" y="5172494"/>
                  </a:cubicBezTo>
                  <a:cubicBezTo>
                    <a:pt x="2375120" y="5160914"/>
                    <a:pt x="2365594" y="5151202"/>
                    <a:pt x="2353870" y="5151202"/>
                  </a:cubicBezTo>
                  <a:close/>
                  <a:moveTo>
                    <a:pt x="1919832" y="5151202"/>
                  </a:moveTo>
                  <a:cubicBezTo>
                    <a:pt x="1908108" y="5151202"/>
                    <a:pt x="1898582" y="5160914"/>
                    <a:pt x="1898582" y="5172494"/>
                  </a:cubicBezTo>
                  <a:cubicBezTo>
                    <a:pt x="1898582" y="5184073"/>
                    <a:pt x="1908108" y="5193412"/>
                    <a:pt x="1919832" y="5193412"/>
                  </a:cubicBezTo>
                  <a:lnTo>
                    <a:pt x="2064430" y="5193412"/>
                  </a:lnTo>
                  <a:cubicBezTo>
                    <a:pt x="2076154" y="5193412"/>
                    <a:pt x="2085436" y="5184073"/>
                    <a:pt x="2085436" y="5172494"/>
                  </a:cubicBezTo>
                  <a:cubicBezTo>
                    <a:pt x="2085436" y="5160914"/>
                    <a:pt x="2076154" y="5151202"/>
                    <a:pt x="2064430" y="5151202"/>
                  </a:cubicBezTo>
                  <a:close/>
                  <a:moveTo>
                    <a:pt x="1630636" y="5151202"/>
                  </a:moveTo>
                  <a:cubicBezTo>
                    <a:pt x="1618912" y="5151202"/>
                    <a:pt x="1609386" y="5160914"/>
                    <a:pt x="1609386" y="5172494"/>
                  </a:cubicBezTo>
                  <a:cubicBezTo>
                    <a:pt x="1609386" y="5184073"/>
                    <a:pt x="1618912" y="5193412"/>
                    <a:pt x="1630636" y="5193412"/>
                  </a:cubicBezTo>
                  <a:lnTo>
                    <a:pt x="1775234" y="5193412"/>
                  </a:lnTo>
                  <a:cubicBezTo>
                    <a:pt x="1786470" y="5193412"/>
                    <a:pt x="1796240" y="5184073"/>
                    <a:pt x="1796240" y="5172494"/>
                  </a:cubicBezTo>
                  <a:cubicBezTo>
                    <a:pt x="1796240" y="5160914"/>
                    <a:pt x="1786958" y="5151202"/>
                    <a:pt x="1775234" y="5151202"/>
                  </a:cubicBezTo>
                  <a:close/>
                  <a:moveTo>
                    <a:pt x="1341196" y="5151202"/>
                  </a:moveTo>
                  <a:cubicBezTo>
                    <a:pt x="1329471" y="5151202"/>
                    <a:pt x="1319946" y="5160914"/>
                    <a:pt x="1319946" y="5172494"/>
                  </a:cubicBezTo>
                  <a:cubicBezTo>
                    <a:pt x="1319946" y="5184073"/>
                    <a:pt x="1329471" y="5193412"/>
                    <a:pt x="1341196" y="5193412"/>
                  </a:cubicBezTo>
                  <a:lnTo>
                    <a:pt x="1485794" y="5193412"/>
                  </a:lnTo>
                  <a:cubicBezTo>
                    <a:pt x="1497274" y="5193412"/>
                    <a:pt x="1506799" y="5184073"/>
                    <a:pt x="1506799" y="5172494"/>
                  </a:cubicBezTo>
                  <a:cubicBezTo>
                    <a:pt x="1506799" y="5160914"/>
                    <a:pt x="1497274" y="5151202"/>
                    <a:pt x="1485794" y="5151202"/>
                  </a:cubicBezTo>
                  <a:close/>
                  <a:moveTo>
                    <a:pt x="4083673" y="5113847"/>
                  </a:moveTo>
                  <a:cubicBezTo>
                    <a:pt x="4037264" y="5125054"/>
                    <a:pt x="3990124" y="5134019"/>
                    <a:pt x="3943471" y="5140742"/>
                  </a:cubicBezTo>
                  <a:cubicBezTo>
                    <a:pt x="3931747" y="5142237"/>
                    <a:pt x="3923931" y="5153069"/>
                    <a:pt x="3925641" y="5164650"/>
                  </a:cubicBezTo>
                  <a:cubicBezTo>
                    <a:pt x="3927106" y="5174735"/>
                    <a:pt x="3936144" y="5182579"/>
                    <a:pt x="3946402" y="5182579"/>
                  </a:cubicBezTo>
                  <a:cubicBezTo>
                    <a:pt x="3946891" y="5182579"/>
                    <a:pt x="3948845" y="5182579"/>
                    <a:pt x="3949333" y="5182579"/>
                  </a:cubicBezTo>
                  <a:cubicBezTo>
                    <a:pt x="3997451" y="5175482"/>
                    <a:pt x="4046058" y="5166143"/>
                    <a:pt x="4093687" y="5154937"/>
                  </a:cubicBezTo>
                  <a:cubicBezTo>
                    <a:pt x="4099305" y="5153443"/>
                    <a:pt x="4103702" y="5150081"/>
                    <a:pt x="4106877" y="5145225"/>
                  </a:cubicBezTo>
                  <a:cubicBezTo>
                    <a:pt x="4109808" y="5140369"/>
                    <a:pt x="4110540" y="5134766"/>
                    <a:pt x="4109319" y="5129163"/>
                  </a:cubicBezTo>
                  <a:cubicBezTo>
                    <a:pt x="4106632" y="5118330"/>
                    <a:pt x="4095152" y="5111232"/>
                    <a:pt x="4083673" y="5113847"/>
                  </a:cubicBezTo>
                  <a:close/>
                  <a:moveTo>
                    <a:pt x="4369449" y="5020088"/>
                  </a:moveTo>
                  <a:cubicBezTo>
                    <a:pt x="4364076" y="5017847"/>
                    <a:pt x="4358458" y="5018220"/>
                    <a:pt x="4353328" y="5020835"/>
                  </a:cubicBezTo>
                  <a:cubicBezTo>
                    <a:pt x="4311317" y="5040259"/>
                    <a:pt x="4266862" y="5058190"/>
                    <a:pt x="4221188" y="5073879"/>
                  </a:cubicBezTo>
                  <a:cubicBezTo>
                    <a:pt x="4215814" y="5075372"/>
                    <a:pt x="4211417" y="5079481"/>
                    <a:pt x="4208974" y="5084337"/>
                  </a:cubicBezTo>
                  <a:cubicBezTo>
                    <a:pt x="4206532" y="5089193"/>
                    <a:pt x="4206044" y="5095170"/>
                    <a:pt x="4207998" y="5100400"/>
                  </a:cubicBezTo>
                  <a:cubicBezTo>
                    <a:pt x="4210684" y="5108991"/>
                    <a:pt x="4218745" y="5114595"/>
                    <a:pt x="4227782" y="5114595"/>
                  </a:cubicBezTo>
                  <a:cubicBezTo>
                    <a:pt x="4229980" y="5114595"/>
                    <a:pt x="4232423" y="5114221"/>
                    <a:pt x="4234621" y="5113474"/>
                  </a:cubicBezTo>
                  <a:cubicBezTo>
                    <a:pt x="4281518" y="5097411"/>
                    <a:pt x="4327438" y="5079108"/>
                    <a:pt x="4370670" y="5058563"/>
                  </a:cubicBezTo>
                  <a:cubicBezTo>
                    <a:pt x="4381418" y="5053707"/>
                    <a:pt x="4386058" y="5041380"/>
                    <a:pt x="4381418" y="5030921"/>
                  </a:cubicBezTo>
                  <a:cubicBezTo>
                    <a:pt x="4378975" y="5025692"/>
                    <a:pt x="4374822" y="5021956"/>
                    <a:pt x="4369449" y="5020088"/>
                  </a:cubicBezTo>
                  <a:close/>
                  <a:moveTo>
                    <a:pt x="4608603" y="4866375"/>
                  </a:moveTo>
                  <a:cubicBezTo>
                    <a:pt x="4603260" y="4865815"/>
                    <a:pt x="4597703" y="4867309"/>
                    <a:pt x="4593185" y="4871045"/>
                  </a:cubicBezTo>
                  <a:cubicBezTo>
                    <a:pt x="4557524" y="4900180"/>
                    <a:pt x="4518688" y="4927823"/>
                    <a:pt x="4477898" y="4953224"/>
                  </a:cubicBezTo>
                  <a:cubicBezTo>
                    <a:pt x="4468128" y="4959574"/>
                    <a:pt x="4464952" y="4972274"/>
                    <a:pt x="4471058" y="4982360"/>
                  </a:cubicBezTo>
                  <a:cubicBezTo>
                    <a:pt x="4474966" y="4988337"/>
                    <a:pt x="4481806" y="4992073"/>
                    <a:pt x="4489134" y="4992073"/>
                  </a:cubicBezTo>
                  <a:cubicBezTo>
                    <a:pt x="4493042" y="4992073"/>
                    <a:pt x="4496950" y="4991325"/>
                    <a:pt x="4500124" y="4989084"/>
                  </a:cubicBezTo>
                  <a:cubicBezTo>
                    <a:pt x="4542625" y="4962563"/>
                    <a:pt x="4582926" y="4933799"/>
                    <a:pt x="4620053" y="4903543"/>
                  </a:cubicBezTo>
                  <a:cubicBezTo>
                    <a:pt x="4624450" y="4900180"/>
                    <a:pt x="4627136" y="4894951"/>
                    <a:pt x="4627380" y="4889348"/>
                  </a:cubicBezTo>
                  <a:cubicBezTo>
                    <a:pt x="4627869" y="4883745"/>
                    <a:pt x="4626404" y="4878141"/>
                    <a:pt x="4622740" y="4874033"/>
                  </a:cubicBezTo>
                  <a:cubicBezTo>
                    <a:pt x="4619076" y="4869550"/>
                    <a:pt x="4613947" y="4866935"/>
                    <a:pt x="4608603" y="4866375"/>
                  </a:cubicBezTo>
                  <a:close/>
                  <a:moveTo>
                    <a:pt x="4796678" y="4653969"/>
                  </a:moveTo>
                  <a:cubicBezTo>
                    <a:pt x="4791397" y="4655043"/>
                    <a:pt x="4786511" y="4658125"/>
                    <a:pt x="4783214" y="4662981"/>
                  </a:cubicBezTo>
                  <a:cubicBezTo>
                    <a:pt x="4757080" y="4701829"/>
                    <a:pt x="4727769" y="4739183"/>
                    <a:pt x="4696016" y="4773923"/>
                  </a:cubicBezTo>
                  <a:cubicBezTo>
                    <a:pt x="4692352" y="4778032"/>
                    <a:pt x="4690398" y="4783262"/>
                    <a:pt x="4690642" y="4788865"/>
                  </a:cubicBezTo>
                  <a:cubicBezTo>
                    <a:pt x="4690886" y="4794841"/>
                    <a:pt x="4693329" y="4800071"/>
                    <a:pt x="4697482" y="4803807"/>
                  </a:cubicBezTo>
                  <a:cubicBezTo>
                    <a:pt x="4701145" y="4807168"/>
                    <a:pt x="4706030" y="4809036"/>
                    <a:pt x="4711648" y="4809036"/>
                  </a:cubicBezTo>
                  <a:cubicBezTo>
                    <a:pt x="4717266" y="4809036"/>
                    <a:pt x="4722884" y="4806795"/>
                    <a:pt x="4727036" y="4802312"/>
                  </a:cubicBezTo>
                  <a:cubicBezTo>
                    <a:pt x="4760499" y="4766078"/>
                    <a:pt x="4791030" y="4727230"/>
                    <a:pt x="4818142" y="4686514"/>
                  </a:cubicBezTo>
                  <a:cubicBezTo>
                    <a:pt x="4824493" y="4676802"/>
                    <a:pt x="4822050" y="4663728"/>
                    <a:pt x="4812525" y="4657004"/>
                  </a:cubicBezTo>
                  <a:cubicBezTo>
                    <a:pt x="4807639" y="4653829"/>
                    <a:pt x="4801960" y="4652895"/>
                    <a:pt x="4796678" y="4653969"/>
                  </a:cubicBezTo>
                  <a:close/>
                  <a:moveTo>
                    <a:pt x="4930988" y="4395150"/>
                  </a:moveTo>
                  <a:cubicBezTo>
                    <a:pt x="4919996" y="4391789"/>
                    <a:pt x="4908028" y="4397765"/>
                    <a:pt x="4904364" y="4408971"/>
                  </a:cubicBezTo>
                  <a:cubicBezTo>
                    <a:pt x="4889953" y="4454543"/>
                    <a:pt x="4872611" y="4498621"/>
                    <a:pt x="4852826" y="4540085"/>
                  </a:cubicBezTo>
                  <a:cubicBezTo>
                    <a:pt x="4847942" y="4550917"/>
                    <a:pt x="4852338" y="4563244"/>
                    <a:pt x="4862841" y="4568474"/>
                  </a:cubicBezTo>
                  <a:cubicBezTo>
                    <a:pt x="4865772" y="4569968"/>
                    <a:pt x="4868948" y="4570342"/>
                    <a:pt x="4871878" y="4570342"/>
                  </a:cubicBezTo>
                  <a:cubicBezTo>
                    <a:pt x="4879938" y="4570342"/>
                    <a:pt x="4887266" y="4565859"/>
                    <a:pt x="4890930" y="4558389"/>
                  </a:cubicBezTo>
                  <a:cubicBezTo>
                    <a:pt x="4911448" y="4515058"/>
                    <a:pt x="4929766" y="4468738"/>
                    <a:pt x="4944666" y="4421672"/>
                  </a:cubicBezTo>
                  <a:cubicBezTo>
                    <a:pt x="4948086" y="4410466"/>
                    <a:pt x="4941979" y="4398886"/>
                    <a:pt x="4930988" y="4395150"/>
                  </a:cubicBezTo>
                  <a:close/>
                  <a:moveTo>
                    <a:pt x="4979594" y="4112004"/>
                  </a:moveTo>
                  <a:cubicBezTo>
                    <a:pt x="4973976" y="4111631"/>
                    <a:pt x="4968358" y="4113125"/>
                    <a:pt x="4964206" y="4116860"/>
                  </a:cubicBezTo>
                  <a:cubicBezTo>
                    <a:pt x="4959810" y="4120596"/>
                    <a:pt x="4957367" y="4125825"/>
                    <a:pt x="4956878" y="4131428"/>
                  </a:cubicBezTo>
                  <a:cubicBezTo>
                    <a:pt x="4952970" y="4179615"/>
                    <a:pt x="4947108" y="4227055"/>
                    <a:pt x="4938560" y="4272254"/>
                  </a:cubicBezTo>
                  <a:cubicBezTo>
                    <a:pt x="4937582" y="4277484"/>
                    <a:pt x="4938560" y="4283461"/>
                    <a:pt x="4941979" y="4287943"/>
                  </a:cubicBezTo>
                  <a:cubicBezTo>
                    <a:pt x="4945154" y="4292426"/>
                    <a:pt x="4950040" y="4295414"/>
                    <a:pt x="4955413" y="4296535"/>
                  </a:cubicBezTo>
                  <a:cubicBezTo>
                    <a:pt x="4955902" y="4296535"/>
                    <a:pt x="4958344" y="4296908"/>
                    <a:pt x="4959321" y="4296908"/>
                  </a:cubicBezTo>
                  <a:cubicBezTo>
                    <a:pt x="4969336" y="4296908"/>
                    <a:pt x="4977884" y="4289438"/>
                    <a:pt x="4979838" y="4279352"/>
                  </a:cubicBezTo>
                  <a:cubicBezTo>
                    <a:pt x="4988632" y="4233033"/>
                    <a:pt x="4994982" y="4184098"/>
                    <a:pt x="4998890" y="4134790"/>
                  </a:cubicBezTo>
                  <a:cubicBezTo>
                    <a:pt x="4999623" y="4123211"/>
                    <a:pt x="4991074" y="4112751"/>
                    <a:pt x="4979594" y="4112004"/>
                  </a:cubicBezTo>
                  <a:close/>
                  <a:moveTo>
                    <a:pt x="4969824" y="3824002"/>
                  </a:moveTo>
                  <a:cubicBezTo>
                    <a:pt x="4964206" y="3824376"/>
                    <a:pt x="4959321" y="3827364"/>
                    <a:pt x="4955658" y="3831847"/>
                  </a:cubicBezTo>
                  <a:cubicBezTo>
                    <a:pt x="4952238" y="3836329"/>
                    <a:pt x="4950772" y="3841559"/>
                    <a:pt x="4951505" y="3847162"/>
                  </a:cubicBezTo>
                  <a:cubicBezTo>
                    <a:pt x="4957123" y="3892734"/>
                    <a:pt x="4960054" y="3940548"/>
                    <a:pt x="4960786" y="3989109"/>
                  </a:cubicBezTo>
                  <a:cubicBezTo>
                    <a:pt x="4961275" y="4000315"/>
                    <a:pt x="4970557" y="4009653"/>
                    <a:pt x="4982036" y="4009653"/>
                  </a:cubicBezTo>
                  <a:cubicBezTo>
                    <a:pt x="4982036" y="4009653"/>
                    <a:pt x="4982281" y="4009653"/>
                    <a:pt x="4982281" y="4009653"/>
                  </a:cubicBezTo>
                  <a:cubicBezTo>
                    <a:pt x="4987898" y="4009280"/>
                    <a:pt x="4993516" y="4007039"/>
                    <a:pt x="4997180" y="4002930"/>
                  </a:cubicBezTo>
                  <a:cubicBezTo>
                    <a:pt x="5001332" y="3998821"/>
                    <a:pt x="5003286" y="3993965"/>
                    <a:pt x="5003286" y="3987988"/>
                  </a:cubicBezTo>
                  <a:cubicBezTo>
                    <a:pt x="5002310" y="3938307"/>
                    <a:pt x="4999134" y="3888999"/>
                    <a:pt x="4993516" y="3842306"/>
                  </a:cubicBezTo>
                  <a:cubicBezTo>
                    <a:pt x="4992051" y="3830726"/>
                    <a:pt x="4981548" y="3822508"/>
                    <a:pt x="4969824" y="3824002"/>
                  </a:cubicBezTo>
                  <a:close/>
                  <a:moveTo>
                    <a:pt x="4894106" y="3546460"/>
                  </a:moveTo>
                  <a:cubicBezTo>
                    <a:pt x="4883602" y="3550942"/>
                    <a:pt x="4878473" y="3563269"/>
                    <a:pt x="4882382" y="3573728"/>
                  </a:cubicBezTo>
                  <a:cubicBezTo>
                    <a:pt x="4899724" y="3615939"/>
                    <a:pt x="4914378" y="3661137"/>
                    <a:pt x="4926102" y="3707457"/>
                  </a:cubicBezTo>
                  <a:cubicBezTo>
                    <a:pt x="4928301" y="3717169"/>
                    <a:pt x="4936850" y="3723519"/>
                    <a:pt x="4946620" y="3723519"/>
                  </a:cubicBezTo>
                  <a:cubicBezTo>
                    <a:pt x="4947597" y="3723519"/>
                    <a:pt x="4950528" y="3723145"/>
                    <a:pt x="4951749" y="3723145"/>
                  </a:cubicBezTo>
                  <a:cubicBezTo>
                    <a:pt x="4957123" y="3721652"/>
                    <a:pt x="4961764" y="3718290"/>
                    <a:pt x="4964694" y="3713434"/>
                  </a:cubicBezTo>
                  <a:cubicBezTo>
                    <a:pt x="4967626" y="3708577"/>
                    <a:pt x="4968602" y="3702974"/>
                    <a:pt x="4967137" y="3697371"/>
                  </a:cubicBezTo>
                  <a:cubicBezTo>
                    <a:pt x="4954924" y="3649184"/>
                    <a:pt x="4939781" y="3602491"/>
                    <a:pt x="4921462" y="3557666"/>
                  </a:cubicBezTo>
                  <a:cubicBezTo>
                    <a:pt x="4919264" y="3552810"/>
                    <a:pt x="4915356" y="3548701"/>
                    <a:pt x="4910226" y="3546460"/>
                  </a:cubicBezTo>
                  <a:cubicBezTo>
                    <a:pt x="4905097" y="3544218"/>
                    <a:pt x="4899235" y="3544218"/>
                    <a:pt x="4894106" y="3546460"/>
                  </a:cubicBezTo>
                  <a:close/>
                  <a:moveTo>
                    <a:pt x="4754942" y="3299594"/>
                  </a:moveTo>
                  <a:cubicBezTo>
                    <a:pt x="4749568" y="3299174"/>
                    <a:pt x="4744011" y="3300855"/>
                    <a:pt x="4739493" y="3304777"/>
                  </a:cubicBezTo>
                  <a:cubicBezTo>
                    <a:pt x="4730700" y="3311875"/>
                    <a:pt x="4729723" y="3325322"/>
                    <a:pt x="4737295" y="3334287"/>
                  </a:cubicBezTo>
                  <a:cubicBezTo>
                    <a:pt x="4767826" y="3369774"/>
                    <a:pt x="4795427" y="3407875"/>
                    <a:pt x="4819852" y="3448218"/>
                  </a:cubicBezTo>
                  <a:cubicBezTo>
                    <a:pt x="4823516" y="3454568"/>
                    <a:pt x="4830356" y="3458303"/>
                    <a:pt x="4837683" y="3458303"/>
                  </a:cubicBezTo>
                  <a:cubicBezTo>
                    <a:pt x="4841591" y="3458303"/>
                    <a:pt x="4845255" y="3457183"/>
                    <a:pt x="4848918" y="3455315"/>
                  </a:cubicBezTo>
                  <a:cubicBezTo>
                    <a:pt x="4858688" y="3449338"/>
                    <a:pt x="4861864" y="3436264"/>
                    <a:pt x="4856002" y="3426179"/>
                  </a:cubicBezTo>
                  <a:cubicBezTo>
                    <a:pt x="4830356" y="3384342"/>
                    <a:pt x="4801289" y="3343999"/>
                    <a:pt x="4769292" y="3307018"/>
                  </a:cubicBezTo>
                  <a:cubicBezTo>
                    <a:pt x="4765506" y="3302536"/>
                    <a:pt x="4760316" y="3300014"/>
                    <a:pt x="4754942" y="3299594"/>
                  </a:cubicBezTo>
                  <a:close/>
                  <a:moveTo>
                    <a:pt x="4530412" y="3113149"/>
                  </a:moveTo>
                  <a:cubicBezTo>
                    <a:pt x="4524550" y="3114270"/>
                    <a:pt x="4519909" y="3117632"/>
                    <a:pt x="4516978" y="3122488"/>
                  </a:cubicBezTo>
                  <a:cubicBezTo>
                    <a:pt x="4514047" y="3127344"/>
                    <a:pt x="4513070" y="3132947"/>
                    <a:pt x="4514292" y="3138550"/>
                  </a:cubicBezTo>
                  <a:cubicBezTo>
                    <a:pt x="4515512" y="3143780"/>
                    <a:pt x="4518688" y="3148263"/>
                    <a:pt x="4523573" y="3151251"/>
                  </a:cubicBezTo>
                  <a:cubicBezTo>
                    <a:pt x="4564119" y="3177025"/>
                    <a:pt x="4602467" y="3205041"/>
                    <a:pt x="4637395" y="3234925"/>
                  </a:cubicBezTo>
                  <a:cubicBezTo>
                    <a:pt x="4641303" y="3237913"/>
                    <a:pt x="4646188" y="3239781"/>
                    <a:pt x="4651074" y="3239781"/>
                  </a:cubicBezTo>
                  <a:cubicBezTo>
                    <a:pt x="4657180" y="3239781"/>
                    <a:pt x="4663042" y="3237166"/>
                    <a:pt x="4666950" y="3232683"/>
                  </a:cubicBezTo>
                  <a:cubicBezTo>
                    <a:pt x="4670614" y="3228201"/>
                    <a:pt x="4672568" y="3222598"/>
                    <a:pt x="4672324" y="3217368"/>
                  </a:cubicBezTo>
                  <a:cubicBezTo>
                    <a:pt x="4671590" y="3211765"/>
                    <a:pt x="4669148" y="3206535"/>
                    <a:pt x="4664996" y="3202800"/>
                  </a:cubicBezTo>
                  <a:cubicBezTo>
                    <a:pt x="4628358" y="3171796"/>
                    <a:pt x="4588300" y="3142286"/>
                    <a:pt x="4546044" y="3115764"/>
                  </a:cubicBezTo>
                  <a:cubicBezTo>
                    <a:pt x="4541404" y="3112776"/>
                    <a:pt x="4535786" y="3112029"/>
                    <a:pt x="4530412" y="3113149"/>
                  </a:cubicBezTo>
                  <a:close/>
                  <a:moveTo>
                    <a:pt x="4281030" y="2990254"/>
                  </a:moveTo>
                  <a:cubicBezTo>
                    <a:pt x="4269794" y="2986518"/>
                    <a:pt x="4257826" y="2992121"/>
                    <a:pt x="4254162" y="3003328"/>
                  </a:cubicBezTo>
                  <a:cubicBezTo>
                    <a:pt x="4250254" y="3014534"/>
                    <a:pt x="4256360" y="3026487"/>
                    <a:pt x="4267107" y="3030223"/>
                  </a:cubicBezTo>
                  <a:cubicBezTo>
                    <a:pt x="4313026" y="3046285"/>
                    <a:pt x="4357236" y="3064215"/>
                    <a:pt x="4399004" y="3083640"/>
                  </a:cubicBezTo>
                  <a:cubicBezTo>
                    <a:pt x="4401690" y="3084760"/>
                    <a:pt x="4404622" y="3085507"/>
                    <a:pt x="4408041" y="3085507"/>
                  </a:cubicBezTo>
                  <a:cubicBezTo>
                    <a:pt x="4416102" y="3085507"/>
                    <a:pt x="4423429" y="3080651"/>
                    <a:pt x="4426848" y="3073180"/>
                  </a:cubicBezTo>
                  <a:cubicBezTo>
                    <a:pt x="4431734" y="3062721"/>
                    <a:pt x="4427337" y="3050021"/>
                    <a:pt x="4417078" y="3045165"/>
                  </a:cubicBezTo>
                  <a:cubicBezTo>
                    <a:pt x="4374090" y="3025367"/>
                    <a:pt x="4328170" y="3006690"/>
                    <a:pt x="4281030" y="2990254"/>
                  </a:cubicBezTo>
                  <a:close/>
                  <a:moveTo>
                    <a:pt x="3996963" y="2919281"/>
                  </a:moveTo>
                  <a:cubicBezTo>
                    <a:pt x="3985238" y="2917413"/>
                    <a:pt x="3974736" y="2925257"/>
                    <a:pt x="3972782" y="2936837"/>
                  </a:cubicBezTo>
                  <a:cubicBezTo>
                    <a:pt x="3970828" y="2948043"/>
                    <a:pt x="3978644" y="2958876"/>
                    <a:pt x="3990124" y="2961117"/>
                  </a:cubicBezTo>
                  <a:cubicBezTo>
                    <a:pt x="4038242" y="2968962"/>
                    <a:pt x="4085382" y="2978674"/>
                    <a:pt x="4130325" y="2989880"/>
                  </a:cubicBezTo>
                  <a:cubicBezTo>
                    <a:pt x="4131302" y="2989880"/>
                    <a:pt x="4134233" y="2990254"/>
                    <a:pt x="4135210" y="2990254"/>
                  </a:cubicBezTo>
                  <a:cubicBezTo>
                    <a:pt x="4144736" y="2990254"/>
                    <a:pt x="4153285" y="2983904"/>
                    <a:pt x="4155728" y="2974191"/>
                  </a:cubicBezTo>
                  <a:cubicBezTo>
                    <a:pt x="4158414" y="2962985"/>
                    <a:pt x="4151331" y="2951779"/>
                    <a:pt x="4140340" y="2948790"/>
                  </a:cubicBezTo>
                  <a:cubicBezTo>
                    <a:pt x="4094420" y="2937211"/>
                    <a:pt x="4046058" y="2927498"/>
                    <a:pt x="3996963" y="2919281"/>
                  </a:cubicBezTo>
                  <a:close/>
                  <a:moveTo>
                    <a:pt x="3706546" y="2892385"/>
                  </a:moveTo>
                  <a:cubicBezTo>
                    <a:pt x="3700928" y="2891638"/>
                    <a:pt x="3695554" y="2893506"/>
                    <a:pt x="3691158" y="2897241"/>
                  </a:cubicBezTo>
                  <a:cubicBezTo>
                    <a:pt x="3686516" y="2901350"/>
                    <a:pt x="3684074" y="2906953"/>
                    <a:pt x="3683830" y="2912930"/>
                  </a:cubicBezTo>
                  <a:cubicBezTo>
                    <a:pt x="3683586" y="2924510"/>
                    <a:pt x="3692867" y="2934222"/>
                    <a:pt x="3704347" y="2934596"/>
                  </a:cubicBezTo>
                  <a:cubicBezTo>
                    <a:pt x="3752221" y="2936090"/>
                    <a:pt x="3800583" y="2938705"/>
                    <a:pt x="3847724" y="2943187"/>
                  </a:cubicBezTo>
                  <a:cubicBezTo>
                    <a:pt x="3847968" y="2943187"/>
                    <a:pt x="3849434" y="2943187"/>
                    <a:pt x="3849678" y="2943187"/>
                  </a:cubicBezTo>
                  <a:cubicBezTo>
                    <a:pt x="3860669" y="2943187"/>
                    <a:pt x="3869707" y="2934969"/>
                    <a:pt x="3870684" y="2923763"/>
                  </a:cubicBezTo>
                  <a:cubicBezTo>
                    <a:pt x="3871905" y="2912183"/>
                    <a:pt x="3863356" y="2901724"/>
                    <a:pt x="3851876" y="2900603"/>
                  </a:cubicBezTo>
                  <a:cubicBezTo>
                    <a:pt x="3803514" y="2896494"/>
                    <a:pt x="3754419" y="2893506"/>
                    <a:pt x="3706546" y="2892385"/>
                  </a:cubicBezTo>
                  <a:close/>
                  <a:moveTo>
                    <a:pt x="3416128" y="2891638"/>
                  </a:moveTo>
                  <a:cubicBezTo>
                    <a:pt x="3404404" y="2891638"/>
                    <a:pt x="3394878" y="2901350"/>
                    <a:pt x="3394878" y="2912930"/>
                  </a:cubicBezTo>
                  <a:cubicBezTo>
                    <a:pt x="3394878" y="2924510"/>
                    <a:pt x="3404404" y="2934222"/>
                    <a:pt x="3416128" y="2934222"/>
                  </a:cubicBezTo>
                  <a:lnTo>
                    <a:pt x="3560482" y="2934222"/>
                  </a:lnTo>
                  <a:cubicBezTo>
                    <a:pt x="3571962" y="2934222"/>
                    <a:pt x="3581488" y="2924510"/>
                    <a:pt x="3581488" y="2912930"/>
                  </a:cubicBezTo>
                  <a:cubicBezTo>
                    <a:pt x="3581488" y="2901350"/>
                    <a:pt x="3571962" y="2891638"/>
                    <a:pt x="3560482" y="2891638"/>
                  </a:cubicBezTo>
                  <a:close/>
                  <a:moveTo>
                    <a:pt x="3127420" y="2891638"/>
                  </a:moveTo>
                  <a:cubicBezTo>
                    <a:pt x="3115696" y="2891638"/>
                    <a:pt x="3106170" y="2901350"/>
                    <a:pt x="3106170" y="2912930"/>
                  </a:cubicBezTo>
                  <a:cubicBezTo>
                    <a:pt x="3106170" y="2924510"/>
                    <a:pt x="3115696" y="2934222"/>
                    <a:pt x="3127420" y="2934222"/>
                  </a:cubicBezTo>
                  <a:lnTo>
                    <a:pt x="3271774" y="2934222"/>
                  </a:lnTo>
                  <a:cubicBezTo>
                    <a:pt x="3283498" y="2934222"/>
                    <a:pt x="3292780" y="2924510"/>
                    <a:pt x="3292780" y="2912930"/>
                  </a:cubicBezTo>
                  <a:cubicBezTo>
                    <a:pt x="3292780" y="2901350"/>
                    <a:pt x="3283498" y="2891638"/>
                    <a:pt x="3271774" y="2891638"/>
                  </a:cubicBezTo>
                  <a:close/>
                  <a:moveTo>
                    <a:pt x="2838957" y="2891638"/>
                  </a:moveTo>
                  <a:cubicBezTo>
                    <a:pt x="2826989" y="2890891"/>
                    <a:pt x="2817707" y="2900603"/>
                    <a:pt x="2817219" y="2912183"/>
                  </a:cubicBezTo>
                  <a:cubicBezTo>
                    <a:pt x="2816975" y="2923763"/>
                    <a:pt x="2826012" y="2933102"/>
                    <a:pt x="2837736" y="2933849"/>
                  </a:cubicBezTo>
                  <a:cubicBezTo>
                    <a:pt x="2844331" y="2934222"/>
                    <a:pt x="2851414" y="2934222"/>
                    <a:pt x="2858253" y="2934222"/>
                  </a:cubicBezTo>
                  <a:lnTo>
                    <a:pt x="2982823" y="2934222"/>
                  </a:lnTo>
                  <a:cubicBezTo>
                    <a:pt x="2994547" y="2934222"/>
                    <a:pt x="3003828" y="2924884"/>
                    <a:pt x="3003828" y="2913304"/>
                  </a:cubicBezTo>
                  <a:cubicBezTo>
                    <a:pt x="3003828" y="2901350"/>
                    <a:pt x="2994547" y="2892012"/>
                    <a:pt x="2982823" y="2892012"/>
                  </a:cubicBezTo>
                  <a:lnTo>
                    <a:pt x="2858253" y="2892012"/>
                  </a:lnTo>
                  <a:cubicBezTo>
                    <a:pt x="2851659" y="2892012"/>
                    <a:pt x="2845552" y="2892012"/>
                    <a:pt x="2838957" y="2891638"/>
                  </a:cubicBezTo>
                  <a:close/>
                  <a:moveTo>
                    <a:pt x="2556356" y="2816556"/>
                  </a:moveTo>
                  <a:cubicBezTo>
                    <a:pt x="2550738" y="2818050"/>
                    <a:pt x="2546586" y="2821786"/>
                    <a:pt x="2543899" y="2827015"/>
                  </a:cubicBezTo>
                  <a:cubicBezTo>
                    <a:pt x="2538281" y="2837101"/>
                    <a:pt x="2542190" y="2849801"/>
                    <a:pt x="2552448" y="2855405"/>
                  </a:cubicBezTo>
                  <a:cubicBezTo>
                    <a:pt x="2597391" y="2878938"/>
                    <a:pt x="2643555" y="2897615"/>
                    <a:pt x="2690207" y="2910689"/>
                  </a:cubicBezTo>
                  <a:cubicBezTo>
                    <a:pt x="2692161" y="2911436"/>
                    <a:pt x="2694115" y="2911436"/>
                    <a:pt x="2696069" y="2911436"/>
                  </a:cubicBezTo>
                  <a:cubicBezTo>
                    <a:pt x="2705595" y="2911436"/>
                    <a:pt x="2713900" y="2905086"/>
                    <a:pt x="2716342" y="2896121"/>
                  </a:cubicBezTo>
                  <a:cubicBezTo>
                    <a:pt x="2718052" y="2890518"/>
                    <a:pt x="2717075" y="2884915"/>
                    <a:pt x="2714388" y="2880432"/>
                  </a:cubicBezTo>
                  <a:cubicBezTo>
                    <a:pt x="2711701" y="2875576"/>
                    <a:pt x="2707061" y="2871841"/>
                    <a:pt x="2701687" y="2870346"/>
                  </a:cubicBezTo>
                  <a:cubicBezTo>
                    <a:pt x="2657966" y="2858019"/>
                    <a:pt x="2614489" y="2840463"/>
                    <a:pt x="2572233" y="2818050"/>
                  </a:cubicBezTo>
                  <a:cubicBezTo>
                    <a:pt x="2567348" y="2815435"/>
                    <a:pt x="2561730" y="2815062"/>
                    <a:pt x="2556356" y="2816556"/>
                  </a:cubicBezTo>
                  <a:close/>
                  <a:moveTo>
                    <a:pt x="2335795" y="2639123"/>
                  </a:moveTo>
                  <a:cubicBezTo>
                    <a:pt x="2330422" y="2639123"/>
                    <a:pt x="2324804" y="2640991"/>
                    <a:pt x="2320896" y="2644726"/>
                  </a:cubicBezTo>
                  <a:cubicBezTo>
                    <a:pt x="2316744" y="2648835"/>
                    <a:pt x="2314545" y="2653691"/>
                    <a:pt x="2314301" y="2659668"/>
                  </a:cubicBezTo>
                  <a:cubicBezTo>
                    <a:pt x="2314057" y="2665271"/>
                    <a:pt x="2316255" y="2670501"/>
                    <a:pt x="2319919" y="2674610"/>
                  </a:cubicBezTo>
                  <a:cubicBezTo>
                    <a:pt x="2354603" y="2711217"/>
                    <a:pt x="2391241" y="2744836"/>
                    <a:pt x="2428856" y="2774346"/>
                  </a:cubicBezTo>
                  <a:cubicBezTo>
                    <a:pt x="2432520" y="2777334"/>
                    <a:pt x="2437161" y="2778828"/>
                    <a:pt x="2441801" y="2778828"/>
                  </a:cubicBezTo>
                  <a:cubicBezTo>
                    <a:pt x="2448396" y="2778828"/>
                    <a:pt x="2454258" y="2775840"/>
                    <a:pt x="2458411" y="2770610"/>
                  </a:cubicBezTo>
                  <a:cubicBezTo>
                    <a:pt x="2465494" y="2761645"/>
                    <a:pt x="2463784" y="2748198"/>
                    <a:pt x="2454747" y="2740727"/>
                  </a:cubicBezTo>
                  <a:cubicBezTo>
                    <a:pt x="2419086" y="2712711"/>
                    <a:pt x="2383669" y="2680586"/>
                    <a:pt x="2350695" y="2645847"/>
                  </a:cubicBezTo>
                  <a:cubicBezTo>
                    <a:pt x="2346543" y="2641738"/>
                    <a:pt x="2341413" y="2639497"/>
                    <a:pt x="2335795" y="2639123"/>
                  </a:cubicBezTo>
                  <a:close/>
                  <a:moveTo>
                    <a:pt x="2170589" y="2407246"/>
                  </a:moveTo>
                  <a:cubicBezTo>
                    <a:pt x="2165429" y="2405752"/>
                    <a:pt x="2159689" y="2406219"/>
                    <a:pt x="2154559" y="2409020"/>
                  </a:cubicBezTo>
                  <a:cubicBezTo>
                    <a:pt x="2144056" y="2414624"/>
                    <a:pt x="2140637" y="2427698"/>
                    <a:pt x="2146255" y="2437783"/>
                  </a:cubicBezTo>
                  <a:cubicBezTo>
                    <a:pt x="2170192" y="2480741"/>
                    <a:pt x="2197059" y="2522204"/>
                    <a:pt x="2225637" y="2561426"/>
                  </a:cubicBezTo>
                  <a:cubicBezTo>
                    <a:pt x="2229545" y="2567029"/>
                    <a:pt x="2235896" y="2570391"/>
                    <a:pt x="2242735" y="2570391"/>
                  </a:cubicBezTo>
                  <a:cubicBezTo>
                    <a:pt x="2247131" y="2570391"/>
                    <a:pt x="2251528" y="2568897"/>
                    <a:pt x="2255192" y="2566282"/>
                  </a:cubicBezTo>
                  <a:cubicBezTo>
                    <a:pt x="2264718" y="2559558"/>
                    <a:pt x="2266672" y="2546111"/>
                    <a:pt x="2260077" y="2536772"/>
                  </a:cubicBezTo>
                  <a:cubicBezTo>
                    <a:pt x="2232232" y="2499044"/>
                    <a:pt x="2206585" y="2458702"/>
                    <a:pt x="2183137" y="2417238"/>
                  </a:cubicBezTo>
                  <a:cubicBezTo>
                    <a:pt x="2180328" y="2412196"/>
                    <a:pt x="2175749" y="2408740"/>
                    <a:pt x="2170589" y="2407246"/>
                  </a:cubicBezTo>
                  <a:close/>
                  <a:moveTo>
                    <a:pt x="2049530" y="2140443"/>
                  </a:moveTo>
                  <a:cubicBezTo>
                    <a:pt x="2044157" y="2141937"/>
                    <a:pt x="2039516" y="2145299"/>
                    <a:pt x="2036829" y="2150155"/>
                  </a:cubicBezTo>
                  <a:cubicBezTo>
                    <a:pt x="2033654" y="2155011"/>
                    <a:pt x="2033166" y="2160988"/>
                    <a:pt x="2034631" y="2166217"/>
                  </a:cubicBezTo>
                  <a:cubicBezTo>
                    <a:pt x="2046844" y="2212163"/>
                    <a:pt x="2062720" y="2259230"/>
                    <a:pt x="2082016" y="2305549"/>
                  </a:cubicBezTo>
                  <a:cubicBezTo>
                    <a:pt x="2085191" y="2313767"/>
                    <a:pt x="2092763" y="2318623"/>
                    <a:pt x="2101556" y="2318623"/>
                  </a:cubicBezTo>
                  <a:cubicBezTo>
                    <a:pt x="2104243" y="2318623"/>
                    <a:pt x="2106930" y="2318249"/>
                    <a:pt x="2109617" y="2317129"/>
                  </a:cubicBezTo>
                  <a:cubicBezTo>
                    <a:pt x="2120608" y="2312646"/>
                    <a:pt x="2125737" y="2300319"/>
                    <a:pt x="2120852" y="2289487"/>
                  </a:cubicBezTo>
                  <a:cubicBezTo>
                    <a:pt x="2102289" y="2244661"/>
                    <a:pt x="2086901" y="2199463"/>
                    <a:pt x="2075177" y="2155385"/>
                  </a:cubicBezTo>
                  <a:cubicBezTo>
                    <a:pt x="2072246" y="2144178"/>
                    <a:pt x="2060522" y="2137454"/>
                    <a:pt x="2049530" y="2140443"/>
                  </a:cubicBezTo>
                  <a:close/>
                  <a:moveTo>
                    <a:pt x="2026326" y="1852814"/>
                  </a:moveTo>
                  <a:cubicBezTo>
                    <a:pt x="2014847" y="1852814"/>
                    <a:pt x="2005321" y="1862527"/>
                    <a:pt x="2005321" y="1874106"/>
                  </a:cubicBezTo>
                  <a:lnTo>
                    <a:pt x="2005321" y="1958527"/>
                  </a:lnTo>
                  <a:cubicBezTo>
                    <a:pt x="2005321" y="1978698"/>
                    <a:pt x="2006298" y="1999617"/>
                    <a:pt x="2008252" y="2020909"/>
                  </a:cubicBezTo>
                  <a:cubicBezTo>
                    <a:pt x="2008984" y="2031741"/>
                    <a:pt x="2018266" y="2039960"/>
                    <a:pt x="2029013" y="2039960"/>
                  </a:cubicBezTo>
                  <a:cubicBezTo>
                    <a:pt x="2029502" y="2039960"/>
                    <a:pt x="2030723" y="2039960"/>
                    <a:pt x="2031211" y="2039960"/>
                  </a:cubicBezTo>
                  <a:cubicBezTo>
                    <a:pt x="2042691" y="2038839"/>
                    <a:pt x="2051485" y="2028753"/>
                    <a:pt x="2050263" y="2017174"/>
                  </a:cubicBezTo>
                  <a:cubicBezTo>
                    <a:pt x="2048309" y="1997002"/>
                    <a:pt x="2047576" y="1977578"/>
                    <a:pt x="2047576" y="1958527"/>
                  </a:cubicBezTo>
                  <a:lnTo>
                    <a:pt x="2047576" y="1874106"/>
                  </a:lnTo>
                  <a:cubicBezTo>
                    <a:pt x="2047576" y="1862527"/>
                    <a:pt x="2038051" y="1852814"/>
                    <a:pt x="2026326" y="1852814"/>
                  </a:cubicBezTo>
                  <a:close/>
                  <a:moveTo>
                    <a:pt x="2026326" y="1563318"/>
                  </a:moveTo>
                  <a:cubicBezTo>
                    <a:pt x="2014847" y="1563318"/>
                    <a:pt x="2005321" y="1572657"/>
                    <a:pt x="2005321" y="1584237"/>
                  </a:cubicBezTo>
                  <a:lnTo>
                    <a:pt x="2005321" y="1729171"/>
                  </a:lnTo>
                  <a:cubicBezTo>
                    <a:pt x="2005321" y="1740751"/>
                    <a:pt x="2014847" y="1750464"/>
                    <a:pt x="2026326" y="1750464"/>
                  </a:cubicBezTo>
                  <a:cubicBezTo>
                    <a:pt x="2038051" y="1750464"/>
                    <a:pt x="2047576" y="1740751"/>
                    <a:pt x="2047576" y="1729171"/>
                  </a:cubicBezTo>
                  <a:lnTo>
                    <a:pt x="2047576" y="1584237"/>
                  </a:lnTo>
                  <a:cubicBezTo>
                    <a:pt x="2047576" y="1572657"/>
                    <a:pt x="2038051" y="1563318"/>
                    <a:pt x="2026326" y="1563318"/>
                  </a:cubicBezTo>
                  <a:close/>
                  <a:moveTo>
                    <a:pt x="2026326" y="1273449"/>
                  </a:moveTo>
                  <a:cubicBezTo>
                    <a:pt x="2014847" y="1273449"/>
                    <a:pt x="2005321" y="1282787"/>
                    <a:pt x="2005321" y="1294367"/>
                  </a:cubicBezTo>
                  <a:lnTo>
                    <a:pt x="2005321" y="1439302"/>
                  </a:lnTo>
                  <a:cubicBezTo>
                    <a:pt x="2005321" y="1451255"/>
                    <a:pt x="2014847" y="1460594"/>
                    <a:pt x="2026326" y="1460594"/>
                  </a:cubicBezTo>
                  <a:cubicBezTo>
                    <a:pt x="2038051" y="1460594"/>
                    <a:pt x="2047576" y="1451255"/>
                    <a:pt x="2047576" y="1439302"/>
                  </a:cubicBezTo>
                  <a:lnTo>
                    <a:pt x="2047576" y="1294367"/>
                  </a:lnTo>
                  <a:cubicBezTo>
                    <a:pt x="2047576" y="1282787"/>
                    <a:pt x="2038051" y="1273449"/>
                    <a:pt x="2026326" y="1273449"/>
                  </a:cubicBezTo>
                  <a:close/>
                  <a:moveTo>
                    <a:pt x="2026326" y="983953"/>
                  </a:moveTo>
                  <a:cubicBezTo>
                    <a:pt x="2014847" y="983953"/>
                    <a:pt x="2005321" y="993291"/>
                    <a:pt x="2005321" y="1004871"/>
                  </a:cubicBezTo>
                  <a:lnTo>
                    <a:pt x="2005321" y="1149806"/>
                  </a:lnTo>
                  <a:cubicBezTo>
                    <a:pt x="2005321" y="1161386"/>
                    <a:pt x="2014847" y="1170724"/>
                    <a:pt x="2026326" y="1170724"/>
                  </a:cubicBezTo>
                  <a:cubicBezTo>
                    <a:pt x="2038051" y="1170724"/>
                    <a:pt x="2047576" y="1161386"/>
                    <a:pt x="2047576" y="1149806"/>
                  </a:cubicBezTo>
                  <a:lnTo>
                    <a:pt x="2047576" y="1004871"/>
                  </a:lnTo>
                  <a:cubicBezTo>
                    <a:pt x="2047576" y="993291"/>
                    <a:pt x="2038051" y="983953"/>
                    <a:pt x="2026326" y="983953"/>
                  </a:cubicBezTo>
                  <a:close/>
                  <a:moveTo>
                    <a:pt x="2026326" y="694083"/>
                  </a:moveTo>
                  <a:cubicBezTo>
                    <a:pt x="2014847" y="694083"/>
                    <a:pt x="2005321" y="703795"/>
                    <a:pt x="2005321" y="715375"/>
                  </a:cubicBezTo>
                  <a:lnTo>
                    <a:pt x="2005321" y="860310"/>
                  </a:lnTo>
                  <a:cubicBezTo>
                    <a:pt x="2005321" y="871890"/>
                    <a:pt x="2014847" y="881228"/>
                    <a:pt x="2026326" y="881228"/>
                  </a:cubicBezTo>
                  <a:cubicBezTo>
                    <a:pt x="2038051" y="881228"/>
                    <a:pt x="2047576" y="871890"/>
                    <a:pt x="2047576" y="860310"/>
                  </a:cubicBezTo>
                  <a:lnTo>
                    <a:pt x="2047576" y="715375"/>
                  </a:lnTo>
                  <a:cubicBezTo>
                    <a:pt x="2047576" y="703795"/>
                    <a:pt x="2038051" y="694083"/>
                    <a:pt x="2026326" y="694083"/>
                  </a:cubicBezTo>
                  <a:close/>
                  <a:moveTo>
                    <a:pt x="2026326" y="404213"/>
                  </a:moveTo>
                  <a:cubicBezTo>
                    <a:pt x="2014847" y="404213"/>
                    <a:pt x="2005321" y="413926"/>
                    <a:pt x="2005321" y="425505"/>
                  </a:cubicBezTo>
                  <a:lnTo>
                    <a:pt x="2005321" y="570440"/>
                  </a:lnTo>
                  <a:cubicBezTo>
                    <a:pt x="2005321" y="582020"/>
                    <a:pt x="2014847" y="591732"/>
                    <a:pt x="2026326" y="591732"/>
                  </a:cubicBezTo>
                  <a:cubicBezTo>
                    <a:pt x="2038051" y="591732"/>
                    <a:pt x="2047576" y="582020"/>
                    <a:pt x="2047576" y="570440"/>
                  </a:cubicBezTo>
                  <a:lnTo>
                    <a:pt x="2047576" y="425505"/>
                  </a:lnTo>
                  <a:cubicBezTo>
                    <a:pt x="2047576" y="413926"/>
                    <a:pt x="2038051" y="404213"/>
                    <a:pt x="2026326" y="404213"/>
                  </a:cubicBezTo>
                  <a:close/>
                  <a:moveTo>
                    <a:pt x="2026326" y="114717"/>
                  </a:moveTo>
                  <a:cubicBezTo>
                    <a:pt x="2014847" y="114717"/>
                    <a:pt x="2005321" y="124056"/>
                    <a:pt x="2005321" y="135636"/>
                  </a:cubicBezTo>
                  <a:lnTo>
                    <a:pt x="2005321" y="280571"/>
                  </a:lnTo>
                  <a:cubicBezTo>
                    <a:pt x="2005321" y="292150"/>
                    <a:pt x="2014847" y="301863"/>
                    <a:pt x="2026326" y="301863"/>
                  </a:cubicBezTo>
                  <a:cubicBezTo>
                    <a:pt x="2038051" y="301863"/>
                    <a:pt x="2047576" y="292150"/>
                    <a:pt x="2047576" y="280571"/>
                  </a:cubicBezTo>
                  <a:lnTo>
                    <a:pt x="2047576" y="135636"/>
                  </a:lnTo>
                  <a:cubicBezTo>
                    <a:pt x="2047576" y="124056"/>
                    <a:pt x="2038051" y="114717"/>
                    <a:pt x="2026326" y="114717"/>
                  </a:cubicBezTo>
                  <a:close/>
                  <a:moveTo>
                    <a:pt x="1738596" y="0"/>
                  </a:moveTo>
                  <a:lnTo>
                    <a:pt x="2008913" y="0"/>
                  </a:lnTo>
                  <a:lnTo>
                    <a:pt x="2011183" y="5503"/>
                  </a:lnTo>
                  <a:cubicBezTo>
                    <a:pt x="2014969" y="9285"/>
                    <a:pt x="2020220" y="11619"/>
                    <a:pt x="2026082" y="11619"/>
                  </a:cubicBezTo>
                  <a:cubicBezTo>
                    <a:pt x="2031944" y="11619"/>
                    <a:pt x="2037257" y="9285"/>
                    <a:pt x="2041104" y="5503"/>
                  </a:cubicBezTo>
                  <a:lnTo>
                    <a:pt x="2043419" y="0"/>
                  </a:lnTo>
                  <a:lnTo>
                    <a:pt x="2343856" y="0"/>
                  </a:lnTo>
                  <a:lnTo>
                    <a:pt x="2343856" y="1958154"/>
                  </a:lnTo>
                  <a:cubicBezTo>
                    <a:pt x="2343856" y="2324973"/>
                    <a:pt x="2642333" y="2623061"/>
                    <a:pt x="3008714" y="2623061"/>
                  </a:cubicBezTo>
                  <a:lnTo>
                    <a:pt x="3847968" y="2623061"/>
                  </a:lnTo>
                  <a:cubicBezTo>
                    <a:pt x="4635197" y="2623061"/>
                    <a:pt x="5275874" y="3263687"/>
                    <a:pt x="5275385" y="4051117"/>
                  </a:cubicBezTo>
                  <a:cubicBezTo>
                    <a:pt x="5275385" y="4838172"/>
                    <a:pt x="4634952" y="5478799"/>
                    <a:pt x="3847724" y="5478799"/>
                  </a:cubicBezTo>
                  <a:lnTo>
                    <a:pt x="1319946" y="5478799"/>
                  </a:lnTo>
                  <a:cubicBezTo>
                    <a:pt x="925965" y="5478799"/>
                    <a:pt x="605260" y="5799300"/>
                    <a:pt x="605260" y="6193387"/>
                  </a:cubicBezTo>
                  <a:lnTo>
                    <a:pt x="605260" y="6861156"/>
                  </a:lnTo>
                  <a:lnTo>
                    <a:pt x="326811" y="6861156"/>
                  </a:lnTo>
                  <a:lnTo>
                    <a:pt x="326811" y="6741375"/>
                  </a:lnTo>
                  <a:cubicBezTo>
                    <a:pt x="326811" y="6729795"/>
                    <a:pt x="317530" y="6720084"/>
                    <a:pt x="305805" y="6720084"/>
                  </a:cubicBezTo>
                  <a:cubicBezTo>
                    <a:pt x="294081" y="6720084"/>
                    <a:pt x="284555" y="6729795"/>
                    <a:pt x="284555" y="6741375"/>
                  </a:cubicBezTo>
                  <a:lnTo>
                    <a:pt x="284555" y="6861156"/>
                  </a:lnTo>
                  <a:lnTo>
                    <a:pt x="0" y="6861156"/>
                  </a:lnTo>
                  <a:lnTo>
                    <a:pt x="0" y="6193387"/>
                  </a:lnTo>
                  <a:cubicBezTo>
                    <a:pt x="0" y="5465352"/>
                    <a:pt x="592315" y="4873285"/>
                    <a:pt x="1319946" y="4873285"/>
                  </a:cubicBezTo>
                  <a:lnTo>
                    <a:pt x="3847724" y="4873285"/>
                  </a:lnTo>
                  <a:cubicBezTo>
                    <a:pt x="4301302" y="4873285"/>
                    <a:pt x="4670370" y="4504598"/>
                    <a:pt x="4670370" y="4050743"/>
                  </a:cubicBezTo>
                  <a:cubicBezTo>
                    <a:pt x="4670370" y="3597262"/>
                    <a:pt x="4301302" y="3228201"/>
                    <a:pt x="3847724" y="3228201"/>
                  </a:cubicBezTo>
                  <a:lnTo>
                    <a:pt x="3008469" y="3228201"/>
                  </a:lnTo>
                  <a:cubicBezTo>
                    <a:pt x="2308195" y="3228201"/>
                    <a:pt x="1738596" y="2658547"/>
                    <a:pt x="1738596" y="1958154"/>
                  </a:cubicBezTo>
                  <a:close/>
                </a:path>
              </a:pathLst>
            </a:custGeom>
            <a:solidFill>
              <a:srgbClr val="2C3E5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000">
                <a:latin typeface="+mn-lt"/>
              </a:endParaRPr>
            </a:p>
          </p:txBody>
        </p:sp>
        <p:sp>
          <p:nvSpPr>
            <p:cNvPr id="40" name="Rounded Rectangle 4">
              <a:extLst>
                <a:ext uri="{FF2B5EF4-FFF2-40B4-BE49-F238E27FC236}">
                  <a16:creationId xmlns:a16="http://schemas.microsoft.com/office/drawing/2014/main" id="{154BBF74-7B62-4F5C-8701-162CCE51FD30}"/>
                </a:ext>
              </a:extLst>
            </p:cNvPr>
            <p:cNvSpPr/>
            <p:nvPr/>
          </p:nvSpPr>
          <p:spPr>
            <a:xfrm>
              <a:off x="-7819921" y="4011581"/>
              <a:ext cx="4498309" cy="1340315"/>
            </a:xfrm>
            <a:prstGeom prst="roundRect">
              <a:avLst>
                <a:gd name="adj" fmla="val 50000"/>
              </a:avLst>
            </a:prstGeom>
            <a:solidFill>
              <a:srgbClr val="9ABC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1" name="Freeform: Shape 24">
              <a:extLst>
                <a:ext uri="{FF2B5EF4-FFF2-40B4-BE49-F238E27FC236}">
                  <a16:creationId xmlns:a16="http://schemas.microsoft.com/office/drawing/2014/main" id="{B2B25A89-3940-4824-9FFE-D50654DEAFFB}"/>
                </a:ext>
              </a:extLst>
            </p:cNvPr>
            <p:cNvSpPr/>
            <p:nvPr/>
          </p:nvSpPr>
          <p:spPr>
            <a:xfrm>
              <a:off x="-5368124" y="1190610"/>
              <a:ext cx="4441374" cy="1926085"/>
            </a:xfrm>
            <a:custGeom>
              <a:avLst/>
              <a:gdLst>
                <a:gd name="connsiteX0" fmla="*/ 0 w 4441374"/>
                <a:gd name="connsiteY0" fmla="*/ 670157 h 1340316"/>
                <a:gd name="connsiteX1" fmla="*/ 0 w 4441374"/>
                <a:gd name="connsiteY1" fmla="*/ 670158 h 1340316"/>
                <a:gd name="connsiteX2" fmla="*/ 0 w 4441374"/>
                <a:gd name="connsiteY2" fmla="*/ 670158 h 1340316"/>
                <a:gd name="connsiteX3" fmla="*/ 670158 w 4441374"/>
                <a:gd name="connsiteY3" fmla="*/ 0 h 1340316"/>
                <a:gd name="connsiteX4" fmla="*/ 4441374 w 4441374"/>
                <a:gd name="connsiteY4" fmla="*/ 0 h 1340316"/>
                <a:gd name="connsiteX5" fmla="*/ 4441374 w 4441374"/>
                <a:gd name="connsiteY5" fmla="*/ 1340316 h 1340316"/>
                <a:gd name="connsiteX6" fmla="*/ 670158 w 4441374"/>
                <a:gd name="connsiteY6" fmla="*/ 1340315 h 1340316"/>
                <a:gd name="connsiteX7" fmla="*/ 13616 w 4441374"/>
                <a:gd name="connsiteY7" fmla="*/ 805217 h 1340316"/>
                <a:gd name="connsiteX8" fmla="*/ 0 w 4441374"/>
                <a:gd name="connsiteY8" fmla="*/ 670158 h 1340316"/>
                <a:gd name="connsiteX9" fmla="*/ 13616 w 4441374"/>
                <a:gd name="connsiteY9" fmla="*/ 535098 h 1340316"/>
                <a:gd name="connsiteX10" fmla="*/ 670158 w 4441374"/>
                <a:gd name="connsiteY10" fmla="*/ 0 h 134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1374" h="1340316">
                  <a:moveTo>
                    <a:pt x="0" y="670157"/>
                  </a:moveTo>
                  <a:lnTo>
                    <a:pt x="0" y="670158"/>
                  </a:lnTo>
                  <a:lnTo>
                    <a:pt x="0" y="670158"/>
                  </a:lnTo>
                  <a:close/>
                  <a:moveTo>
                    <a:pt x="670158" y="0"/>
                  </a:moveTo>
                  <a:lnTo>
                    <a:pt x="4441374" y="0"/>
                  </a:lnTo>
                  <a:lnTo>
                    <a:pt x="4441374" y="1340316"/>
                  </a:lnTo>
                  <a:lnTo>
                    <a:pt x="670158" y="1340315"/>
                  </a:lnTo>
                  <a:cubicBezTo>
                    <a:pt x="346305" y="1340315"/>
                    <a:pt x="76105" y="1110597"/>
                    <a:pt x="13616" y="805217"/>
                  </a:cubicBezTo>
                  <a:lnTo>
                    <a:pt x="0" y="670158"/>
                  </a:lnTo>
                  <a:lnTo>
                    <a:pt x="13616" y="535098"/>
                  </a:lnTo>
                  <a:cubicBezTo>
                    <a:pt x="76105" y="229718"/>
                    <a:pt x="346305" y="0"/>
                    <a:pt x="670158" y="0"/>
                  </a:cubicBezTo>
                  <a:close/>
                </a:path>
              </a:pathLst>
            </a:custGeom>
            <a:solidFill>
              <a:srgbClr val="2B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42" name="Freeform: Shape 26">
              <a:extLst>
                <a:ext uri="{FF2B5EF4-FFF2-40B4-BE49-F238E27FC236}">
                  <a16:creationId xmlns:a16="http://schemas.microsoft.com/office/drawing/2014/main" id="{9C2E696F-FD78-4146-A755-ED3AB33550A3}"/>
                </a:ext>
              </a:extLst>
            </p:cNvPr>
            <p:cNvSpPr/>
            <p:nvPr/>
          </p:nvSpPr>
          <p:spPr>
            <a:xfrm>
              <a:off x="-7066296" y="6246781"/>
              <a:ext cx="5733147" cy="1251856"/>
            </a:xfrm>
            <a:custGeom>
              <a:avLst/>
              <a:gdLst>
                <a:gd name="connsiteX0" fmla="*/ 0 w 5733147"/>
                <a:gd name="connsiteY0" fmla="*/ 670157 h 1251856"/>
                <a:gd name="connsiteX1" fmla="*/ 0 w 5733147"/>
                <a:gd name="connsiteY1" fmla="*/ 670158 h 1251856"/>
                <a:gd name="connsiteX2" fmla="*/ 0 w 5733147"/>
                <a:gd name="connsiteY2" fmla="*/ 670158 h 1251856"/>
                <a:gd name="connsiteX3" fmla="*/ 670158 w 5733147"/>
                <a:gd name="connsiteY3" fmla="*/ 0 h 1251856"/>
                <a:gd name="connsiteX4" fmla="*/ 5062989 w 5733147"/>
                <a:gd name="connsiteY4" fmla="*/ 0 h 1251856"/>
                <a:gd name="connsiteX5" fmla="*/ 5733147 w 5733147"/>
                <a:gd name="connsiteY5" fmla="*/ 670158 h 1251856"/>
                <a:gd name="connsiteX6" fmla="*/ 5733146 w 5733147"/>
                <a:gd name="connsiteY6" fmla="*/ 670158 h 1251856"/>
                <a:gd name="connsiteX7" fmla="*/ 5437680 w 5733147"/>
                <a:gd name="connsiteY7" fmla="*/ 1225864 h 1251856"/>
                <a:gd name="connsiteX8" fmla="*/ 5389792 w 5733147"/>
                <a:gd name="connsiteY8" fmla="*/ 1251856 h 1251856"/>
                <a:gd name="connsiteX9" fmla="*/ 343356 w 5733147"/>
                <a:gd name="connsiteY9" fmla="*/ 1251856 h 1251856"/>
                <a:gd name="connsiteX10" fmla="*/ 295467 w 5733147"/>
                <a:gd name="connsiteY10" fmla="*/ 1225863 h 1251856"/>
                <a:gd name="connsiteX11" fmla="*/ 13616 w 5733147"/>
                <a:gd name="connsiteY11" fmla="*/ 805218 h 1251856"/>
                <a:gd name="connsiteX12" fmla="*/ 0 w 5733147"/>
                <a:gd name="connsiteY12" fmla="*/ 670158 h 1251856"/>
                <a:gd name="connsiteX13" fmla="*/ 13616 w 5733147"/>
                <a:gd name="connsiteY13" fmla="*/ 535098 h 1251856"/>
                <a:gd name="connsiteX14" fmla="*/ 670158 w 5733147"/>
                <a:gd name="connsiteY14" fmla="*/ 0 h 125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3147" h="1251856">
                  <a:moveTo>
                    <a:pt x="0" y="670157"/>
                  </a:moveTo>
                  <a:lnTo>
                    <a:pt x="0" y="670158"/>
                  </a:lnTo>
                  <a:lnTo>
                    <a:pt x="0" y="670158"/>
                  </a:lnTo>
                  <a:close/>
                  <a:moveTo>
                    <a:pt x="670158" y="0"/>
                  </a:moveTo>
                  <a:lnTo>
                    <a:pt x="5062989" y="0"/>
                  </a:lnTo>
                  <a:cubicBezTo>
                    <a:pt x="5433107" y="0"/>
                    <a:pt x="5733147" y="300040"/>
                    <a:pt x="5733147" y="670158"/>
                  </a:cubicBezTo>
                  <a:lnTo>
                    <a:pt x="5733146" y="670158"/>
                  </a:lnTo>
                  <a:cubicBezTo>
                    <a:pt x="5733146" y="901482"/>
                    <a:pt x="5615943" y="1105432"/>
                    <a:pt x="5437680" y="1225864"/>
                  </a:cubicBezTo>
                  <a:lnTo>
                    <a:pt x="5389792" y="1251856"/>
                  </a:lnTo>
                  <a:lnTo>
                    <a:pt x="343356" y="1251856"/>
                  </a:lnTo>
                  <a:lnTo>
                    <a:pt x="295467" y="1225863"/>
                  </a:lnTo>
                  <a:cubicBezTo>
                    <a:pt x="152856" y="1129517"/>
                    <a:pt x="49324" y="979720"/>
                    <a:pt x="13616" y="805218"/>
                  </a:cubicBezTo>
                  <a:lnTo>
                    <a:pt x="0" y="670158"/>
                  </a:lnTo>
                  <a:lnTo>
                    <a:pt x="13616" y="535098"/>
                  </a:lnTo>
                  <a:cubicBezTo>
                    <a:pt x="76105" y="229719"/>
                    <a:pt x="346305" y="0"/>
                    <a:pt x="670158" y="0"/>
                  </a:cubicBezTo>
                  <a:close/>
                </a:path>
              </a:pathLst>
            </a:custGeom>
            <a:solidFill>
              <a:srgbClr val="F39B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894DCDBD-D297-45A7-BDFC-0D98D4C42E75}"/>
                </a:ext>
              </a:extLst>
            </p:cNvPr>
            <p:cNvSpPr/>
            <p:nvPr/>
          </p:nvSpPr>
          <p:spPr>
            <a:xfrm>
              <a:off x="-5014112" y="2193569"/>
              <a:ext cx="714980" cy="116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2C3E50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000">
                <a:latin typeface="+mn-lt"/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6626A609-6E87-4CB7-BF31-A2C8555A55BD}"/>
                </a:ext>
              </a:extLst>
            </p:cNvPr>
            <p:cNvSpPr/>
            <p:nvPr/>
          </p:nvSpPr>
          <p:spPr>
            <a:xfrm>
              <a:off x="-4299132" y="4472312"/>
              <a:ext cx="714980" cy="116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2C3E50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000">
                <a:latin typeface="+mn-lt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333F7226-FE7B-4ED0-9C4D-1C01F0E4EAE9}"/>
                </a:ext>
              </a:extLst>
            </p:cNvPr>
            <p:cNvSpPr/>
            <p:nvPr/>
          </p:nvSpPr>
          <p:spPr>
            <a:xfrm rot="5400000">
              <a:off x="-7143933" y="6334279"/>
              <a:ext cx="714980" cy="116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2C3E50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000">
                <a:latin typeface="+mn-lt"/>
              </a:endParaRPr>
            </a:p>
          </p:txBody>
        </p:sp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25C63F1A-9765-47D8-9DBB-4E3A2FFC5AC9}"/>
                </a:ext>
              </a:extLst>
            </p:cNvPr>
            <p:cNvSpPr/>
            <p:nvPr/>
          </p:nvSpPr>
          <p:spPr>
            <a:xfrm>
              <a:off x="-4631432" y="1305905"/>
              <a:ext cx="3745186" cy="1993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b="1" noProof="1">
                  <a:solidFill>
                    <a:schemeClr val="bg1"/>
                  </a:solidFill>
                  <a:latin typeface="+mn-lt"/>
                </a:rPr>
                <a:t>Implement CPA metrics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b="1" noProof="1">
                  <a:solidFill>
                    <a:schemeClr val="bg1"/>
                  </a:solidFill>
                  <a:latin typeface="+mn-lt"/>
                </a:rPr>
                <a:t>Real time analytics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b="1" noProof="1">
                  <a:solidFill>
                    <a:schemeClr val="bg1"/>
                  </a:solidFill>
                  <a:latin typeface="+mn-lt"/>
                </a:rPr>
                <a:t>DT for developing complex</a:t>
              </a:r>
            </a:p>
            <a:p>
              <a:pPr algn="ctr"/>
              <a:r>
                <a:rPr lang="en-US" sz="1400" b="1" noProof="1">
                  <a:solidFill>
                    <a:schemeClr val="bg1"/>
                  </a:solidFill>
                  <a:latin typeface="+mn-lt"/>
                </a:rPr>
                <a:t>controllers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sz="1400" b="1" noProof="1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US" sz="1400" b="1" noProof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1AB7B32B-28FC-4031-99DE-9AD60B68D299}"/>
                </a:ext>
              </a:extLst>
            </p:cNvPr>
            <p:cNvSpPr/>
            <p:nvPr/>
          </p:nvSpPr>
          <p:spPr>
            <a:xfrm>
              <a:off x="-6063052" y="6385934"/>
              <a:ext cx="4216486" cy="753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400" b="1" noProof="1">
                  <a:solidFill>
                    <a:schemeClr val="bg1"/>
                  </a:solidFill>
                  <a:latin typeface="+mn-lt"/>
                </a:rPr>
                <a:t>Edge Digital Twin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b="1" noProof="1">
                  <a:solidFill>
                    <a:schemeClr val="bg1"/>
                  </a:solidFill>
                  <a:latin typeface="+mn-lt"/>
                </a:rPr>
                <a:t>DT for complex systems</a:t>
              </a: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D522A879-DC58-4DD1-A4F2-7182AA446ED7}"/>
                </a:ext>
              </a:extLst>
            </p:cNvPr>
            <p:cNvSpPr/>
            <p:nvPr/>
          </p:nvSpPr>
          <p:spPr>
            <a:xfrm>
              <a:off x="-7713620" y="4149450"/>
              <a:ext cx="3507595" cy="1196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200" b="1" noProof="1">
                  <a:solidFill>
                    <a:schemeClr val="bg1"/>
                  </a:solidFill>
                  <a:latin typeface="+mn-lt"/>
                </a:rPr>
                <a:t>Data driven control techiques (I-PID)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200" b="1" noProof="1">
                  <a:solidFill>
                    <a:schemeClr val="bg1"/>
                  </a:solidFill>
                  <a:latin typeface="+mn-lt"/>
                </a:rPr>
                <a:t>Data driven system ID</a:t>
              </a:r>
            </a:p>
            <a:p>
              <a:pPr algn="ctr"/>
              <a:r>
                <a:rPr lang="en-US" sz="1200" b="1" noProof="1">
                  <a:solidFill>
                    <a:schemeClr val="bg1"/>
                  </a:solidFill>
                  <a:latin typeface="+mn-lt"/>
                </a:rPr>
                <a:t>(Dyamic Mode Decomposition)</a:t>
              </a:r>
            </a:p>
          </p:txBody>
        </p:sp>
      </p:grpSp>
      <p:sp>
        <p:nvSpPr>
          <p:cNvPr id="49" name="Rectangle 15">
            <a:extLst>
              <a:ext uri="{FF2B5EF4-FFF2-40B4-BE49-F238E27FC236}">
                <a16:creationId xmlns:a16="http://schemas.microsoft.com/office/drawing/2014/main" id="{FE6E1457-735A-4643-A040-83587CA89506}"/>
              </a:ext>
            </a:extLst>
          </p:cNvPr>
          <p:cNvSpPr/>
          <p:nvPr/>
        </p:nvSpPr>
        <p:spPr>
          <a:xfrm>
            <a:off x="349452" y="2260510"/>
            <a:ext cx="37970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1800" noProof="1">
                <a:solidFill>
                  <a:schemeClr val="tx1">
                    <a:lumMod val="75000"/>
                  </a:schemeClr>
                </a:solidFill>
                <a:latin typeface="+mn-lt"/>
              </a:rPr>
              <a:t>For the DC motor system the next consideration should be addressed: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1400" b="1" noProof="1">
                <a:solidFill>
                  <a:schemeClr val="tx1">
                    <a:lumMod val="75000"/>
                  </a:schemeClr>
                </a:solidFill>
                <a:latin typeface="+mj-lt"/>
              </a:rPr>
              <a:t>Build a supervisory interface for DT monitoring and performance assessment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1400" b="1" noProof="1">
                <a:solidFill>
                  <a:schemeClr val="tx1">
                    <a:lumMod val="75000"/>
                  </a:schemeClr>
                </a:solidFill>
                <a:latin typeface="+mj-lt"/>
              </a:rPr>
              <a:t>Setup a MIMO configuration for the DC motor system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1400" b="1" noProof="1">
                <a:solidFill>
                  <a:schemeClr val="tx1">
                    <a:lumMod val="75000"/>
                  </a:schemeClr>
                </a:solidFill>
                <a:latin typeface="+mj-lt"/>
              </a:rPr>
              <a:t>Test new online fault detection algorithms (adaptive sliding window, fast fourier transform, neural network)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1400" b="1" noProof="1">
                <a:solidFill>
                  <a:schemeClr val="tx1">
                    <a:lumMod val="75000"/>
                  </a:schemeClr>
                </a:solidFill>
                <a:latin typeface="+mj-lt"/>
              </a:rPr>
              <a:t>Develop cloud interface for running the real time DT and analytics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1400" b="1" noProof="1">
                <a:solidFill>
                  <a:schemeClr val="tx1">
                    <a:lumMod val="75000"/>
                  </a:schemeClr>
                </a:solidFill>
                <a:latin typeface="+mj-lt"/>
              </a:rPr>
              <a:t>Embedded DT into an Edge device </a:t>
            </a:r>
            <a:br>
              <a:rPr lang="en-US" sz="1400" b="1" noProof="1">
                <a:solidFill>
                  <a:schemeClr val="tx1">
                    <a:lumMod val="75000"/>
                  </a:schemeClr>
                </a:solidFill>
                <a:latin typeface="+mj-lt"/>
              </a:rPr>
            </a:br>
            <a:r>
              <a:rPr lang="en-US" sz="1400" b="1" noProof="1">
                <a:solidFill>
                  <a:schemeClr val="tx1">
                    <a:lumMod val="75000"/>
                  </a:schemeClr>
                </a:solidFill>
                <a:latin typeface="+mj-lt"/>
              </a:rPr>
              <a:t>(Rpi C++)</a:t>
            </a:r>
          </a:p>
          <a:p>
            <a:pPr algn="just">
              <a:spcAft>
                <a:spcPts val="1200"/>
              </a:spcAft>
            </a:pPr>
            <a:endParaRPr lang="en-US" sz="1400" b="1" noProof="1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en-US" sz="1400" b="1" noProof="1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4A8A81-E96B-4F69-8823-D1E691A7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0BA1A-BF97-41A0-B686-1A6B25CCD5A2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150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4F4E67-2A7E-4907-ACC6-B84D8E98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934480"/>
            <a:ext cx="8785225" cy="11649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Thanks for your attention</a:t>
            </a:r>
            <a:r>
              <a:rPr lang="pl-PL" dirty="0"/>
              <a:t>!</a:t>
            </a:r>
            <a:endParaRPr lang="en-US" dirty="0"/>
          </a:p>
        </p:txBody>
      </p:sp>
      <p:pic>
        <p:nvPicPr>
          <p:cNvPr id="2050" name="Picture 2" descr="Resultado de imagen para mesa lab logo">
            <a:extLst>
              <a:ext uri="{FF2B5EF4-FFF2-40B4-BE49-F238E27FC236}">
                <a16:creationId xmlns:a16="http://schemas.microsoft.com/office/drawing/2014/main" id="{9C48EF05-A028-4A01-B6C6-0DE7E339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672" y="3244768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uc merced logo">
            <a:extLst>
              <a:ext uri="{FF2B5EF4-FFF2-40B4-BE49-F238E27FC236}">
                <a16:creationId xmlns:a16="http://schemas.microsoft.com/office/drawing/2014/main" id="{1AB36EA4-F1D9-471D-98DD-4B32A06D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672" y="3429000"/>
            <a:ext cx="2831926" cy="14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C1F295C7-08DD-41DB-AC3E-F931B6E2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3700452A-3B2C-47BF-96CF-CFE0A717BC07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052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E645-6801-4628-A244-0BA48C86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D7181-6348-4AE2-9C20-ABCE14D24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DT Applications</a:t>
            </a:r>
            <a:endParaRPr lang="en-US" dirty="0"/>
          </a:p>
        </p:txBody>
      </p:sp>
      <p:pic>
        <p:nvPicPr>
          <p:cNvPr id="2050" name="Picture 2" descr="The Smart City Concept Through Digital Twins - Challenge Advisory">
            <a:extLst>
              <a:ext uri="{FF2B5EF4-FFF2-40B4-BE49-F238E27FC236}">
                <a16:creationId xmlns:a16="http://schemas.microsoft.com/office/drawing/2014/main" id="{5E9AF2F6-E0DA-4876-BB9D-C49727A7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39851"/>
            <a:ext cx="2542541" cy="15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Smart Grid and Renewable Energy - IEEE Innovation at Work">
            <a:extLst>
              <a:ext uri="{FF2B5EF4-FFF2-40B4-BE49-F238E27FC236}">
                <a16:creationId xmlns:a16="http://schemas.microsoft.com/office/drawing/2014/main" id="{95D11B32-BE67-4435-B889-FA661497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279" y="2239219"/>
            <a:ext cx="2325441" cy="15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Future of Smart Transport - Qrowd">
            <a:extLst>
              <a:ext uri="{FF2B5EF4-FFF2-40B4-BE49-F238E27FC236}">
                <a16:creationId xmlns:a16="http://schemas.microsoft.com/office/drawing/2014/main" id="{BC30CEE3-4DE8-43A8-91D6-DBF29358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187" y="2239850"/>
            <a:ext cx="2542542" cy="1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BM: the potential of smart manufacturing | Technology ...">
            <a:extLst>
              <a:ext uri="{FF2B5EF4-FFF2-40B4-BE49-F238E27FC236}">
                <a16:creationId xmlns:a16="http://schemas.microsoft.com/office/drawing/2014/main" id="{64AC7FE0-45CB-4CB9-89CD-FAE86160B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227" y="4409392"/>
            <a:ext cx="2481263" cy="165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44C72-20BE-47E1-AA4C-658E59FF7511}"/>
              </a:ext>
            </a:extLst>
          </p:cNvPr>
          <p:cNvSpPr txBox="1"/>
          <p:nvPr/>
        </p:nvSpPr>
        <p:spPr>
          <a:xfrm>
            <a:off x="880754" y="3800529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Smart city</a:t>
            </a:r>
            <a:endParaRPr lang="en-US" sz="1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A04DC-D09E-4401-AE55-F9D985E297C2}"/>
              </a:ext>
            </a:extLst>
          </p:cNvPr>
          <p:cNvSpPr txBox="1"/>
          <p:nvPr/>
        </p:nvSpPr>
        <p:spPr>
          <a:xfrm>
            <a:off x="4001971" y="3800529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Smart grid</a:t>
            </a:r>
            <a:endParaRPr lang="en-US" sz="18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195C1-81BD-4E77-A17B-EF7515C65AFD}"/>
              </a:ext>
            </a:extLst>
          </p:cNvPr>
          <p:cNvSpPr txBox="1"/>
          <p:nvPr/>
        </p:nvSpPr>
        <p:spPr>
          <a:xfrm>
            <a:off x="6672255" y="3800529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Smart transportation</a:t>
            </a:r>
            <a:endParaRPr lang="en-US" sz="18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25BE12-FA1B-4F0E-884A-2A1AFDDAE4F8}"/>
              </a:ext>
            </a:extLst>
          </p:cNvPr>
          <p:cNvSpPr txBox="1"/>
          <p:nvPr/>
        </p:nvSpPr>
        <p:spPr>
          <a:xfrm>
            <a:off x="3608117" y="6096637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Smart manufacturing</a:t>
            </a:r>
            <a:endParaRPr lang="en-US" sz="1800" dirty="0">
              <a:latin typeface="+mn-lt"/>
            </a:endParaRPr>
          </a:p>
        </p:txBody>
      </p:sp>
      <p:sp>
        <p:nvSpPr>
          <p:cNvPr id="21" name="Marcador de fecha 3">
            <a:extLst>
              <a:ext uri="{FF2B5EF4-FFF2-40B4-BE49-F238E27FC236}">
                <a16:creationId xmlns:a16="http://schemas.microsoft.com/office/drawing/2014/main" id="{B2215BEA-2D07-43DC-81D4-B04526A2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3188"/>
            <a:ext cx="1905000" cy="404812"/>
          </a:xfrm>
        </p:spPr>
        <p:txBody>
          <a:bodyPr/>
          <a:lstStyle/>
          <a:p>
            <a:pPr>
              <a:defRPr/>
            </a:pPr>
            <a:fld id="{0C5CB79D-58C3-44CA-AA0C-60698BF6B938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971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CBAA-1310-47D7-B7CB-902B13B0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7019A-8BCF-4047-A53A-473577567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" y="2035115"/>
            <a:ext cx="8785225" cy="4048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DT development framework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45FFC-B8BA-4B78-9D7D-C9BEFD7121F9}"/>
              </a:ext>
            </a:extLst>
          </p:cNvPr>
          <p:cNvGrpSpPr/>
          <p:nvPr/>
        </p:nvGrpSpPr>
        <p:grpSpPr>
          <a:xfrm>
            <a:off x="1023248" y="3040064"/>
            <a:ext cx="6953042" cy="2236753"/>
            <a:chOff x="271335" y="2900057"/>
            <a:chExt cx="6953042" cy="223675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8D120A-EE55-4E2F-BBDD-9EA8E7B608B1}"/>
                </a:ext>
              </a:extLst>
            </p:cNvPr>
            <p:cNvGrpSpPr/>
            <p:nvPr/>
          </p:nvGrpSpPr>
          <p:grpSpPr>
            <a:xfrm>
              <a:off x="271335" y="2900057"/>
              <a:ext cx="6953042" cy="2236753"/>
              <a:chOff x="-17596803" y="6327171"/>
              <a:chExt cx="12996944" cy="294648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3003A-82F4-4B61-8C0B-82EC39FEA690}"/>
                  </a:ext>
                </a:extLst>
              </p:cNvPr>
              <p:cNvSpPr txBox="1"/>
              <p:nvPr/>
            </p:nvSpPr>
            <p:spPr>
              <a:xfrm>
                <a:off x="-17297754" y="8271402"/>
                <a:ext cx="2315098" cy="85141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1200" b="1" cap="all" dirty="0">
                    <a:solidFill>
                      <a:schemeClr val="tx2"/>
                    </a:solidFill>
                  </a:rPr>
                  <a:t>1. Target system definition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F5DFDC-3990-45A2-8F58-68ADC0D5F64D}"/>
                  </a:ext>
                </a:extLst>
              </p:cNvPr>
              <p:cNvSpPr txBox="1"/>
              <p:nvPr/>
            </p:nvSpPr>
            <p:spPr>
              <a:xfrm>
                <a:off x="-15043660" y="6814323"/>
                <a:ext cx="2814873" cy="60815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GB" sz="1200" b="1" cap="all" dirty="0">
                    <a:solidFill>
                      <a:schemeClr val="accent2"/>
                    </a:solidFill>
                  </a:rPr>
                  <a:t>2. S</a:t>
                </a:r>
                <a:r>
                  <a:rPr lang="en-US" sz="1200" b="1" cap="all" dirty="0" err="1">
                    <a:solidFill>
                      <a:schemeClr val="accent2"/>
                    </a:solidFill>
                  </a:rPr>
                  <a:t>ystem</a:t>
                </a:r>
                <a:endParaRPr lang="en-US" sz="1200" b="1" cap="all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sz="1200" b="1" cap="all" dirty="0">
                    <a:solidFill>
                      <a:schemeClr val="accent2"/>
                    </a:solidFill>
                  </a:rPr>
                  <a:t>Documentation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852A9-0D3D-49A5-A227-21C12ECE51E6}"/>
                  </a:ext>
                </a:extLst>
              </p:cNvPr>
              <p:cNvSpPr txBox="1"/>
              <p:nvPr/>
            </p:nvSpPr>
            <p:spPr>
              <a:xfrm>
                <a:off x="-12392245" y="8358567"/>
                <a:ext cx="2661006" cy="60815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1200" b="1" cap="all" dirty="0"/>
                  <a:t>3. Multidomain Simulation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18ABCA-6CBD-49E7-BF7C-B25C3BED2031}"/>
                  </a:ext>
                </a:extLst>
              </p:cNvPr>
              <p:cNvSpPr txBox="1"/>
              <p:nvPr/>
            </p:nvSpPr>
            <p:spPr>
              <a:xfrm>
                <a:off x="-9827005" y="6549667"/>
                <a:ext cx="2557674" cy="109467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1200" b="1" cap="all" dirty="0">
                    <a:solidFill>
                      <a:schemeClr val="accent6">
                        <a:lumMod val="75000"/>
                      </a:schemeClr>
                    </a:solidFill>
                  </a:rPr>
                  <a:t>4. DT assembly</a:t>
                </a:r>
              </a:p>
              <a:p>
                <a:pPr algn="ctr"/>
                <a:r>
                  <a:rPr lang="en-US" sz="1200" b="1" cap="all" dirty="0">
                    <a:solidFill>
                      <a:schemeClr val="accent6">
                        <a:lumMod val="75000"/>
                      </a:schemeClr>
                    </a:solidFill>
                  </a:rPr>
                  <a:t>And </a:t>
                </a:r>
              </a:p>
              <a:p>
                <a:pPr algn="ctr"/>
                <a:r>
                  <a:rPr lang="en-US" sz="1200" b="1" cap="all" dirty="0">
                    <a:solidFill>
                      <a:schemeClr val="accent6">
                        <a:lumMod val="75000"/>
                      </a:schemeClr>
                    </a:solidFill>
                  </a:rPr>
                  <a:t>Behavioral </a:t>
                </a:r>
              </a:p>
              <a:p>
                <a:pPr algn="ctr"/>
                <a:r>
                  <a:rPr lang="en-US" sz="1200" b="1" cap="all" dirty="0">
                    <a:solidFill>
                      <a:schemeClr val="accent6">
                        <a:lumMod val="75000"/>
                      </a:schemeClr>
                    </a:solidFill>
                  </a:rPr>
                  <a:t>matching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5911A26-33AF-448D-AB42-A7EC21BCA841}"/>
                  </a:ext>
                </a:extLst>
              </p:cNvPr>
              <p:cNvGrpSpPr/>
              <p:nvPr/>
            </p:nvGrpSpPr>
            <p:grpSpPr>
              <a:xfrm>
                <a:off x="-17596803" y="6327172"/>
                <a:ext cx="2814871" cy="1407435"/>
                <a:chOff x="838200" y="1889947"/>
                <a:chExt cx="2814871" cy="1407435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9E2455EB-98B8-4E30-884D-506884D0D6BC}"/>
                    </a:ext>
                  </a:extLst>
                </p:cNvPr>
                <p:cNvSpPr/>
                <p:nvPr/>
              </p:nvSpPr>
              <p:spPr>
                <a:xfrm>
                  <a:off x="838200" y="1889947"/>
                  <a:ext cx="2814871" cy="1407435"/>
                </a:xfrm>
                <a:custGeom>
                  <a:avLst/>
                  <a:gdLst>
                    <a:gd name="connsiteX0" fmla="*/ 1970853 w 3941707"/>
                    <a:gd name="connsiteY0" fmla="*/ 0 h 1970853"/>
                    <a:gd name="connsiteX1" fmla="*/ 3941707 w 3941707"/>
                    <a:gd name="connsiteY1" fmla="*/ 1970853 h 1970853"/>
                    <a:gd name="connsiteX2" fmla="*/ 3448994 w 3941707"/>
                    <a:gd name="connsiteY2" fmla="*/ 1970853 h 1970853"/>
                    <a:gd name="connsiteX3" fmla="*/ 1970853 w 3941707"/>
                    <a:gd name="connsiteY3" fmla="*/ 492713 h 1970853"/>
                    <a:gd name="connsiteX4" fmla="*/ 492713 w 3941707"/>
                    <a:gd name="connsiteY4" fmla="*/ 1970853 h 1970853"/>
                    <a:gd name="connsiteX5" fmla="*/ 0 w 3941707"/>
                    <a:gd name="connsiteY5" fmla="*/ 1970853 h 197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41707" h="1970853">
                      <a:moveTo>
                        <a:pt x="1970853" y="0"/>
                      </a:moveTo>
                      <a:lnTo>
                        <a:pt x="3941707" y="1970853"/>
                      </a:lnTo>
                      <a:lnTo>
                        <a:pt x="3448994" y="1970853"/>
                      </a:lnTo>
                      <a:lnTo>
                        <a:pt x="1970853" y="492713"/>
                      </a:lnTo>
                      <a:lnTo>
                        <a:pt x="492713" y="1970853"/>
                      </a:lnTo>
                      <a:lnTo>
                        <a:pt x="0" y="197085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A1A0DBE5-B216-454E-849A-D3C1DBB9845A}"/>
                    </a:ext>
                  </a:extLst>
                </p:cNvPr>
                <p:cNvSpPr/>
                <p:nvPr/>
              </p:nvSpPr>
              <p:spPr>
                <a:xfrm>
                  <a:off x="1062817" y="2114564"/>
                  <a:ext cx="2365636" cy="1182818"/>
                </a:xfrm>
                <a:custGeom>
                  <a:avLst/>
                  <a:gdLst>
                    <a:gd name="connsiteX0" fmla="*/ 1182818 w 2365636"/>
                    <a:gd name="connsiteY0" fmla="*/ 0 h 1182818"/>
                    <a:gd name="connsiteX1" fmla="*/ 2365636 w 2365636"/>
                    <a:gd name="connsiteY1" fmla="*/ 1182818 h 1182818"/>
                    <a:gd name="connsiteX2" fmla="*/ 2238396 w 2365636"/>
                    <a:gd name="connsiteY2" fmla="*/ 1182818 h 1182818"/>
                    <a:gd name="connsiteX3" fmla="*/ 1182818 w 2365636"/>
                    <a:gd name="connsiteY3" fmla="*/ 127242 h 1182818"/>
                    <a:gd name="connsiteX4" fmla="*/ 127242 w 2365636"/>
                    <a:gd name="connsiteY4" fmla="*/ 1182818 h 1182818"/>
                    <a:gd name="connsiteX5" fmla="*/ 0 w 2365636"/>
                    <a:gd name="connsiteY5" fmla="*/ 1182818 h 1182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5636" h="1182818">
                      <a:moveTo>
                        <a:pt x="1182818" y="0"/>
                      </a:moveTo>
                      <a:lnTo>
                        <a:pt x="2365636" y="1182818"/>
                      </a:lnTo>
                      <a:lnTo>
                        <a:pt x="2238396" y="1182818"/>
                      </a:lnTo>
                      <a:lnTo>
                        <a:pt x="1182818" y="127242"/>
                      </a:lnTo>
                      <a:lnTo>
                        <a:pt x="127242" y="1182818"/>
                      </a:lnTo>
                      <a:lnTo>
                        <a:pt x="0" y="1182818"/>
                      </a:lnTo>
                      <a:close/>
                    </a:path>
                  </a:pathLst>
                </a:cu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4814A41-C22E-4A68-8B93-DF745968606B}"/>
                  </a:ext>
                </a:extLst>
              </p:cNvPr>
              <p:cNvSpPr/>
              <p:nvPr/>
            </p:nvSpPr>
            <p:spPr>
              <a:xfrm>
                <a:off x="-12481455" y="6327172"/>
                <a:ext cx="2814871" cy="1407435"/>
              </a:xfrm>
              <a:custGeom>
                <a:avLst/>
                <a:gdLst>
                  <a:gd name="connsiteX0" fmla="*/ 1970853 w 3941707"/>
                  <a:gd name="connsiteY0" fmla="*/ 0 h 1970853"/>
                  <a:gd name="connsiteX1" fmla="*/ 3941707 w 3941707"/>
                  <a:gd name="connsiteY1" fmla="*/ 1970853 h 1970853"/>
                  <a:gd name="connsiteX2" fmla="*/ 3448994 w 3941707"/>
                  <a:gd name="connsiteY2" fmla="*/ 1970853 h 1970853"/>
                  <a:gd name="connsiteX3" fmla="*/ 1970853 w 3941707"/>
                  <a:gd name="connsiteY3" fmla="*/ 492713 h 1970853"/>
                  <a:gd name="connsiteX4" fmla="*/ 492713 w 3941707"/>
                  <a:gd name="connsiteY4" fmla="*/ 1970853 h 1970853"/>
                  <a:gd name="connsiteX5" fmla="*/ 0 w 3941707"/>
                  <a:gd name="connsiteY5" fmla="*/ 1970853 h 197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1707" h="1970853">
                    <a:moveTo>
                      <a:pt x="1970853" y="0"/>
                    </a:moveTo>
                    <a:lnTo>
                      <a:pt x="3941707" y="1970853"/>
                    </a:lnTo>
                    <a:lnTo>
                      <a:pt x="3448994" y="1970853"/>
                    </a:lnTo>
                    <a:lnTo>
                      <a:pt x="1970853" y="492713"/>
                    </a:lnTo>
                    <a:lnTo>
                      <a:pt x="492713" y="1970853"/>
                    </a:lnTo>
                    <a:lnTo>
                      <a:pt x="0" y="19708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2B85499-CF08-4CC4-A79E-5B427FD6BE1A}"/>
                  </a:ext>
                </a:extLst>
              </p:cNvPr>
              <p:cNvGrpSpPr/>
              <p:nvPr/>
            </p:nvGrpSpPr>
            <p:grpSpPr>
              <a:xfrm>
                <a:off x="-15039129" y="7866225"/>
                <a:ext cx="2814871" cy="1407435"/>
                <a:chOff x="3395874" y="3429000"/>
                <a:chExt cx="2814871" cy="1407435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998845F-271C-4639-A186-2457FB3F9EF9}"/>
                    </a:ext>
                  </a:extLst>
                </p:cNvPr>
                <p:cNvSpPr/>
                <p:nvPr/>
              </p:nvSpPr>
              <p:spPr>
                <a:xfrm rot="10800000">
                  <a:off x="3395874" y="3429000"/>
                  <a:ext cx="2814871" cy="1407435"/>
                </a:xfrm>
                <a:custGeom>
                  <a:avLst/>
                  <a:gdLst>
                    <a:gd name="connsiteX0" fmla="*/ 1970853 w 3941707"/>
                    <a:gd name="connsiteY0" fmla="*/ 0 h 1970853"/>
                    <a:gd name="connsiteX1" fmla="*/ 3941707 w 3941707"/>
                    <a:gd name="connsiteY1" fmla="*/ 1970853 h 1970853"/>
                    <a:gd name="connsiteX2" fmla="*/ 3448994 w 3941707"/>
                    <a:gd name="connsiteY2" fmla="*/ 1970853 h 1970853"/>
                    <a:gd name="connsiteX3" fmla="*/ 1970853 w 3941707"/>
                    <a:gd name="connsiteY3" fmla="*/ 492713 h 1970853"/>
                    <a:gd name="connsiteX4" fmla="*/ 492713 w 3941707"/>
                    <a:gd name="connsiteY4" fmla="*/ 1970853 h 1970853"/>
                    <a:gd name="connsiteX5" fmla="*/ 0 w 3941707"/>
                    <a:gd name="connsiteY5" fmla="*/ 1970853 h 197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41707" h="1970853">
                      <a:moveTo>
                        <a:pt x="1970853" y="0"/>
                      </a:moveTo>
                      <a:lnTo>
                        <a:pt x="3941707" y="1970853"/>
                      </a:lnTo>
                      <a:lnTo>
                        <a:pt x="3448994" y="1970853"/>
                      </a:lnTo>
                      <a:lnTo>
                        <a:pt x="1970853" y="492713"/>
                      </a:lnTo>
                      <a:lnTo>
                        <a:pt x="492713" y="1970853"/>
                      </a:lnTo>
                      <a:lnTo>
                        <a:pt x="0" y="197085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7203CD2-2C4F-481A-AA8A-2507A202F47E}"/>
                    </a:ext>
                  </a:extLst>
                </p:cNvPr>
                <p:cNvSpPr/>
                <p:nvPr/>
              </p:nvSpPr>
              <p:spPr>
                <a:xfrm rot="10800000">
                  <a:off x="3620492" y="3429000"/>
                  <a:ext cx="2365636" cy="1182818"/>
                </a:xfrm>
                <a:custGeom>
                  <a:avLst/>
                  <a:gdLst>
                    <a:gd name="connsiteX0" fmla="*/ 1182818 w 2365636"/>
                    <a:gd name="connsiteY0" fmla="*/ 0 h 1182818"/>
                    <a:gd name="connsiteX1" fmla="*/ 2365636 w 2365636"/>
                    <a:gd name="connsiteY1" fmla="*/ 1182818 h 1182818"/>
                    <a:gd name="connsiteX2" fmla="*/ 2238396 w 2365636"/>
                    <a:gd name="connsiteY2" fmla="*/ 1182818 h 1182818"/>
                    <a:gd name="connsiteX3" fmla="*/ 1182818 w 2365636"/>
                    <a:gd name="connsiteY3" fmla="*/ 127242 h 1182818"/>
                    <a:gd name="connsiteX4" fmla="*/ 127242 w 2365636"/>
                    <a:gd name="connsiteY4" fmla="*/ 1182818 h 1182818"/>
                    <a:gd name="connsiteX5" fmla="*/ 0 w 2365636"/>
                    <a:gd name="connsiteY5" fmla="*/ 1182818 h 1182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5636" h="1182818">
                      <a:moveTo>
                        <a:pt x="1182818" y="0"/>
                      </a:moveTo>
                      <a:lnTo>
                        <a:pt x="2365636" y="1182818"/>
                      </a:lnTo>
                      <a:lnTo>
                        <a:pt x="2238396" y="1182818"/>
                      </a:lnTo>
                      <a:lnTo>
                        <a:pt x="1182818" y="127242"/>
                      </a:lnTo>
                      <a:lnTo>
                        <a:pt x="127242" y="1182818"/>
                      </a:lnTo>
                      <a:lnTo>
                        <a:pt x="0" y="1182818"/>
                      </a:lnTo>
                      <a:close/>
                    </a:path>
                  </a:pathLst>
                </a:cu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638788B-061B-4070-82DC-9ED9B8585853}"/>
                  </a:ext>
                </a:extLst>
              </p:cNvPr>
              <p:cNvGrpSpPr/>
              <p:nvPr/>
            </p:nvGrpSpPr>
            <p:grpSpPr>
              <a:xfrm>
                <a:off x="-9923782" y="7866224"/>
                <a:ext cx="2814871" cy="1407436"/>
                <a:chOff x="8511221" y="3428999"/>
                <a:chExt cx="2814871" cy="1407436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33BBA9E3-D10B-46C0-B8F0-7F7E52A7811E}"/>
                    </a:ext>
                  </a:extLst>
                </p:cNvPr>
                <p:cNvSpPr/>
                <p:nvPr/>
              </p:nvSpPr>
              <p:spPr>
                <a:xfrm rot="10800000">
                  <a:off x="8511221" y="3429000"/>
                  <a:ext cx="2814871" cy="1407435"/>
                </a:xfrm>
                <a:custGeom>
                  <a:avLst/>
                  <a:gdLst>
                    <a:gd name="connsiteX0" fmla="*/ 1970853 w 3941707"/>
                    <a:gd name="connsiteY0" fmla="*/ 0 h 1970853"/>
                    <a:gd name="connsiteX1" fmla="*/ 3941707 w 3941707"/>
                    <a:gd name="connsiteY1" fmla="*/ 1970853 h 1970853"/>
                    <a:gd name="connsiteX2" fmla="*/ 3448994 w 3941707"/>
                    <a:gd name="connsiteY2" fmla="*/ 1970853 h 1970853"/>
                    <a:gd name="connsiteX3" fmla="*/ 1970853 w 3941707"/>
                    <a:gd name="connsiteY3" fmla="*/ 492713 h 1970853"/>
                    <a:gd name="connsiteX4" fmla="*/ 492713 w 3941707"/>
                    <a:gd name="connsiteY4" fmla="*/ 1970853 h 1970853"/>
                    <a:gd name="connsiteX5" fmla="*/ 0 w 3941707"/>
                    <a:gd name="connsiteY5" fmla="*/ 1970853 h 197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41707" h="1970853">
                      <a:moveTo>
                        <a:pt x="1970853" y="0"/>
                      </a:moveTo>
                      <a:lnTo>
                        <a:pt x="3941707" y="1970853"/>
                      </a:lnTo>
                      <a:lnTo>
                        <a:pt x="3448994" y="1970853"/>
                      </a:lnTo>
                      <a:lnTo>
                        <a:pt x="1970853" y="492713"/>
                      </a:lnTo>
                      <a:lnTo>
                        <a:pt x="492713" y="1970853"/>
                      </a:lnTo>
                      <a:lnTo>
                        <a:pt x="0" y="197085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9D3F408-ECAE-4A7D-8DCF-EC5F5093594F}"/>
                    </a:ext>
                  </a:extLst>
                </p:cNvPr>
                <p:cNvSpPr/>
                <p:nvPr/>
              </p:nvSpPr>
              <p:spPr>
                <a:xfrm rot="10800000">
                  <a:off x="8735838" y="3428999"/>
                  <a:ext cx="2365636" cy="1182818"/>
                </a:xfrm>
                <a:custGeom>
                  <a:avLst/>
                  <a:gdLst>
                    <a:gd name="connsiteX0" fmla="*/ 1182818 w 2365636"/>
                    <a:gd name="connsiteY0" fmla="*/ 0 h 1182818"/>
                    <a:gd name="connsiteX1" fmla="*/ 2365636 w 2365636"/>
                    <a:gd name="connsiteY1" fmla="*/ 1182818 h 1182818"/>
                    <a:gd name="connsiteX2" fmla="*/ 2238396 w 2365636"/>
                    <a:gd name="connsiteY2" fmla="*/ 1182818 h 1182818"/>
                    <a:gd name="connsiteX3" fmla="*/ 1182818 w 2365636"/>
                    <a:gd name="connsiteY3" fmla="*/ 127242 h 1182818"/>
                    <a:gd name="connsiteX4" fmla="*/ 127242 w 2365636"/>
                    <a:gd name="connsiteY4" fmla="*/ 1182818 h 1182818"/>
                    <a:gd name="connsiteX5" fmla="*/ 0 w 2365636"/>
                    <a:gd name="connsiteY5" fmla="*/ 1182818 h 1182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5636" h="1182818">
                      <a:moveTo>
                        <a:pt x="1182818" y="0"/>
                      </a:moveTo>
                      <a:lnTo>
                        <a:pt x="2365636" y="1182818"/>
                      </a:lnTo>
                      <a:lnTo>
                        <a:pt x="2238396" y="1182818"/>
                      </a:lnTo>
                      <a:lnTo>
                        <a:pt x="1182818" y="127242"/>
                      </a:lnTo>
                      <a:lnTo>
                        <a:pt x="127242" y="1182818"/>
                      </a:lnTo>
                      <a:lnTo>
                        <a:pt x="0" y="1182818"/>
                      </a:lnTo>
                      <a:close/>
                    </a:path>
                  </a:pathLst>
                </a:cu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84D1F8-8BE2-4798-939B-7E1B7C6A5EA4}"/>
                  </a:ext>
                </a:extLst>
              </p:cNvPr>
              <p:cNvSpPr txBox="1"/>
              <p:nvPr/>
            </p:nvSpPr>
            <p:spPr>
              <a:xfrm>
                <a:off x="-7446804" y="8318210"/>
                <a:ext cx="2846945" cy="60815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1200" b="1" cap="all" dirty="0">
                    <a:solidFill>
                      <a:schemeClr val="tx2"/>
                    </a:solidFill>
                  </a:rPr>
                  <a:t>5. DT validation</a:t>
                </a:r>
              </a:p>
              <a:p>
                <a:pPr algn="ctr"/>
                <a:r>
                  <a:rPr lang="en-US" sz="1200" b="1" cap="all" dirty="0">
                    <a:solidFill>
                      <a:schemeClr val="tx2"/>
                    </a:solidFill>
                  </a:rPr>
                  <a:t>And deployment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4A3537C-38CB-4496-B990-8E74CBD53E9A}"/>
                  </a:ext>
                </a:extLst>
              </p:cNvPr>
              <p:cNvGrpSpPr/>
              <p:nvPr/>
            </p:nvGrpSpPr>
            <p:grpSpPr>
              <a:xfrm>
                <a:off x="-7430764" y="6327171"/>
                <a:ext cx="2814871" cy="1407435"/>
                <a:chOff x="838200" y="1889947"/>
                <a:chExt cx="2814871" cy="1407435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9129B51C-21E2-4528-9D8E-752512064F27}"/>
                    </a:ext>
                  </a:extLst>
                </p:cNvPr>
                <p:cNvSpPr/>
                <p:nvPr/>
              </p:nvSpPr>
              <p:spPr>
                <a:xfrm>
                  <a:off x="838200" y="1889947"/>
                  <a:ext cx="2814871" cy="1407435"/>
                </a:xfrm>
                <a:custGeom>
                  <a:avLst/>
                  <a:gdLst>
                    <a:gd name="connsiteX0" fmla="*/ 1970853 w 3941707"/>
                    <a:gd name="connsiteY0" fmla="*/ 0 h 1970853"/>
                    <a:gd name="connsiteX1" fmla="*/ 3941707 w 3941707"/>
                    <a:gd name="connsiteY1" fmla="*/ 1970853 h 1970853"/>
                    <a:gd name="connsiteX2" fmla="*/ 3448994 w 3941707"/>
                    <a:gd name="connsiteY2" fmla="*/ 1970853 h 1970853"/>
                    <a:gd name="connsiteX3" fmla="*/ 1970853 w 3941707"/>
                    <a:gd name="connsiteY3" fmla="*/ 492713 h 1970853"/>
                    <a:gd name="connsiteX4" fmla="*/ 492713 w 3941707"/>
                    <a:gd name="connsiteY4" fmla="*/ 1970853 h 1970853"/>
                    <a:gd name="connsiteX5" fmla="*/ 0 w 3941707"/>
                    <a:gd name="connsiteY5" fmla="*/ 1970853 h 197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41707" h="1970853">
                      <a:moveTo>
                        <a:pt x="1970853" y="0"/>
                      </a:moveTo>
                      <a:lnTo>
                        <a:pt x="3941707" y="1970853"/>
                      </a:lnTo>
                      <a:lnTo>
                        <a:pt x="3448994" y="1970853"/>
                      </a:lnTo>
                      <a:lnTo>
                        <a:pt x="1970853" y="492713"/>
                      </a:lnTo>
                      <a:lnTo>
                        <a:pt x="492713" y="1970853"/>
                      </a:lnTo>
                      <a:lnTo>
                        <a:pt x="0" y="197085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2A0210F3-8CEF-42AF-8443-B325397D3CA0}"/>
                    </a:ext>
                  </a:extLst>
                </p:cNvPr>
                <p:cNvSpPr/>
                <p:nvPr/>
              </p:nvSpPr>
              <p:spPr>
                <a:xfrm>
                  <a:off x="1062817" y="2114564"/>
                  <a:ext cx="2365636" cy="1182818"/>
                </a:xfrm>
                <a:custGeom>
                  <a:avLst/>
                  <a:gdLst>
                    <a:gd name="connsiteX0" fmla="*/ 1182818 w 2365636"/>
                    <a:gd name="connsiteY0" fmla="*/ 0 h 1182818"/>
                    <a:gd name="connsiteX1" fmla="*/ 2365636 w 2365636"/>
                    <a:gd name="connsiteY1" fmla="*/ 1182818 h 1182818"/>
                    <a:gd name="connsiteX2" fmla="*/ 2238396 w 2365636"/>
                    <a:gd name="connsiteY2" fmla="*/ 1182818 h 1182818"/>
                    <a:gd name="connsiteX3" fmla="*/ 1182818 w 2365636"/>
                    <a:gd name="connsiteY3" fmla="*/ 127242 h 1182818"/>
                    <a:gd name="connsiteX4" fmla="*/ 127242 w 2365636"/>
                    <a:gd name="connsiteY4" fmla="*/ 1182818 h 1182818"/>
                    <a:gd name="connsiteX5" fmla="*/ 0 w 2365636"/>
                    <a:gd name="connsiteY5" fmla="*/ 1182818 h 1182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5636" h="1182818">
                      <a:moveTo>
                        <a:pt x="1182818" y="0"/>
                      </a:moveTo>
                      <a:lnTo>
                        <a:pt x="2365636" y="1182818"/>
                      </a:lnTo>
                      <a:lnTo>
                        <a:pt x="2238396" y="1182818"/>
                      </a:lnTo>
                      <a:lnTo>
                        <a:pt x="1182818" y="127242"/>
                      </a:lnTo>
                      <a:lnTo>
                        <a:pt x="127242" y="1182818"/>
                      </a:lnTo>
                      <a:lnTo>
                        <a:pt x="0" y="1182818"/>
                      </a:lnTo>
                      <a:close/>
                    </a:path>
                  </a:pathLst>
                </a:cu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674ED1-5D0E-43FF-A626-C9529FC52338}"/>
                </a:ext>
              </a:extLst>
            </p:cNvPr>
            <p:cNvSpPr/>
            <p:nvPr/>
          </p:nvSpPr>
          <p:spPr>
            <a:xfrm>
              <a:off x="2966730" y="2900058"/>
              <a:ext cx="1605270" cy="1126992"/>
            </a:xfrm>
            <a:custGeom>
              <a:avLst/>
              <a:gdLst>
                <a:gd name="connsiteX0" fmla="*/ 1970853 w 3941707"/>
                <a:gd name="connsiteY0" fmla="*/ 0 h 1970853"/>
                <a:gd name="connsiteX1" fmla="*/ 3941707 w 3941707"/>
                <a:gd name="connsiteY1" fmla="*/ 1970853 h 1970853"/>
                <a:gd name="connsiteX2" fmla="*/ 3448994 w 3941707"/>
                <a:gd name="connsiteY2" fmla="*/ 1970853 h 1970853"/>
                <a:gd name="connsiteX3" fmla="*/ 1970853 w 3941707"/>
                <a:gd name="connsiteY3" fmla="*/ 492713 h 1970853"/>
                <a:gd name="connsiteX4" fmla="*/ 492713 w 3941707"/>
                <a:gd name="connsiteY4" fmla="*/ 1970853 h 1970853"/>
                <a:gd name="connsiteX5" fmla="*/ 0 w 3941707"/>
                <a:gd name="connsiteY5" fmla="*/ 1970853 h 197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1707" h="1970853">
                  <a:moveTo>
                    <a:pt x="1970853" y="0"/>
                  </a:moveTo>
                  <a:lnTo>
                    <a:pt x="3941707" y="1970853"/>
                  </a:lnTo>
                  <a:lnTo>
                    <a:pt x="3448994" y="1970853"/>
                  </a:lnTo>
                  <a:lnTo>
                    <a:pt x="1970853" y="492713"/>
                  </a:lnTo>
                  <a:lnTo>
                    <a:pt x="492713" y="1970853"/>
                  </a:lnTo>
                  <a:lnTo>
                    <a:pt x="0" y="19708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57" name="Picture 2" descr="50 free vector icons of Big Data and Web Analytics designed by ...">
              <a:extLst>
                <a:ext uri="{FF2B5EF4-FFF2-40B4-BE49-F238E27FC236}">
                  <a16:creationId xmlns:a16="http://schemas.microsoft.com/office/drawing/2014/main" id="{E11A4829-4E8C-4D29-B400-D0F4CBC65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517" y="3659227"/>
              <a:ext cx="549863" cy="63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50 free vector icons of Big Data and Web Analytics designed by ...">
              <a:extLst>
                <a:ext uri="{FF2B5EF4-FFF2-40B4-BE49-F238E27FC236}">
                  <a16:creationId xmlns:a16="http://schemas.microsoft.com/office/drawing/2014/main" id="{D1431D27-0AF0-4D45-A900-AB92AE5629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76168" y="3816937"/>
              <a:ext cx="50405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50 free vector icons of Big Data and Web Analytics designed by ...">
              <a:extLst>
                <a:ext uri="{FF2B5EF4-FFF2-40B4-BE49-F238E27FC236}">
                  <a16:creationId xmlns:a16="http://schemas.microsoft.com/office/drawing/2014/main" id="{0C880481-872E-4397-B0A6-51A2CCC046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4192" y="3816937"/>
              <a:ext cx="573752" cy="559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50 free vector icons of Big Data and Web Analytics designed by ...">
              <a:extLst>
                <a:ext uri="{FF2B5EF4-FFF2-40B4-BE49-F238E27FC236}">
                  <a16:creationId xmlns:a16="http://schemas.microsoft.com/office/drawing/2014/main" id="{47278821-E3E5-4DA7-BE11-DE4185E21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60032" y="3906155"/>
              <a:ext cx="495395" cy="5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50 free vector icons of Big Data and Web Analytics designed by ...">
              <a:extLst>
                <a:ext uri="{FF2B5EF4-FFF2-40B4-BE49-F238E27FC236}">
                  <a16:creationId xmlns:a16="http://schemas.microsoft.com/office/drawing/2014/main" id="{CD90D588-566F-465F-826D-B560986576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9966" y="3814563"/>
              <a:ext cx="577659" cy="595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Marcador de fecha 3">
            <a:extLst>
              <a:ext uri="{FF2B5EF4-FFF2-40B4-BE49-F238E27FC236}">
                <a16:creationId xmlns:a16="http://schemas.microsoft.com/office/drawing/2014/main" id="{48286C80-39C3-4F2E-B38C-8F38844E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A4630A87-362C-47BC-B9B0-76E09BDDC127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980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FA5E-0148-49C4-977C-F20AC27D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35038"/>
          </a:xfrm>
        </p:spPr>
        <p:txBody>
          <a:bodyPr/>
          <a:lstStyle/>
          <a:p>
            <a:r>
              <a:rPr lang="en-GB" dirty="0"/>
              <a:t>1.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1014C-3681-444C-B285-234830AA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5767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Multidomain simulation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8D672-0306-4BD8-9F28-04987A696881}"/>
              </a:ext>
            </a:extLst>
          </p:cNvPr>
          <p:cNvSpPr/>
          <p:nvPr/>
        </p:nvSpPr>
        <p:spPr bwMode="auto">
          <a:xfrm>
            <a:off x="1623013" y="2635576"/>
            <a:ext cx="5763344" cy="32403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5EA09A-8C90-4570-8E55-236A791A3659}"/>
              </a:ext>
            </a:extLst>
          </p:cNvPr>
          <p:cNvCxnSpPr>
            <a:cxnSpLocks/>
          </p:cNvCxnSpPr>
          <p:nvPr/>
        </p:nvCxnSpPr>
        <p:spPr bwMode="auto">
          <a:xfrm>
            <a:off x="550945" y="3648850"/>
            <a:ext cx="10785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E8A39B-C0E3-4966-8247-ED43889B85AE}"/>
              </a:ext>
            </a:extLst>
          </p:cNvPr>
          <p:cNvCxnSpPr>
            <a:stCxn id="7" idx="3"/>
          </p:cNvCxnSpPr>
          <p:nvPr/>
        </p:nvCxnSpPr>
        <p:spPr bwMode="auto">
          <a:xfrm>
            <a:off x="7386357" y="4255756"/>
            <a:ext cx="10789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6146" name="Picture 2" descr="Simscape Add-on Libraries - Video - MATLAB &amp; Simulink">
            <a:extLst>
              <a:ext uri="{FF2B5EF4-FFF2-40B4-BE49-F238E27FC236}">
                <a16:creationId xmlns:a16="http://schemas.microsoft.com/office/drawing/2014/main" id="{5B4A2BDA-EB29-4AFD-86D0-1972A812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170" y="3199782"/>
            <a:ext cx="1751856" cy="9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rCAD - Wikiwand">
            <a:extLst>
              <a:ext uri="{FF2B5EF4-FFF2-40B4-BE49-F238E27FC236}">
                <a16:creationId xmlns:a16="http://schemas.microsoft.com/office/drawing/2014/main" id="{C8833474-6584-4E16-93E0-193C1853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339" y="3315072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Neural Architecture Search – CV-Tricks.com">
            <a:extLst>
              <a:ext uri="{FF2B5EF4-FFF2-40B4-BE49-F238E27FC236}">
                <a16:creationId xmlns:a16="http://schemas.microsoft.com/office/drawing/2014/main" id="{9A0A8DC5-F169-427B-8A01-6271F4993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Artificial neural network architecture (ANN i-h 1-h 2-h n-o ...">
            <a:extLst>
              <a:ext uri="{FF2B5EF4-FFF2-40B4-BE49-F238E27FC236}">
                <a16:creationId xmlns:a16="http://schemas.microsoft.com/office/drawing/2014/main" id="{59E32D6A-C8D2-4BF6-812C-C01D791A4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014" y="4428461"/>
            <a:ext cx="1958736" cy="11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athWorks Announces Release 2019b of MATLAB and Simulink ...">
            <a:extLst>
              <a:ext uri="{FF2B5EF4-FFF2-40B4-BE49-F238E27FC236}">
                <a16:creationId xmlns:a16="http://schemas.microsoft.com/office/drawing/2014/main" id="{27451CB8-8316-4EDF-94AC-E864A9FB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049" y="4634389"/>
            <a:ext cx="1289088" cy="7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usiness data graph analytics Royalty Free Vector Image">
            <a:extLst>
              <a:ext uri="{FF2B5EF4-FFF2-40B4-BE49-F238E27FC236}">
                <a16:creationId xmlns:a16="http://schemas.microsoft.com/office/drawing/2014/main" id="{0EF67923-5310-4F90-87DE-9E96AF750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565374" y="4166142"/>
            <a:ext cx="1026899" cy="64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usiness data graph analytics Royalty Free Vector Image">
            <a:extLst>
              <a:ext uri="{FF2B5EF4-FFF2-40B4-BE49-F238E27FC236}">
                <a16:creationId xmlns:a16="http://schemas.microsoft.com/office/drawing/2014/main" id="{44666E84-0503-4096-BC10-E27B0FDB0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8574" y="4445667"/>
            <a:ext cx="1331812" cy="10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FB42BC-9400-45DE-B0BC-680957A14B4C}"/>
              </a:ext>
            </a:extLst>
          </p:cNvPr>
          <p:cNvCxnSpPr>
            <a:cxnSpLocks/>
          </p:cNvCxnSpPr>
          <p:nvPr/>
        </p:nvCxnSpPr>
        <p:spPr bwMode="auto">
          <a:xfrm>
            <a:off x="539552" y="5445224"/>
            <a:ext cx="10785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D6E16A-54F2-46E4-B8E0-CD9D81A74CEF}"/>
              </a:ext>
            </a:extLst>
          </p:cNvPr>
          <p:cNvCxnSpPr>
            <a:cxnSpLocks/>
            <a:stCxn id="6152" idx="3"/>
            <a:endCxn id="6154" idx="1"/>
          </p:cNvCxnSpPr>
          <p:nvPr/>
        </p:nvCxnSpPr>
        <p:spPr bwMode="auto">
          <a:xfrm flipV="1">
            <a:off x="4285750" y="5002255"/>
            <a:ext cx="94029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8C8A5C-B524-4943-8251-D7E01AD4A866}"/>
              </a:ext>
            </a:extLst>
          </p:cNvPr>
          <p:cNvCxnSpPr>
            <a:stCxn id="6154" idx="0"/>
          </p:cNvCxnSpPr>
          <p:nvPr/>
        </p:nvCxnSpPr>
        <p:spPr bwMode="auto">
          <a:xfrm flipV="1">
            <a:off x="5870593" y="4031867"/>
            <a:ext cx="0" cy="602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6041EC-EEE7-4B53-A338-AB0563B086FC}"/>
              </a:ext>
            </a:extLst>
          </p:cNvPr>
          <p:cNvCxnSpPr>
            <a:stCxn id="6146" idx="1"/>
            <a:endCxn id="6148" idx="3"/>
          </p:cNvCxnSpPr>
          <p:nvPr/>
        </p:nvCxnSpPr>
        <p:spPr bwMode="auto">
          <a:xfrm flipH="1">
            <a:off x="4261339" y="3692492"/>
            <a:ext cx="661831" cy="3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BBA739-3D1C-40A7-A568-721D7EF361A0}"/>
              </a:ext>
            </a:extLst>
          </p:cNvPr>
          <p:cNvCxnSpPr>
            <a:cxnSpLocks/>
            <a:stCxn id="6148" idx="2"/>
            <a:endCxn id="6152" idx="0"/>
          </p:cNvCxnSpPr>
          <p:nvPr/>
        </p:nvCxnSpPr>
        <p:spPr bwMode="auto">
          <a:xfrm flipH="1">
            <a:off x="3306382" y="4077072"/>
            <a:ext cx="2457" cy="351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56B0A5-61AF-4A40-9FF0-8C9C5BC9A57B}"/>
              </a:ext>
            </a:extLst>
          </p:cNvPr>
          <p:cNvSpPr txBox="1"/>
          <p:nvPr/>
        </p:nvSpPr>
        <p:spPr>
          <a:xfrm>
            <a:off x="7535829" y="372355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Output</a:t>
            </a:r>
            <a:endParaRPr lang="en-US" dirty="0"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A0C074-88A5-4035-AD96-68F037BA7979}"/>
              </a:ext>
            </a:extLst>
          </p:cNvPr>
          <p:cNvSpPr txBox="1"/>
          <p:nvPr/>
        </p:nvSpPr>
        <p:spPr>
          <a:xfrm>
            <a:off x="616319" y="292964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atin typeface="+mn-lt"/>
              </a:rPr>
              <a:t>Data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streams</a:t>
            </a:r>
            <a:endParaRPr lang="en-US" sz="1800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99ED9C-9B03-4AAF-AC7A-F2DB384DDF5A}"/>
              </a:ext>
            </a:extLst>
          </p:cNvPr>
          <p:cNvSpPr txBox="1"/>
          <p:nvPr/>
        </p:nvSpPr>
        <p:spPr>
          <a:xfrm>
            <a:off x="3707904" y="5875936"/>
            <a:ext cx="17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Digital Twin</a:t>
            </a:r>
            <a:endParaRPr lang="en-US" dirty="0">
              <a:latin typeface="+mn-lt"/>
            </a:endParaRPr>
          </a:p>
        </p:txBody>
      </p:sp>
      <p:pic>
        <p:nvPicPr>
          <p:cNvPr id="6156" name="Picture 12" descr="AspenTech HYSYS Logo Vector (.AI) Free Download">
            <a:extLst>
              <a:ext uri="{FF2B5EF4-FFF2-40B4-BE49-F238E27FC236}">
                <a16:creationId xmlns:a16="http://schemas.microsoft.com/office/drawing/2014/main" id="{5C130AF4-18F6-4AF1-80EC-3D45C43D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487" y="2720175"/>
            <a:ext cx="604019" cy="5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ndiss Plus® | CORYS">
            <a:extLst>
              <a:ext uri="{FF2B5EF4-FFF2-40B4-BE49-F238E27FC236}">
                <a16:creationId xmlns:a16="http://schemas.microsoft.com/office/drawing/2014/main" id="{D1A5E08A-2E2F-43AF-A753-FE28EE3D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331" y="2733441"/>
            <a:ext cx="1141390" cy="4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arcador de fecha 3">
            <a:extLst>
              <a:ext uri="{FF2B5EF4-FFF2-40B4-BE49-F238E27FC236}">
                <a16:creationId xmlns:a16="http://schemas.microsoft.com/office/drawing/2014/main" id="{2B231249-6A7C-4620-8050-93D6E0E1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92435E65-4902-4FBF-B499-BDD620C0BBA3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32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8B74B2CC-FE9C-48A1-BB0F-BAFEFB16A2AA}"/>
              </a:ext>
            </a:extLst>
          </p:cNvPr>
          <p:cNvSpPr txBox="1">
            <a:spLocks/>
          </p:cNvSpPr>
          <p:nvPr/>
        </p:nvSpPr>
        <p:spPr bwMode="auto">
          <a:xfrm>
            <a:off x="0" y="1413842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algn="l">
              <a:buNone/>
            </a:pPr>
            <a:r>
              <a:rPr lang="en-GB" sz="2800" dirty="0"/>
              <a:t>System description</a:t>
            </a:r>
            <a:endParaRPr lang="pl-PL" sz="2800" dirty="0"/>
          </a:p>
        </p:txBody>
      </p:sp>
      <p:sp>
        <p:nvSpPr>
          <p:cNvPr id="24" name="Rectángulo 12">
            <a:extLst>
              <a:ext uri="{FF2B5EF4-FFF2-40B4-BE49-F238E27FC236}">
                <a16:creationId xmlns:a16="http://schemas.microsoft.com/office/drawing/2014/main" id="{42FA5386-1A5F-4B8A-983D-45BF150B0B69}"/>
              </a:ext>
            </a:extLst>
          </p:cNvPr>
          <p:cNvSpPr/>
          <p:nvPr/>
        </p:nvSpPr>
        <p:spPr>
          <a:xfrm>
            <a:off x="424856" y="4534088"/>
            <a:ext cx="8294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DC motor </a:t>
            </a:r>
            <a:r>
              <a:rPr lang="en-US" sz="2000" dirty="0">
                <a:latin typeface="+mn-lt"/>
              </a:rPr>
              <a:t>12v 600 RPM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Arduino mega with </a:t>
            </a:r>
            <a:r>
              <a:rPr lang="en-US" sz="2000" dirty="0" err="1">
                <a:latin typeface="+mn-lt"/>
              </a:rPr>
              <a:t>ardumotor</a:t>
            </a:r>
            <a:r>
              <a:rPr lang="en-US" sz="2000" dirty="0">
                <a:latin typeface="+mn-lt"/>
              </a:rPr>
              <a:t> shield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Rotational encoder 120 </a:t>
            </a:r>
            <a:r>
              <a:rPr lang="en-US" sz="2000" dirty="0" err="1">
                <a:latin typeface="+mn-lt"/>
              </a:rPr>
              <a:t>ppr</a:t>
            </a:r>
            <a:endParaRPr lang="en-US" sz="20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External power supply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Running real time embedded control using C code generation for Arduino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47C75F5-3088-404A-85CB-4BE554BB27E1}"/>
              </a:ext>
            </a:extLst>
          </p:cNvPr>
          <p:cNvSpPr txBox="1">
            <a:spLocks/>
          </p:cNvSpPr>
          <p:nvPr/>
        </p:nvSpPr>
        <p:spPr bwMode="auto">
          <a:xfrm>
            <a:off x="0" y="692696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4000" kern="0" dirty="0">
                <a:solidFill>
                  <a:schemeClr val="tx1"/>
                </a:solidFill>
              </a:rPr>
              <a:t>2. </a:t>
            </a:r>
            <a:r>
              <a:rPr lang="en-GB" sz="4000" dirty="0">
                <a:solidFill>
                  <a:schemeClr val="tx1"/>
                </a:solidFill>
              </a:rPr>
              <a:t>Case study: DC motor system</a:t>
            </a:r>
            <a:r>
              <a:rPr lang="en-GB" sz="4000" kern="0" dirty="0">
                <a:solidFill>
                  <a:schemeClr val="tx1"/>
                </a:solidFill>
              </a:rPr>
              <a:t> </a:t>
            </a:r>
            <a:endParaRPr lang="en-US" sz="4000" kern="0" dirty="0">
              <a:solidFill>
                <a:schemeClr val="tx1"/>
              </a:solidFill>
            </a:endParaRPr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ACB9DB23-B162-47B4-B0C4-B40E2116D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30050"/>
          <a:stretch/>
        </p:blipFill>
        <p:spPr>
          <a:xfrm>
            <a:off x="1905000" y="2318064"/>
            <a:ext cx="4853980" cy="1873004"/>
          </a:xfrm>
          <a:prstGeom prst="rect">
            <a:avLst/>
          </a:prstGeom>
        </p:spPr>
      </p:pic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B6BA2EC3-6817-420D-8972-25158CCE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0572"/>
            <a:ext cx="1905000" cy="404812"/>
          </a:xfrm>
        </p:spPr>
        <p:txBody>
          <a:bodyPr/>
          <a:lstStyle/>
          <a:p>
            <a:pPr>
              <a:defRPr/>
            </a:pPr>
            <a:fld id="{BE18BB7C-A438-474D-8BDA-5E779D42BD3B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037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71860</TotalTime>
  <Words>1861</Words>
  <Application>Microsoft Office PowerPoint</Application>
  <PresentationFormat>On-screen Show (4:3)</PresentationFormat>
  <Paragraphs>433</Paragraphs>
  <Slides>55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Arial Narrow</vt:lpstr>
      <vt:lpstr>Belgium</vt:lpstr>
      <vt:lpstr>Cambria Math</vt:lpstr>
      <vt:lpstr>Courier New</vt:lpstr>
      <vt:lpstr>Garamond</vt:lpstr>
      <vt:lpstr>Mistral</vt:lpstr>
      <vt:lpstr>Tahoma</vt:lpstr>
      <vt:lpstr>Times New Roman</vt:lpstr>
      <vt:lpstr>Wingdings</vt:lpstr>
      <vt:lpstr>Blank Presentation</vt:lpstr>
      <vt:lpstr>Digital Twin development for a  DC motor system</vt:lpstr>
      <vt:lpstr>Outline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PowerPoint Presentation</vt:lpstr>
      <vt:lpstr>PowerPoint Presentation</vt:lpstr>
      <vt:lpstr>2. Case study: DC motor system </vt:lpstr>
      <vt:lpstr>PowerPoint Presentation</vt:lpstr>
      <vt:lpstr>2. Case study: DC motor system </vt:lpstr>
      <vt:lpstr>2. Case study: DC motor system </vt:lpstr>
      <vt:lpstr>2. Case study: DC motor system </vt:lpstr>
      <vt:lpstr>2. Case study: DC motor system </vt:lpstr>
      <vt:lpstr>2. Case study: DC motor system </vt:lpstr>
      <vt:lpstr>2. Case study: DC motor system </vt:lpstr>
      <vt:lpstr>2. Case study: DC motor system </vt:lpstr>
      <vt:lpstr>2. Case study: DC motor system </vt:lpstr>
      <vt:lpstr>PowerPoint Presentation</vt:lpstr>
      <vt:lpstr>PowerPoint Presentation</vt:lpstr>
      <vt:lpstr>2. Case study: DC motor system position control</vt:lpstr>
      <vt:lpstr>PowerPoint Presentation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3. Case study: DC motor MIMO system </vt:lpstr>
      <vt:lpstr>4. Fault detection</vt:lpstr>
      <vt:lpstr>4. Fault detection</vt:lpstr>
      <vt:lpstr>4. Fault detection</vt:lpstr>
      <vt:lpstr>4. Fault detection</vt:lpstr>
      <vt:lpstr>4. Fault detection</vt:lpstr>
      <vt:lpstr>4. Fault detection</vt:lpstr>
      <vt:lpstr>4. Fault detection</vt:lpstr>
      <vt:lpstr>3. Conclusions and future work</vt:lpstr>
      <vt:lpstr>3. Conclusions and future work</vt:lpstr>
      <vt:lpstr>PowerPoint Presentation</vt:lpstr>
    </vt:vector>
  </TitlesOfParts>
  <Company>University of California Merced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ME142 Mechatronics</dc:title>
  <dc:subject>actuator literature review</dc:subject>
  <dc:creator>YangQuan Chen</dc:creator>
  <cp:lastModifiedBy>jairo bernardo viola villamizar</cp:lastModifiedBy>
  <cp:revision>1816</cp:revision>
  <cp:lastPrinted>2004-07-08T02:38:27Z</cp:lastPrinted>
  <dcterms:created xsi:type="dcterms:W3CDTF">2003-12-02T17:03:49Z</dcterms:created>
  <dcterms:modified xsi:type="dcterms:W3CDTF">2020-10-15T18:24:50Z</dcterms:modified>
</cp:coreProperties>
</file>