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94"/>
  </p:notesMasterIdLst>
  <p:handoutMasterIdLst>
    <p:handoutMasterId r:id="rId95"/>
  </p:handoutMasterIdLst>
  <p:sldIdLst>
    <p:sldId id="1029" r:id="rId2"/>
    <p:sldId id="1041" r:id="rId3"/>
    <p:sldId id="1224" r:id="rId4"/>
    <p:sldId id="1100" r:id="rId5"/>
    <p:sldId id="1176" r:id="rId6"/>
    <p:sldId id="1193" r:id="rId7"/>
    <p:sldId id="1188" r:id="rId8"/>
    <p:sldId id="1194" r:id="rId9"/>
    <p:sldId id="1189" r:id="rId10"/>
    <p:sldId id="1205" r:id="rId11"/>
    <p:sldId id="1206" r:id="rId12"/>
    <p:sldId id="1207" r:id="rId13"/>
    <p:sldId id="1196" r:id="rId14"/>
    <p:sldId id="1208" r:id="rId15"/>
    <p:sldId id="1209" r:id="rId16"/>
    <p:sldId id="1210" r:id="rId17"/>
    <p:sldId id="1211" r:id="rId18"/>
    <p:sldId id="1212" r:id="rId19"/>
    <p:sldId id="1213" r:id="rId20"/>
    <p:sldId id="1215" r:id="rId21"/>
    <p:sldId id="1214" r:id="rId22"/>
    <p:sldId id="1191" r:id="rId23"/>
    <p:sldId id="1195" r:id="rId24"/>
    <p:sldId id="1216" r:id="rId25"/>
    <p:sldId id="1217" r:id="rId26"/>
    <p:sldId id="1218" r:id="rId27"/>
    <p:sldId id="1219" r:id="rId28"/>
    <p:sldId id="1220" r:id="rId29"/>
    <p:sldId id="1180" r:id="rId30"/>
    <p:sldId id="1225" r:id="rId31"/>
    <p:sldId id="1222" r:id="rId32"/>
    <p:sldId id="1223" r:id="rId33"/>
    <p:sldId id="1226" r:id="rId34"/>
    <p:sldId id="1199" r:id="rId35"/>
    <p:sldId id="1227" r:id="rId36"/>
    <p:sldId id="1229" r:id="rId37"/>
    <p:sldId id="1228" r:id="rId38"/>
    <p:sldId id="1231" r:id="rId39"/>
    <p:sldId id="1230" r:id="rId40"/>
    <p:sldId id="1183" r:id="rId41"/>
    <p:sldId id="1232" r:id="rId42"/>
    <p:sldId id="1060" r:id="rId43"/>
    <p:sldId id="1061" r:id="rId44"/>
    <p:sldId id="1119" r:id="rId45"/>
    <p:sldId id="1239" r:id="rId46"/>
    <p:sldId id="1235" r:id="rId47"/>
    <p:sldId id="1240" r:id="rId48"/>
    <p:sldId id="1241" r:id="rId49"/>
    <p:sldId id="1243" r:id="rId50"/>
    <p:sldId id="1236" r:id="rId51"/>
    <p:sldId id="1242" r:id="rId52"/>
    <p:sldId id="1245" r:id="rId53"/>
    <p:sldId id="1244" r:id="rId54"/>
    <p:sldId id="1066" r:id="rId55"/>
    <p:sldId id="1250" r:id="rId56"/>
    <p:sldId id="1246" r:id="rId57"/>
    <p:sldId id="1247" r:id="rId58"/>
    <p:sldId id="1251" r:id="rId59"/>
    <p:sldId id="1248" r:id="rId60"/>
    <p:sldId id="1249" r:id="rId61"/>
    <p:sldId id="1252" r:id="rId62"/>
    <p:sldId id="1257" r:id="rId63"/>
    <p:sldId id="1258" r:id="rId64"/>
    <p:sldId id="1237" r:id="rId65"/>
    <p:sldId id="1253" r:id="rId66"/>
    <p:sldId id="1259" r:id="rId67"/>
    <p:sldId id="1234" r:id="rId68"/>
    <p:sldId id="1238" r:id="rId69"/>
    <p:sldId id="1260" r:id="rId70"/>
    <p:sldId id="1050" r:id="rId71"/>
    <p:sldId id="1126" r:id="rId72"/>
    <p:sldId id="1254" r:id="rId73"/>
    <p:sldId id="1255" r:id="rId74"/>
    <p:sldId id="1204" r:id="rId75"/>
    <p:sldId id="1184" r:id="rId76"/>
    <p:sldId id="1192" r:id="rId77"/>
    <p:sldId id="1182" r:id="rId78"/>
    <p:sldId id="1112" r:id="rId79"/>
    <p:sldId id="1114" r:id="rId80"/>
    <p:sldId id="1202" r:id="rId81"/>
    <p:sldId id="1203" r:id="rId82"/>
    <p:sldId id="1256" r:id="rId83"/>
    <p:sldId id="1051" r:id="rId84"/>
    <p:sldId id="1261" r:id="rId85"/>
    <p:sldId id="1263" r:id="rId86"/>
    <p:sldId id="1264" r:id="rId87"/>
    <p:sldId id="1265" r:id="rId88"/>
    <p:sldId id="1266" r:id="rId89"/>
    <p:sldId id="1267" r:id="rId90"/>
    <p:sldId id="1268" r:id="rId91"/>
    <p:sldId id="1269" r:id="rId92"/>
    <p:sldId id="1270" r:id="rId93"/>
  </p:sldIdLst>
  <p:sldSz cx="9144000" cy="6858000" type="screen4x3"/>
  <p:notesSz cx="6858000" cy="9144000"/>
  <p:custDataLst>
    <p:tags r:id="rId96"/>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521415D9-36F7-43E2-AB2F-B90AF26B5E84}">
      <p14:sectionLst xmlns:p14="http://schemas.microsoft.com/office/powerpoint/2010/main">
        <p14:section name="Sección predeterminada" id="{299F4C43-B170-4592-9131-6E982ABB9F6C}">
          <p14:sldIdLst>
            <p14:sldId id="1029"/>
            <p14:sldId id="1041"/>
            <p14:sldId id="1224"/>
            <p14:sldId id="1100"/>
            <p14:sldId id="1176"/>
            <p14:sldId id="1193"/>
            <p14:sldId id="1188"/>
            <p14:sldId id="1194"/>
            <p14:sldId id="1189"/>
            <p14:sldId id="1205"/>
            <p14:sldId id="1206"/>
            <p14:sldId id="1207"/>
            <p14:sldId id="1196"/>
            <p14:sldId id="1208"/>
            <p14:sldId id="1209"/>
            <p14:sldId id="1210"/>
            <p14:sldId id="1211"/>
            <p14:sldId id="1212"/>
            <p14:sldId id="1213"/>
            <p14:sldId id="1215"/>
            <p14:sldId id="1214"/>
            <p14:sldId id="1191"/>
            <p14:sldId id="1195"/>
            <p14:sldId id="1216"/>
            <p14:sldId id="1217"/>
            <p14:sldId id="1218"/>
            <p14:sldId id="1219"/>
            <p14:sldId id="1220"/>
            <p14:sldId id="1180"/>
            <p14:sldId id="1225"/>
            <p14:sldId id="1222"/>
            <p14:sldId id="1223"/>
            <p14:sldId id="1226"/>
            <p14:sldId id="1199"/>
            <p14:sldId id="1227"/>
            <p14:sldId id="1229"/>
            <p14:sldId id="1228"/>
            <p14:sldId id="1231"/>
            <p14:sldId id="1230"/>
            <p14:sldId id="1183"/>
            <p14:sldId id="1232"/>
            <p14:sldId id="1060"/>
            <p14:sldId id="1061"/>
            <p14:sldId id="1119"/>
            <p14:sldId id="1239"/>
            <p14:sldId id="1235"/>
            <p14:sldId id="1240"/>
            <p14:sldId id="1241"/>
            <p14:sldId id="1243"/>
            <p14:sldId id="1236"/>
            <p14:sldId id="1242"/>
            <p14:sldId id="1245"/>
            <p14:sldId id="1244"/>
            <p14:sldId id="1066"/>
            <p14:sldId id="1250"/>
            <p14:sldId id="1246"/>
            <p14:sldId id="1247"/>
            <p14:sldId id="1251"/>
            <p14:sldId id="1248"/>
            <p14:sldId id="1249"/>
            <p14:sldId id="1252"/>
            <p14:sldId id="1257"/>
            <p14:sldId id="1258"/>
            <p14:sldId id="1237"/>
            <p14:sldId id="1253"/>
            <p14:sldId id="1259"/>
            <p14:sldId id="1234"/>
            <p14:sldId id="1238"/>
            <p14:sldId id="1260"/>
            <p14:sldId id="1050"/>
            <p14:sldId id="1126"/>
            <p14:sldId id="1254"/>
            <p14:sldId id="1255"/>
          </p14:sldIdLst>
        </p14:section>
        <p14:section name="Sección sin título" id="{406F4CCE-38BF-44F4-A17C-3C0B351BD676}">
          <p14:sldIdLst>
            <p14:sldId id="1204"/>
            <p14:sldId id="1184"/>
            <p14:sldId id="1192"/>
            <p14:sldId id="1182"/>
            <p14:sldId id="1112"/>
            <p14:sldId id="1114"/>
            <p14:sldId id="1202"/>
            <p14:sldId id="1203"/>
            <p14:sldId id="1256"/>
            <p14:sldId id="1051"/>
            <p14:sldId id="1261"/>
            <p14:sldId id="1263"/>
            <p14:sldId id="1264"/>
            <p14:sldId id="1265"/>
            <p14:sldId id="1266"/>
            <p14:sldId id="1267"/>
            <p14:sldId id="1268"/>
            <p14:sldId id="1269"/>
            <p14:sldId id="1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ro bernardo viola villamizar" initials="jbvv" lastIdx="20" clrIdx="0">
    <p:extLst>
      <p:ext uri="{19B8F6BF-5375-455C-9EA6-DF929625EA0E}">
        <p15:presenceInfo xmlns:p15="http://schemas.microsoft.com/office/powerpoint/2012/main" userId="d42e90dcf30f55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DDDDDD"/>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0829" autoAdjust="0"/>
  </p:normalViewPr>
  <p:slideViewPr>
    <p:cSldViewPr>
      <p:cViewPr varScale="1">
        <p:scale>
          <a:sx n="78" d="100"/>
          <a:sy n="78" d="100"/>
        </p:scale>
        <p:origin x="1618" y="96"/>
      </p:cViewPr>
      <p:guideLst>
        <p:guide orient="horz" pos="2160"/>
        <p:guide pos="2880"/>
      </p:guideLst>
    </p:cSldViewPr>
  </p:slideViewPr>
  <p:outlineViewPr>
    <p:cViewPr>
      <p:scale>
        <a:sx n="33" d="100"/>
        <a:sy n="33" d="100"/>
      </p:scale>
      <p:origin x="0" y="9612"/>
    </p:cViewPr>
    <p:sldLst>
      <p:sld r:id="rId1" collapse="1"/>
    </p:sldLst>
  </p:outlineViewPr>
  <p:notesTextViewPr>
    <p:cViewPr>
      <p:scale>
        <a:sx n="3" d="2"/>
        <a:sy n="3" d="2"/>
      </p:scale>
      <p:origin x="0" y="0"/>
    </p:cViewPr>
  </p:notesTextViewPr>
  <p:sorterViewPr>
    <p:cViewPr>
      <p:scale>
        <a:sx n="66" d="100"/>
        <a:sy n="66" d="100"/>
      </p:scale>
      <p:origin x="0" y="0"/>
    </p:cViewPr>
  </p:sorterViewPr>
  <p:notesViewPr>
    <p:cSldViewPr>
      <p:cViewPr>
        <p:scale>
          <a:sx n="95" d="100"/>
          <a:sy n="95" d="100"/>
        </p:scale>
        <p:origin x="2506" y="-859"/>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C512F-5612-45B9-A54C-C636C28E84C4}"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CO"/>
        </a:p>
      </dgm:t>
    </dgm:pt>
    <dgm:pt modelId="{320CC4A0-DD9C-4613-BF8C-2C568FEA515E}">
      <dgm:prSet phldrT="[Texto]" custT="1"/>
      <dgm:spPr/>
      <dgm:t>
        <a:bodyPr/>
        <a:lstStyle/>
        <a:p>
          <a:r>
            <a:rPr lang="en-US" sz="2800" noProof="0" dirty="0">
              <a:solidFill>
                <a:schemeClr val="tx1"/>
              </a:solidFill>
            </a:rPr>
            <a:t>1</a:t>
          </a:r>
        </a:p>
      </dgm:t>
    </dgm:pt>
    <dgm:pt modelId="{A33548CC-DD25-499F-A119-844504FFAEAD}" type="parTrans" cxnId="{B95558F0-CDB9-4257-99E8-2C6E6BE55D69}">
      <dgm:prSet/>
      <dgm:spPr/>
      <dgm:t>
        <a:bodyPr/>
        <a:lstStyle/>
        <a:p>
          <a:endParaRPr lang="es-CO" sz="2800">
            <a:solidFill>
              <a:schemeClr val="tx1"/>
            </a:solidFill>
          </a:endParaRPr>
        </a:p>
      </dgm:t>
    </dgm:pt>
    <dgm:pt modelId="{73607B7D-881E-4483-A768-76BC25B5CB7A}" type="sibTrans" cxnId="{B95558F0-CDB9-4257-99E8-2C6E6BE55D69}">
      <dgm:prSet/>
      <dgm:spPr/>
      <dgm:t>
        <a:bodyPr/>
        <a:lstStyle/>
        <a:p>
          <a:endParaRPr lang="es-CO" sz="2800">
            <a:solidFill>
              <a:schemeClr val="tx1"/>
            </a:solidFill>
          </a:endParaRPr>
        </a:p>
      </dgm:t>
    </dgm:pt>
    <dgm:pt modelId="{092A7CF7-8917-4C2D-A726-10BC247C8CDD}">
      <dgm:prSet phldrT="[Texto]" custT="1"/>
      <dgm:spPr/>
      <dgm:t>
        <a:bodyPr/>
        <a:lstStyle/>
        <a:p>
          <a:r>
            <a:rPr lang="en-GB" sz="2800" noProof="0" dirty="0">
              <a:solidFill>
                <a:schemeClr val="tx1"/>
              </a:solidFill>
            </a:rPr>
            <a:t>Introduction</a:t>
          </a:r>
          <a:endParaRPr lang="en-US" sz="2800" noProof="0" dirty="0">
            <a:solidFill>
              <a:schemeClr val="tx1"/>
            </a:solidFill>
          </a:endParaRPr>
        </a:p>
      </dgm:t>
    </dgm:pt>
    <dgm:pt modelId="{43CAFF0B-8C80-49B6-993E-D58AD0F4F839}" type="parTrans" cxnId="{EF1B4B2D-DCEB-4B89-A54A-093A292A7AFE}">
      <dgm:prSet/>
      <dgm:spPr/>
      <dgm:t>
        <a:bodyPr/>
        <a:lstStyle/>
        <a:p>
          <a:endParaRPr lang="es-CO" sz="2800">
            <a:solidFill>
              <a:schemeClr val="tx1"/>
            </a:solidFill>
          </a:endParaRPr>
        </a:p>
      </dgm:t>
    </dgm:pt>
    <dgm:pt modelId="{EC3793F7-D1D9-492F-9385-6C43AE7F6401}" type="sibTrans" cxnId="{EF1B4B2D-DCEB-4B89-A54A-093A292A7AFE}">
      <dgm:prSet/>
      <dgm:spPr/>
      <dgm:t>
        <a:bodyPr/>
        <a:lstStyle/>
        <a:p>
          <a:endParaRPr lang="es-CO" sz="2800">
            <a:solidFill>
              <a:schemeClr val="tx1"/>
            </a:solidFill>
          </a:endParaRPr>
        </a:p>
      </dgm:t>
    </dgm:pt>
    <dgm:pt modelId="{CBEB3076-342D-47BC-B8FA-03D61D58AA56}">
      <dgm:prSet phldrT="[Texto]" custT="1"/>
      <dgm:spPr/>
      <dgm:t>
        <a:bodyPr/>
        <a:lstStyle/>
        <a:p>
          <a:r>
            <a:rPr lang="en-US" sz="2800" noProof="0" dirty="0">
              <a:solidFill>
                <a:schemeClr val="tx1"/>
              </a:solidFill>
            </a:rPr>
            <a:t>2</a:t>
          </a:r>
        </a:p>
      </dgm:t>
    </dgm:pt>
    <dgm:pt modelId="{4F9E2BB8-6353-4144-9AE3-6F3ABD6E4252}" type="parTrans" cxnId="{A3D963A2-F372-4807-BDD5-DAE4AAC15C2D}">
      <dgm:prSet/>
      <dgm:spPr/>
      <dgm:t>
        <a:bodyPr/>
        <a:lstStyle/>
        <a:p>
          <a:endParaRPr lang="es-CO" sz="2800">
            <a:solidFill>
              <a:schemeClr val="tx1"/>
            </a:solidFill>
          </a:endParaRPr>
        </a:p>
      </dgm:t>
    </dgm:pt>
    <dgm:pt modelId="{6F5B56BD-0A80-4103-903D-BEC99FEC54B6}" type="sibTrans" cxnId="{A3D963A2-F372-4807-BDD5-DAE4AAC15C2D}">
      <dgm:prSet/>
      <dgm:spPr/>
      <dgm:t>
        <a:bodyPr/>
        <a:lstStyle/>
        <a:p>
          <a:endParaRPr lang="es-CO" sz="2800">
            <a:solidFill>
              <a:schemeClr val="tx1"/>
            </a:solidFill>
          </a:endParaRPr>
        </a:p>
      </dgm:t>
    </dgm:pt>
    <dgm:pt modelId="{A473C11E-CBEB-4EA3-8532-855BF6CEA2C3}">
      <dgm:prSet phldrT="[Texto]" custT="1"/>
      <dgm:spPr/>
      <dgm:t>
        <a:bodyPr/>
        <a:lstStyle/>
        <a:p>
          <a:r>
            <a:rPr lang="en-US" sz="2800" noProof="0" dirty="0">
              <a:solidFill>
                <a:schemeClr val="tx1"/>
              </a:solidFill>
            </a:rPr>
            <a:t>3</a:t>
          </a:r>
        </a:p>
      </dgm:t>
    </dgm:pt>
    <dgm:pt modelId="{CCA35D2B-0BF2-46BB-8AAB-25686BCFADE1}" type="parTrans" cxnId="{246DB9FA-B1FA-458D-A4F0-FACC859927A3}">
      <dgm:prSet/>
      <dgm:spPr/>
      <dgm:t>
        <a:bodyPr/>
        <a:lstStyle/>
        <a:p>
          <a:endParaRPr lang="es-CO" sz="2800">
            <a:solidFill>
              <a:schemeClr val="tx1"/>
            </a:solidFill>
          </a:endParaRPr>
        </a:p>
      </dgm:t>
    </dgm:pt>
    <dgm:pt modelId="{C62A3D91-097C-4917-85FD-C82CBC06AE5A}" type="sibTrans" cxnId="{246DB9FA-B1FA-458D-A4F0-FACC859927A3}">
      <dgm:prSet/>
      <dgm:spPr/>
      <dgm:t>
        <a:bodyPr/>
        <a:lstStyle/>
        <a:p>
          <a:endParaRPr lang="es-CO" sz="2800">
            <a:solidFill>
              <a:schemeClr val="tx1"/>
            </a:solidFill>
          </a:endParaRPr>
        </a:p>
      </dgm:t>
    </dgm:pt>
    <dgm:pt modelId="{FBF24E2C-E43C-422C-9CE3-989D81727C56}">
      <dgm:prSet phldrT="[Texto]" custT="1"/>
      <dgm:spPr>
        <a:ln>
          <a:solidFill>
            <a:schemeClr val="accent3">
              <a:lumMod val="50000"/>
            </a:schemeClr>
          </a:solidFill>
        </a:ln>
      </dgm:spPr>
      <dgm:t>
        <a:bodyPr/>
        <a:lstStyle/>
        <a:p>
          <a:r>
            <a:rPr lang="en-GB" sz="2800" noProof="0" dirty="0">
              <a:solidFill>
                <a:schemeClr val="tx1"/>
              </a:solidFill>
            </a:rPr>
            <a:t>Building a DT from scratch</a:t>
          </a:r>
          <a:endParaRPr lang="en-US" sz="2800" noProof="0" dirty="0">
            <a:solidFill>
              <a:schemeClr val="tx1"/>
            </a:solidFill>
          </a:endParaRPr>
        </a:p>
      </dgm:t>
    </dgm:pt>
    <dgm:pt modelId="{81B28948-385C-4C0A-A6DE-C9CA78DDBC58}" type="parTrans" cxnId="{F9DEB43F-3AB3-4F4F-B2D9-34DC45604552}">
      <dgm:prSet/>
      <dgm:spPr/>
      <dgm:t>
        <a:bodyPr/>
        <a:lstStyle/>
        <a:p>
          <a:endParaRPr lang="en-US">
            <a:solidFill>
              <a:schemeClr val="tx1"/>
            </a:solidFill>
          </a:endParaRPr>
        </a:p>
      </dgm:t>
    </dgm:pt>
    <dgm:pt modelId="{6C39ED07-F266-4670-A499-CE18C80155F6}" type="sibTrans" cxnId="{F9DEB43F-3AB3-4F4F-B2D9-34DC45604552}">
      <dgm:prSet/>
      <dgm:spPr/>
      <dgm:t>
        <a:bodyPr/>
        <a:lstStyle/>
        <a:p>
          <a:endParaRPr lang="en-US">
            <a:solidFill>
              <a:schemeClr val="tx1"/>
            </a:solidFill>
          </a:endParaRPr>
        </a:p>
      </dgm:t>
    </dgm:pt>
    <dgm:pt modelId="{DC7195D5-A38A-41C5-B7CF-9421A9DA2D80}">
      <dgm:prSet phldrT="[Texto]" custT="1"/>
      <dgm:spPr>
        <a:ln>
          <a:solidFill>
            <a:schemeClr val="accent3">
              <a:lumMod val="50000"/>
            </a:schemeClr>
          </a:solidFill>
        </a:ln>
      </dgm:spPr>
      <dgm:t>
        <a:bodyPr/>
        <a:lstStyle/>
        <a:p>
          <a:r>
            <a:rPr lang="en-US" sz="2800" noProof="0" dirty="0">
              <a:solidFill>
                <a:schemeClr val="tx1"/>
              </a:solidFill>
            </a:rPr>
            <a:t>4</a:t>
          </a:r>
        </a:p>
      </dgm:t>
    </dgm:pt>
    <dgm:pt modelId="{C9859F97-9A4D-48E8-BA89-9CE2D5873333}" type="parTrans" cxnId="{3A588309-494F-4B7C-95A4-E90A57B6B379}">
      <dgm:prSet/>
      <dgm:spPr/>
      <dgm:t>
        <a:bodyPr/>
        <a:lstStyle/>
        <a:p>
          <a:endParaRPr lang="en-US"/>
        </a:p>
      </dgm:t>
    </dgm:pt>
    <dgm:pt modelId="{BC9BBA59-33A7-454E-91F0-C839A573860E}" type="sibTrans" cxnId="{3A588309-494F-4B7C-95A4-E90A57B6B379}">
      <dgm:prSet/>
      <dgm:spPr/>
      <dgm:t>
        <a:bodyPr/>
        <a:lstStyle/>
        <a:p>
          <a:endParaRPr lang="en-US"/>
        </a:p>
      </dgm:t>
    </dgm:pt>
    <dgm:pt modelId="{3C58AA48-1F94-4E4A-8C2E-BB2B39741F40}">
      <dgm:prSet phldrT="[Texto]" custT="1"/>
      <dgm:spPr>
        <a:ln>
          <a:solidFill>
            <a:schemeClr val="accent3">
              <a:lumMod val="50000"/>
            </a:schemeClr>
          </a:solidFill>
        </a:ln>
      </dgm:spPr>
      <dgm:t>
        <a:bodyPr/>
        <a:lstStyle/>
        <a:p>
          <a:r>
            <a:rPr lang="en-GB" sz="2800" noProof="0" dirty="0">
              <a:solidFill>
                <a:schemeClr val="tx1"/>
              </a:solidFill>
            </a:rPr>
            <a:t>Study case: SISO Peltier system</a:t>
          </a:r>
          <a:endParaRPr lang="en-US" sz="2800" noProof="0" dirty="0">
            <a:solidFill>
              <a:schemeClr val="tx1"/>
            </a:solidFill>
          </a:endParaRPr>
        </a:p>
      </dgm:t>
    </dgm:pt>
    <dgm:pt modelId="{D79D6C5B-7188-46C9-B061-F871083DFC9A}" type="parTrans" cxnId="{6376A0DB-AED7-4CB3-8F41-E2087F240A78}">
      <dgm:prSet/>
      <dgm:spPr/>
      <dgm:t>
        <a:bodyPr/>
        <a:lstStyle/>
        <a:p>
          <a:endParaRPr lang="en-US"/>
        </a:p>
      </dgm:t>
    </dgm:pt>
    <dgm:pt modelId="{62127F2F-0B3F-479A-B604-6941CF2B5D6F}" type="sibTrans" cxnId="{6376A0DB-AED7-4CB3-8F41-E2087F240A78}">
      <dgm:prSet/>
      <dgm:spPr/>
      <dgm:t>
        <a:bodyPr/>
        <a:lstStyle/>
        <a:p>
          <a:endParaRPr lang="en-US"/>
        </a:p>
      </dgm:t>
    </dgm:pt>
    <dgm:pt modelId="{386C02BB-1AE6-4F5B-9231-34049BE8533A}">
      <dgm:prSet phldrT="[Texto]" custT="1"/>
      <dgm:spPr/>
      <dgm:t>
        <a:bodyPr/>
        <a:lstStyle/>
        <a:p>
          <a:r>
            <a:rPr lang="en-GB" sz="2800" noProof="0" dirty="0">
              <a:solidFill>
                <a:schemeClr val="tx1"/>
              </a:solidFill>
            </a:rPr>
            <a:t>Digital Twin (DT)</a:t>
          </a:r>
          <a:endParaRPr lang="en-US" sz="2800" noProof="0" dirty="0">
            <a:solidFill>
              <a:schemeClr val="tx1"/>
            </a:solidFill>
          </a:endParaRPr>
        </a:p>
      </dgm:t>
    </dgm:pt>
    <dgm:pt modelId="{CB32F34A-D28C-4F90-B969-69166A72E4C0}" type="parTrans" cxnId="{1117D5DC-ED5E-424C-B3BC-9C6AF516681B}">
      <dgm:prSet/>
      <dgm:spPr/>
      <dgm:t>
        <a:bodyPr/>
        <a:lstStyle/>
        <a:p>
          <a:endParaRPr lang="en-US"/>
        </a:p>
      </dgm:t>
    </dgm:pt>
    <dgm:pt modelId="{53BAC264-0220-4CE9-AF36-8FF725B92A1F}" type="sibTrans" cxnId="{1117D5DC-ED5E-424C-B3BC-9C6AF516681B}">
      <dgm:prSet/>
      <dgm:spPr/>
      <dgm:t>
        <a:bodyPr/>
        <a:lstStyle/>
        <a:p>
          <a:endParaRPr lang="en-US"/>
        </a:p>
      </dgm:t>
    </dgm:pt>
    <dgm:pt modelId="{E787AD6D-AE25-4E03-AA81-708BB7040F76}">
      <dgm:prSet phldrT="[Texto]" custT="1"/>
      <dgm:spPr>
        <a:ln>
          <a:solidFill>
            <a:schemeClr val="accent3">
              <a:lumMod val="50000"/>
            </a:schemeClr>
          </a:solidFill>
        </a:ln>
      </dgm:spPr>
      <dgm:t>
        <a:bodyPr/>
        <a:lstStyle/>
        <a:p>
          <a:r>
            <a:rPr lang="en-GB" sz="2800" noProof="0" dirty="0">
              <a:solidFill>
                <a:schemeClr val="tx1"/>
              </a:solidFill>
            </a:rPr>
            <a:t>5</a:t>
          </a:r>
          <a:endParaRPr lang="en-US" sz="2800" noProof="0" dirty="0">
            <a:solidFill>
              <a:schemeClr val="tx1"/>
            </a:solidFill>
          </a:endParaRPr>
        </a:p>
      </dgm:t>
    </dgm:pt>
    <dgm:pt modelId="{4925FA83-57BE-48A8-9382-B180D4B48275}" type="parTrans" cxnId="{C1076541-B08F-4646-935F-F1B221423831}">
      <dgm:prSet/>
      <dgm:spPr/>
      <dgm:t>
        <a:bodyPr/>
        <a:lstStyle/>
        <a:p>
          <a:endParaRPr lang="en-US"/>
        </a:p>
      </dgm:t>
    </dgm:pt>
    <dgm:pt modelId="{F3C2A2AF-0A4C-4469-8C32-0C0F27BE39EF}" type="sibTrans" cxnId="{C1076541-B08F-4646-935F-F1B221423831}">
      <dgm:prSet/>
      <dgm:spPr/>
      <dgm:t>
        <a:bodyPr/>
        <a:lstStyle/>
        <a:p>
          <a:endParaRPr lang="en-US"/>
        </a:p>
      </dgm:t>
    </dgm:pt>
    <dgm:pt modelId="{C3E6CAB7-A3EB-4B58-B36A-BF7BDB9955D3}">
      <dgm:prSet phldrT="[Texto]" custT="1"/>
      <dgm:spPr>
        <a:ln>
          <a:solidFill>
            <a:schemeClr val="accent3">
              <a:lumMod val="50000"/>
            </a:schemeClr>
          </a:solidFill>
        </a:ln>
      </dgm:spPr>
      <dgm:t>
        <a:bodyPr/>
        <a:lstStyle/>
        <a:p>
          <a:r>
            <a:rPr lang="en-GB" sz="2800" noProof="0" dirty="0">
              <a:solidFill>
                <a:schemeClr val="tx1"/>
              </a:solidFill>
            </a:rPr>
            <a:t>Next steps</a:t>
          </a:r>
          <a:endParaRPr lang="en-US" sz="2800" noProof="0" dirty="0">
            <a:solidFill>
              <a:schemeClr val="tx1"/>
            </a:solidFill>
          </a:endParaRPr>
        </a:p>
      </dgm:t>
    </dgm:pt>
    <dgm:pt modelId="{773C4310-DB7A-45FB-9147-B0B04F2FCCDF}" type="parTrans" cxnId="{EABBCF8F-65DF-49E0-8D0C-E5E38787BDB9}">
      <dgm:prSet/>
      <dgm:spPr/>
      <dgm:t>
        <a:bodyPr/>
        <a:lstStyle/>
        <a:p>
          <a:endParaRPr lang="en-US"/>
        </a:p>
      </dgm:t>
    </dgm:pt>
    <dgm:pt modelId="{55FDD917-745A-4DD5-A18F-86FE19C1C25B}" type="sibTrans" cxnId="{EABBCF8F-65DF-49E0-8D0C-E5E38787BDB9}">
      <dgm:prSet/>
      <dgm:spPr/>
      <dgm:t>
        <a:bodyPr/>
        <a:lstStyle/>
        <a:p>
          <a:endParaRPr lang="en-US"/>
        </a:p>
      </dgm:t>
    </dgm:pt>
    <dgm:pt modelId="{7CE74292-5190-422F-9FA2-BCA1C0CF64E8}" type="pres">
      <dgm:prSet presAssocID="{65AC512F-5612-45B9-A54C-C636C28E84C4}" presName="linearFlow" presStyleCnt="0">
        <dgm:presLayoutVars>
          <dgm:dir/>
          <dgm:animLvl val="lvl"/>
          <dgm:resizeHandles val="exact"/>
        </dgm:presLayoutVars>
      </dgm:prSet>
      <dgm:spPr/>
    </dgm:pt>
    <dgm:pt modelId="{392CB1A5-AB59-4C8F-8422-7875DC65EC92}" type="pres">
      <dgm:prSet presAssocID="{320CC4A0-DD9C-4613-BF8C-2C568FEA515E}" presName="composite" presStyleCnt="0"/>
      <dgm:spPr/>
    </dgm:pt>
    <dgm:pt modelId="{3F4BE60B-ECAA-4C77-978B-42A8DF792640}" type="pres">
      <dgm:prSet presAssocID="{320CC4A0-DD9C-4613-BF8C-2C568FEA515E}" presName="parentText" presStyleLbl="alignNode1" presStyleIdx="0" presStyleCnt="5">
        <dgm:presLayoutVars>
          <dgm:chMax val="1"/>
          <dgm:bulletEnabled val="1"/>
        </dgm:presLayoutVars>
      </dgm:prSet>
      <dgm:spPr/>
    </dgm:pt>
    <dgm:pt modelId="{5474B9C0-A526-4F9C-BA83-6F277314A9EB}" type="pres">
      <dgm:prSet presAssocID="{320CC4A0-DD9C-4613-BF8C-2C568FEA515E}" presName="descendantText" presStyleLbl="alignAcc1" presStyleIdx="0" presStyleCnt="5">
        <dgm:presLayoutVars>
          <dgm:bulletEnabled val="1"/>
        </dgm:presLayoutVars>
      </dgm:prSet>
      <dgm:spPr/>
    </dgm:pt>
    <dgm:pt modelId="{46260685-03D2-48C5-9FE6-20DEAAB2EEE3}" type="pres">
      <dgm:prSet presAssocID="{73607B7D-881E-4483-A768-76BC25B5CB7A}" presName="sp" presStyleCnt="0"/>
      <dgm:spPr/>
    </dgm:pt>
    <dgm:pt modelId="{2F5CDD4B-9E4B-41B0-9CBC-96381E0FDA19}" type="pres">
      <dgm:prSet presAssocID="{CBEB3076-342D-47BC-B8FA-03D61D58AA56}" presName="composite" presStyleCnt="0"/>
      <dgm:spPr/>
    </dgm:pt>
    <dgm:pt modelId="{62718F56-1C71-46A5-A1C1-836F7F4B0D99}" type="pres">
      <dgm:prSet presAssocID="{CBEB3076-342D-47BC-B8FA-03D61D58AA56}" presName="parentText" presStyleLbl="alignNode1" presStyleIdx="1" presStyleCnt="5">
        <dgm:presLayoutVars>
          <dgm:chMax val="1"/>
          <dgm:bulletEnabled val="1"/>
        </dgm:presLayoutVars>
      </dgm:prSet>
      <dgm:spPr/>
    </dgm:pt>
    <dgm:pt modelId="{668803DB-26DA-4D34-8500-B3E21198EDF3}" type="pres">
      <dgm:prSet presAssocID="{CBEB3076-342D-47BC-B8FA-03D61D58AA56}" presName="descendantText" presStyleLbl="alignAcc1" presStyleIdx="1" presStyleCnt="5" custLinFactNeighborX="0" custLinFactNeighborY="0">
        <dgm:presLayoutVars>
          <dgm:bulletEnabled val="1"/>
        </dgm:presLayoutVars>
      </dgm:prSet>
      <dgm:spPr/>
    </dgm:pt>
    <dgm:pt modelId="{73441C26-B760-4C12-9B0E-4C11FE5EED37}" type="pres">
      <dgm:prSet presAssocID="{6F5B56BD-0A80-4103-903D-BEC99FEC54B6}" presName="sp" presStyleCnt="0"/>
      <dgm:spPr/>
    </dgm:pt>
    <dgm:pt modelId="{D77EE27E-60C1-406C-9499-8F80EA527019}" type="pres">
      <dgm:prSet presAssocID="{A473C11E-CBEB-4EA3-8532-855BF6CEA2C3}" presName="composite" presStyleCnt="0"/>
      <dgm:spPr/>
    </dgm:pt>
    <dgm:pt modelId="{DA3BB2C2-99B5-47D3-B804-ED5AAD2A7710}" type="pres">
      <dgm:prSet presAssocID="{A473C11E-CBEB-4EA3-8532-855BF6CEA2C3}" presName="parentText" presStyleLbl="alignNode1" presStyleIdx="2" presStyleCnt="5">
        <dgm:presLayoutVars>
          <dgm:chMax val="1"/>
          <dgm:bulletEnabled val="1"/>
        </dgm:presLayoutVars>
      </dgm:prSet>
      <dgm:spPr/>
    </dgm:pt>
    <dgm:pt modelId="{7C0D6F29-52D1-49A8-B1B2-20982A41E98A}" type="pres">
      <dgm:prSet presAssocID="{A473C11E-CBEB-4EA3-8532-855BF6CEA2C3}" presName="descendantText" presStyleLbl="alignAcc1" presStyleIdx="2" presStyleCnt="5">
        <dgm:presLayoutVars>
          <dgm:bulletEnabled val="1"/>
        </dgm:presLayoutVars>
      </dgm:prSet>
      <dgm:spPr/>
    </dgm:pt>
    <dgm:pt modelId="{29F9D797-A752-4721-AC1C-9FAA5AFE9913}" type="pres">
      <dgm:prSet presAssocID="{C62A3D91-097C-4917-85FD-C82CBC06AE5A}" presName="sp" presStyleCnt="0"/>
      <dgm:spPr/>
    </dgm:pt>
    <dgm:pt modelId="{7AD790AF-AABC-436E-8220-3BD4D9D62136}" type="pres">
      <dgm:prSet presAssocID="{DC7195D5-A38A-41C5-B7CF-9421A9DA2D80}" presName="composite" presStyleCnt="0"/>
      <dgm:spPr/>
    </dgm:pt>
    <dgm:pt modelId="{7DB88228-89F0-48DD-8F40-874E1558D573}" type="pres">
      <dgm:prSet presAssocID="{DC7195D5-A38A-41C5-B7CF-9421A9DA2D80}" presName="parentText" presStyleLbl="alignNode1" presStyleIdx="3" presStyleCnt="5">
        <dgm:presLayoutVars>
          <dgm:chMax val="1"/>
          <dgm:bulletEnabled val="1"/>
        </dgm:presLayoutVars>
      </dgm:prSet>
      <dgm:spPr/>
    </dgm:pt>
    <dgm:pt modelId="{9326F0BD-D5CF-4A4D-83DD-5AFD3B095CDB}" type="pres">
      <dgm:prSet presAssocID="{DC7195D5-A38A-41C5-B7CF-9421A9DA2D80}" presName="descendantText" presStyleLbl="alignAcc1" presStyleIdx="3" presStyleCnt="5">
        <dgm:presLayoutVars>
          <dgm:bulletEnabled val="1"/>
        </dgm:presLayoutVars>
      </dgm:prSet>
      <dgm:spPr/>
    </dgm:pt>
    <dgm:pt modelId="{ADBA0DBA-AF7C-48D4-9757-4A602E860E1B}" type="pres">
      <dgm:prSet presAssocID="{BC9BBA59-33A7-454E-91F0-C839A573860E}" presName="sp" presStyleCnt="0"/>
      <dgm:spPr/>
    </dgm:pt>
    <dgm:pt modelId="{E22F79C3-4493-4CCA-95D3-B2CCAB842DEC}" type="pres">
      <dgm:prSet presAssocID="{E787AD6D-AE25-4E03-AA81-708BB7040F76}" presName="composite" presStyleCnt="0"/>
      <dgm:spPr/>
    </dgm:pt>
    <dgm:pt modelId="{A089CDB4-C3F6-4EDB-AFB6-B317C9B43EBF}" type="pres">
      <dgm:prSet presAssocID="{E787AD6D-AE25-4E03-AA81-708BB7040F76}" presName="parentText" presStyleLbl="alignNode1" presStyleIdx="4" presStyleCnt="5">
        <dgm:presLayoutVars>
          <dgm:chMax val="1"/>
          <dgm:bulletEnabled val="1"/>
        </dgm:presLayoutVars>
      </dgm:prSet>
      <dgm:spPr/>
    </dgm:pt>
    <dgm:pt modelId="{1B6EEEC3-29CD-462B-B096-E1137FCF8BA7}" type="pres">
      <dgm:prSet presAssocID="{E787AD6D-AE25-4E03-AA81-708BB7040F76}" presName="descendantText" presStyleLbl="alignAcc1" presStyleIdx="4" presStyleCnt="5">
        <dgm:presLayoutVars>
          <dgm:bulletEnabled val="1"/>
        </dgm:presLayoutVars>
      </dgm:prSet>
      <dgm:spPr/>
    </dgm:pt>
  </dgm:ptLst>
  <dgm:cxnLst>
    <dgm:cxn modelId="{3A588309-494F-4B7C-95A4-E90A57B6B379}" srcId="{65AC512F-5612-45B9-A54C-C636C28E84C4}" destId="{DC7195D5-A38A-41C5-B7CF-9421A9DA2D80}" srcOrd="3" destOrd="0" parTransId="{C9859F97-9A4D-48E8-BA89-9CE2D5873333}" sibTransId="{BC9BBA59-33A7-454E-91F0-C839A573860E}"/>
    <dgm:cxn modelId="{C214B624-2B0B-47CF-B4A9-DDA8B979D78E}" type="presOf" srcId="{386C02BB-1AE6-4F5B-9231-34049BE8533A}" destId="{668803DB-26DA-4D34-8500-B3E21198EDF3}" srcOrd="0" destOrd="0" presId="urn:microsoft.com/office/officeart/2005/8/layout/chevron2"/>
    <dgm:cxn modelId="{E042132D-B945-47F7-9883-9FAA107D65B7}" type="presOf" srcId="{320CC4A0-DD9C-4613-BF8C-2C568FEA515E}" destId="{3F4BE60B-ECAA-4C77-978B-42A8DF792640}" srcOrd="0" destOrd="0" presId="urn:microsoft.com/office/officeart/2005/8/layout/chevron2"/>
    <dgm:cxn modelId="{EF1B4B2D-DCEB-4B89-A54A-093A292A7AFE}" srcId="{320CC4A0-DD9C-4613-BF8C-2C568FEA515E}" destId="{092A7CF7-8917-4C2D-A726-10BC247C8CDD}" srcOrd="0" destOrd="0" parTransId="{43CAFF0B-8C80-49B6-993E-D58AD0F4F839}" sibTransId="{EC3793F7-D1D9-492F-9385-6C43AE7F6401}"/>
    <dgm:cxn modelId="{F9DEB43F-3AB3-4F4F-B2D9-34DC45604552}" srcId="{A473C11E-CBEB-4EA3-8532-855BF6CEA2C3}" destId="{FBF24E2C-E43C-422C-9CE3-989D81727C56}" srcOrd="0" destOrd="0" parTransId="{81B28948-385C-4C0A-A6DE-C9CA78DDBC58}" sibTransId="{6C39ED07-F266-4670-A499-CE18C80155F6}"/>
    <dgm:cxn modelId="{C1076541-B08F-4646-935F-F1B221423831}" srcId="{65AC512F-5612-45B9-A54C-C636C28E84C4}" destId="{E787AD6D-AE25-4E03-AA81-708BB7040F76}" srcOrd="4" destOrd="0" parTransId="{4925FA83-57BE-48A8-9382-B180D4B48275}" sibTransId="{F3C2A2AF-0A4C-4469-8C32-0C0F27BE39EF}"/>
    <dgm:cxn modelId="{56438568-D03E-468F-A7B3-CA937C273B24}" type="presOf" srcId="{3C58AA48-1F94-4E4A-8C2E-BB2B39741F40}" destId="{9326F0BD-D5CF-4A4D-83DD-5AFD3B095CDB}" srcOrd="0" destOrd="0" presId="urn:microsoft.com/office/officeart/2005/8/layout/chevron2"/>
    <dgm:cxn modelId="{A736876A-C5D4-417D-ACA1-4D82527E4A4F}" type="presOf" srcId="{65AC512F-5612-45B9-A54C-C636C28E84C4}" destId="{7CE74292-5190-422F-9FA2-BCA1C0CF64E8}" srcOrd="0" destOrd="0" presId="urn:microsoft.com/office/officeart/2005/8/layout/chevron2"/>
    <dgm:cxn modelId="{F63F034F-DC31-4A17-9090-A68800256496}" type="presOf" srcId="{A473C11E-CBEB-4EA3-8532-855BF6CEA2C3}" destId="{DA3BB2C2-99B5-47D3-B804-ED5AAD2A7710}" srcOrd="0" destOrd="0" presId="urn:microsoft.com/office/officeart/2005/8/layout/chevron2"/>
    <dgm:cxn modelId="{37142354-4D55-42BF-BDAC-D03D12546FDD}" type="presOf" srcId="{E787AD6D-AE25-4E03-AA81-708BB7040F76}" destId="{A089CDB4-C3F6-4EDB-AFB6-B317C9B43EBF}" srcOrd="0" destOrd="0" presId="urn:microsoft.com/office/officeart/2005/8/layout/chevron2"/>
    <dgm:cxn modelId="{EABBCF8F-65DF-49E0-8D0C-E5E38787BDB9}" srcId="{E787AD6D-AE25-4E03-AA81-708BB7040F76}" destId="{C3E6CAB7-A3EB-4B58-B36A-BF7BDB9955D3}" srcOrd="0" destOrd="0" parTransId="{773C4310-DB7A-45FB-9147-B0B04F2FCCDF}" sibTransId="{55FDD917-745A-4DD5-A18F-86FE19C1C25B}"/>
    <dgm:cxn modelId="{80BBAEA0-C0D8-434F-9C2F-E32B3C30DA10}" type="presOf" srcId="{092A7CF7-8917-4C2D-A726-10BC247C8CDD}" destId="{5474B9C0-A526-4F9C-BA83-6F277314A9EB}" srcOrd="0" destOrd="0" presId="urn:microsoft.com/office/officeart/2005/8/layout/chevron2"/>
    <dgm:cxn modelId="{A3D963A2-F372-4807-BDD5-DAE4AAC15C2D}" srcId="{65AC512F-5612-45B9-A54C-C636C28E84C4}" destId="{CBEB3076-342D-47BC-B8FA-03D61D58AA56}" srcOrd="1" destOrd="0" parTransId="{4F9E2BB8-6353-4144-9AE3-6F3ABD6E4252}" sibTransId="{6F5B56BD-0A80-4103-903D-BEC99FEC54B6}"/>
    <dgm:cxn modelId="{BF1A9BB0-055D-4031-83C8-CC95577CFE86}" type="presOf" srcId="{C3E6CAB7-A3EB-4B58-B36A-BF7BDB9955D3}" destId="{1B6EEEC3-29CD-462B-B096-E1137FCF8BA7}" srcOrd="0" destOrd="0" presId="urn:microsoft.com/office/officeart/2005/8/layout/chevron2"/>
    <dgm:cxn modelId="{437BC2C1-BA72-4722-93E7-B7825ED79DF7}" type="presOf" srcId="{CBEB3076-342D-47BC-B8FA-03D61D58AA56}" destId="{62718F56-1C71-46A5-A1C1-836F7F4B0D99}" srcOrd="0" destOrd="0" presId="urn:microsoft.com/office/officeart/2005/8/layout/chevron2"/>
    <dgm:cxn modelId="{CD59C5CA-32E2-4A28-8A9B-0274C57DD7C9}" type="presOf" srcId="{DC7195D5-A38A-41C5-B7CF-9421A9DA2D80}" destId="{7DB88228-89F0-48DD-8F40-874E1558D573}" srcOrd="0" destOrd="0" presId="urn:microsoft.com/office/officeart/2005/8/layout/chevron2"/>
    <dgm:cxn modelId="{6376A0DB-AED7-4CB3-8F41-E2087F240A78}" srcId="{DC7195D5-A38A-41C5-B7CF-9421A9DA2D80}" destId="{3C58AA48-1F94-4E4A-8C2E-BB2B39741F40}" srcOrd="0" destOrd="0" parTransId="{D79D6C5B-7188-46C9-B061-F871083DFC9A}" sibTransId="{62127F2F-0B3F-479A-B604-6941CF2B5D6F}"/>
    <dgm:cxn modelId="{1117D5DC-ED5E-424C-B3BC-9C6AF516681B}" srcId="{CBEB3076-342D-47BC-B8FA-03D61D58AA56}" destId="{386C02BB-1AE6-4F5B-9231-34049BE8533A}" srcOrd="0" destOrd="0" parTransId="{CB32F34A-D28C-4F90-B969-69166A72E4C0}" sibTransId="{53BAC264-0220-4CE9-AF36-8FF725B92A1F}"/>
    <dgm:cxn modelId="{BC1FAADF-627F-4644-8583-C3E7C8E6431C}" type="presOf" srcId="{FBF24E2C-E43C-422C-9CE3-989D81727C56}" destId="{7C0D6F29-52D1-49A8-B1B2-20982A41E98A}" srcOrd="0" destOrd="0" presId="urn:microsoft.com/office/officeart/2005/8/layout/chevron2"/>
    <dgm:cxn modelId="{B95558F0-CDB9-4257-99E8-2C6E6BE55D69}" srcId="{65AC512F-5612-45B9-A54C-C636C28E84C4}" destId="{320CC4A0-DD9C-4613-BF8C-2C568FEA515E}" srcOrd="0" destOrd="0" parTransId="{A33548CC-DD25-499F-A119-844504FFAEAD}" sibTransId="{73607B7D-881E-4483-A768-76BC25B5CB7A}"/>
    <dgm:cxn modelId="{246DB9FA-B1FA-458D-A4F0-FACC859927A3}" srcId="{65AC512F-5612-45B9-A54C-C636C28E84C4}" destId="{A473C11E-CBEB-4EA3-8532-855BF6CEA2C3}" srcOrd="2" destOrd="0" parTransId="{CCA35D2B-0BF2-46BB-8AAB-25686BCFADE1}" sibTransId="{C62A3D91-097C-4917-85FD-C82CBC06AE5A}"/>
    <dgm:cxn modelId="{3053A319-3C87-48AC-BB3A-DDA937DC2957}" type="presParOf" srcId="{7CE74292-5190-422F-9FA2-BCA1C0CF64E8}" destId="{392CB1A5-AB59-4C8F-8422-7875DC65EC92}" srcOrd="0" destOrd="0" presId="urn:microsoft.com/office/officeart/2005/8/layout/chevron2"/>
    <dgm:cxn modelId="{22F98133-09AE-4CFE-9301-51F6A9B91E51}" type="presParOf" srcId="{392CB1A5-AB59-4C8F-8422-7875DC65EC92}" destId="{3F4BE60B-ECAA-4C77-978B-42A8DF792640}" srcOrd="0" destOrd="0" presId="urn:microsoft.com/office/officeart/2005/8/layout/chevron2"/>
    <dgm:cxn modelId="{716DF9A0-7050-4009-8B6D-0B2FC503A726}" type="presParOf" srcId="{392CB1A5-AB59-4C8F-8422-7875DC65EC92}" destId="{5474B9C0-A526-4F9C-BA83-6F277314A9EB}" srcOrd="1" destOrd="0" presId="urn:microsoft.com/office/officeart/2005/8/layout/chevron2"/>
    <dgm:cxn modelId="{BA3A70F4-822D-4DA1-98DB-2CCEBFC99FE1}" type="presParOf" srcId="{7CE74292-5190-422F-9FA2-BCA1C0CF64E8}" destId="{46260685-03D2-48C5-9FE6-20DEAAB2EEE3}" srcOrd="1" destOrd="0" presId="urn:microsoft.com/office/officeart/2005/8/layout/chevron2"/>
    <dgm:cxn modelId="{E43D3735-B662-4935-A3E1-65440749EB4F}" type="presParOf" srcId="{7CE74292-5190-422F-9FA2-BCA1C0CF64E8}" destId="{2F5CDD4B-9E4B-41B0-9CBC-96381E0FDA19}" srcOrd="2" destOrd="0" presId="urn:microsoft.com/office/officeart/2005/8/layout/chevron2"/>
    <dgm:cxn modelId="{2CA1479B-26A7-4D8A-B058-90DC806EC827}" type="presParOf" srcId="{2F5CDD4B-9E4B-41B0-9CBC-96381E0FDA19}" destId="{62718F56-1C71-46A5-A1C1-836F7F4B0D99}" srcOrd="0" destOrd="0" presId="urn:microsoft.com/office/officeart/2005/8/layout/chevron2"/>
    <dgm:cxn modelId="{6AD03ECC-FEF6-47D0-A6AE-CED35954F6E0}" type="presParOf" srcId="{2F5CDD4B-9E4B-41B0-9CBC-96381E0FDA19}" destId="{668803DB-26DA-4D34-8500-B3E21198EDF3}" srcOrd="1" destOrd="0" presId="urn:microsoft.com/office/officeart/2005/8/layout/chevron2"/>
    <dgm:cxn modelId="{04A5D9FC-2AD1-45A8-BEC6-86AB3E64FFBF}" type="presParOf" srcId="{7CE74292-5190-422F-9FA2-BCA1C0CF64E8}" destId="{73441C26-B760-4C12-9B0E-4C11FE5EED37}" srcOrd="3" destOrd="0" presId="urn:microsoft.com/office/officeart/2005/8/layout/chevron2"/>
    <dgm:cxn modelId="{F6526D58-FDD0-428F-8B6C-E287987B776C}" type="presParOf" srcId="{7CE74292-5190-422F-9FA2-BCA1C0CF64E8}" destId="{D77EE27E-60C1-406C-9499-8F80EA527019}" srcOrd="4" destOrd="0" presId="urn:microsoft.com/office/officeart/2005/8/layout/chevron2"/>
    <dgm:cxn modelId="{4BA844B4-42AC-40DD-B014-C12196CD3ABB}" type="presParOf" srcId="{D77EE27E-60C1-406C-9499-8F80EA527019}" destId="{DA3BB2C2-99B5-47D3-B804-ED5AAD2A7710}" srcOrd="0" destOrd="0" presId="urn:microsoft.com/office/officeart/2005/8/layout/chevron2"/>
    <dgm:cxn modelId="{2AF439C4-75CD-4BC6-AF3C-5B147106A71F}" type="presParOf" srcId="{D77EE27E-60C1-406C-9499-8F80EA527019}" destId="{7C0D6F29-52D1-49A8-B1B2-20982A41E98A}" srcOrd="1" destOrd="0" presId="urn:microsoft.com/office/officeart/2005/8/layout/chevron2"/>
    <dgm:cxn modelId="{9FF4FE2A-ECAE-44A1-B439-0874A4B7DF00}" type="presParOf" srcId="{7CE74292-5190-422F-9FA2-BCA1C0CF64E8}" destId="{29F9D797-A752-4721-AC1C-9FAA5AFE9913}" srcOrd="5" destOrd="0" presId="urn:microsoft.com/office/officeart/2005/8/layout/chevron2"/>
    <dgm:cxn modelId="{C05162D8-22B9-4214-97E8-DAB040B35E49}" type="presParOf" srcId="{7CE74292-5190-422F-9FA2-BCA1C0CF64E8}" destId="{7AD790AF-AABC-436E-8220-3BD4D9D62136}" srcOrd="6" destOrd="0" presId="urn:microsoft.com/office/officeart/2005/8/layout/chevron2"/>
    <dgm:cxn modelId="{410A3763-36B6-4641-B50E-A9C4073E4AE4}" type="presParOf" srcId="{7AD790AF-AABC-436E-8220-3BD4D9D62136}" destId="{7DB88228-89F0-48DD-8F40-874E1558D573}" srcOrd="0" destOrd="0" presId="urn:microsoft.com/office/officeart/2005/8/layout/chevron2"/>
    <dgm:cxn modelId="{AC4F9968-5516-4A6C-9CEF-816E61D93457}" type="presParOf" srcId="{7AD790AF-AABC-436E-8220-3BD4D9D62136}" destId="{9326F0BD-D5CF-4A4D-83DD-5AFD3B095CDB}" srcOrd="1" destOrd="0" presId="urn:microsoft.com/office/officeart/2005/8/layout/chevron2"/>
    <dgm:cxn modelId="{A55BBA38-AE8B-48D6-8A3A-0BFED5CBEB50}" type="presParOf" srcId="{7CE74292-5190-422F-9FA2-BCA1C0CF64E8}" destId="{ADBA0DBA-AF7C-48D4-9757-4A602E860E1B}" srcOrd="7" destOrd="0" presId="urn:microsoft.com/office/officeart/2005/8/layout/chevron2"/>
    <dgm:cxn modelId="{198D3F77-778B-4CD0-A4AF-71AD95BCB962}" type="presParOf" srcId="{7CE74292-5190-422F-9FA2-BCA1C0CF64E8}" destId="{E22F79C3-4493-4CCA-95D3-B2CCAB842DEC}" srcOrd="8" destOrd="0" presId="urn:microsoft.com/office/officeart/2005/8/layout/chevron2"/>
    <dgm:cxn modelId="{703D7A0F-F39B-46BF-A03D-3400EF9C4764}" type="presParOf" srcId="{E22F79C3-4493-4CCA-95D3-B2CCAB842DEC}" destId="{A089CDB4-C3F6-4EDB-AFB6-B317C9B43EBF}" srcOrd="0" destOrd="0" presId="urn:microsoft.com/office/officeart/2005/8/layout/chevron2"/>
    <dgm:cxn modelId="{0D44AD3B-EBD8-4AA4-900C-582069A43CBF}" type="presParOf" srcId="{E22F79C3-4493-4CCA-95D3-B2CCAB842DEC}" destId="{1B6EEEC3-29CD-462B-B096-E1137FCF8BA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504906-150F-4CD8-A48B-313F71B4CB5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B7C6B0B-05E7-4736-B7CD-DAEC46F8957E}">
      <dgm:prSet phldrT="[Text]"/>
      <dgm:spPr/>
      <dgm:t>
        <a:bodyPr/>
        <a:lstStyle/>
        <a:p>
          <a:r>
            <a:rPr lang="en-GB" dirty="0"/>
            <a:t>Awareness of process health</a:t>
          </a:r>
          <a:endParaRPr lang="en-US" dirty="0"/>
        </a:p>
      </dgm:t>
    </dgm:pt>
    <dgm:pt modelId="{19003F6E-6B13-444E-ACA9-0C07D0D3B137}" type="parTrans" cxnId="{D95EBF77-AE01-4FF3-81B0-B18A8F50C72C}">
      <dgm:prSet/>
      <dgm:spPr/>
      <dgm:t>
        <a:bodyPr/>
        <a:lstStyle/>
        <a:p>
          <a:endParaRPr lang="en-US"/>
        </a:p>
      </dgm:t>
    </dgm:pt>
    <dgm:pt modelId="{4194D9B6-3416-4BA1-B3E1-E143C29805BA}" type="sibTrans" cxnId="{D95EBF77-AE01-4FF3-81B0-B18A8F50C72C}">
      <dgm:prSet/>
      <dgm:spPr/>
      <dgm:t>
        <a:bodyPr/>
        <a:lstStyle/>
        <a:p>
          <a:endParaRPr lang="en-US"/>
        </a:p>
      </dgm:t>
    </dgm:pt>
    <dgm:pt modelId="{EDECB555-49EC-4719-BA16-214604E0CBBF}">
      <dgm:prSet phldrT="[Text]"/>
      <dgm:spPr/>
      <dgm:t>
        <a:bodyPr/>
        <a:lstStyle/>
        <a:p>
          <a:r>
            <a:rPr lang="en-GB" dirty="0"/>
            <a:t>Decision making support and health alerts</a:t>
          </a:r>
          <a:endParaRPr lang="en-US" dirty="0"/>
        </a:p>
      </dgm:t>
    </dgm:pt>
    <dgm:pt modelId="{EC17D9DB-E35E-4C31-BCED-29E818C3142C}" type="parTrans" cxnId="{500A84B0-A6CF-4D6C-9D7D-F4D50D57B897}">
      <dgm:prSet/>
      <dgm:spPr/>
      <dgm:t>
        <a:bodyPr/>
        <a:lstStyle/>
        <a:p>
          <a:endParaRPr lang="en-US"/>
        </a:p>
      </dgm:t>
    </dgm:pt>
    <dgm:pt modelId="{CD3EFE95-036D-4C47-9B21-34CEDA4BE55D}" type="sibTrans" cxnId="{500A84B0-A6CF-4D6C-9D7D-F4D50D57B897}">
      <dgm:prSet/>
      <dgm:spPr/>
      <dgm:t>
        <a:bodyPr/>
        <a:lstStyle/>
        <a:p>
          <a:endParaRPr lang="en-US"/>
        </a:p>
      </dgm:t>
    </dgm:pt>
    <dgm:pt modelId="{5F9A7CE9-5CE0-41AA-A9D3-342A6D1D21FB}">
      <dgm:prSet phldrT="[Text]"/>
      <dgm:spPr/>
      <dgm:t>
        <a:bodyPr/>
        <a:lstStyle/>
        <a:p>
          <a:r>
            <a:rPr lang="en-GB" dirty="0"/>
            <a:t>Learning from past</a:t>
          </a:r>
          <a:endParaRPr lang="en-US" dirty="0"/>
        </a:p>
      </dgm:t>
    </dgm:pt>
    <dgm:pt modelId="{86353C33-1714-43EB-A4C6-6F11821E141B}" type="parTrans" cxnId="{4126A9C3-3085-4D4D-A52F-23B9E8917358}">
      <dgm:prSet/>
      <dgm:spPr/>
      <dgm:t>
        <a:bodyPr/>
        <a:lstStyle/>
        <a:p>
          <a:endParaRPr lang="en-US"/>
        </a:p>
      </dgm:t>
    </dgm:pt>
    <dgm:pt modelId="{F7836267-AC77-4386-8C2C-8FDD0A1EAFEF}" type="sibTrans" cxnId="{4126A9C3-3085-4D4D-A52F-23B9E8917358}">
      <dgm:prSet/>
      <dgm:spPr/>
      <dgm:t>
        <a:bodyPr/>
        <a:lstStyle/>
        <a:p>
          <a:endParaRPr lang="en-US"/>
        </a:p>
      </dgm:t>
    </dgm:pt>
    <dgm:pt modelId="{7944D7EA-5291-4C7D-BA99-C1ED43240739}">
      <dgm:prSet phldrT="[Text]"/>
      <dgm:spPr/>
      <dgm:t>
        <a:bodyPr/>
        <a:lstStyle/>
        <a:p>
          <a:r>
            <a:rPr lang="en-GB" dirty="0"/>
            <a:t>Data driven analysis to closed loop systems</a:t>
          </a:r>
          <a:endParaRPr lang="en-US" dirty="0"/>
        </a:p>
      </dgm:t>
    </dgm:pt>
    <dgm:pt modelId="{B987B2AB-37AD-4A54-BD10-9798CC1EB816}" type="parTrans" cxnId="{8A8DFA65-1D7E-4BF8-8EE6-F6CBEAC56DB4}">
      <dgm:prSet/>
      <dgm:spPr/>
      <dgm:t>
        <a:bodyPr/>
        <a:lstStyle/>
        <a:p>
          <a:endParaRPr lang="en-US"/>
        </a:p>
      </dgm:t>
    </dgm:pt>
    <dgm:pt modelId="{FBF8CDB1-DA50-48C7-8249-DCE83DFEC95B}" type="sibTrans" cxnId="{8A8DFA65-1D7E-4BF8-8EE6-F6CBEAC56DB4}">
      <dgm:prSet/>
      <dgm:spPr/>
      <dgm:t>
        <a:bodyPr/>
        <a:lstStyle/>
        <a:p>
          <a:endParaRPr lang="en-US"/>
        </a:p>
      </dgm:t>
    </dgm:pt>
    <dgm:pt modelId="{D07E3F0E-4D49-4699-A332-F4DD11C2D3E3}" type="pres">
      <dgm:prSet presAssocID="{6F504906-150F-4CD8-A48B-313F71B4CB51}" presName="cycle" presStyleCnt="0">
        <dgm:presLayoutVars>
          <dgm:dir/>
          <dgm:resizeHandles val="exact"/>
        </dgm:presLayoutVars>
      </dgm:prSet>
      <dgm:spPr/>
    </dgm:pt>
    <dgm:pt modelId="{AB2465A8-0118-440E-A69A-D93E73765082}" type="pres">
      <dgm:prSet presAssocID="{8B7C6B0B-05E7-4736-B7CD-DAEC46F8957E}" presName="dummy" presStyleCnt="0"/>
      <dgm:spPr/>
    </dgm:pt>
    <dgm:pt modelId="{7E3DB8CF-215B-4759-A545-15C2C4455020}" type="pres">
      <dgm:prSet presAssocID="{8B7C6B0B-05E7-4736-B7CD-DAEC46F8957E}" presName="node" presStyleLbl="revTx" presStyleIdx="0" presStyleCnt="4">
        <dgm:presLayoutVars>
          <dgm:bulletEnabled val="1"/>
        </dgm:presLayoutVars>
      </dgm:prSet>
      <dgm:spPr/>
    </dgm:pt>
    <dgm:pt modelId="{9BF59657-329E-4756-8395-5405826705D2}" type="pres">
      <dgm:prSet presAssocID="{4194D9B6-3416-4BA1-B3E1-E143C29805BA}" presName="sibTrans" presStyleLbl="node1" presStyleIdx="0" presStyleCnt="4"/>
      <dgm:spPr/>
    </dgm:pt>
    <dgm:pt modelId="{6EB7C312-A9D6-439D-B043-6DC37083B900}" type="pres">
      <dgm:prSet presAssocID="{EDECB555-49EC-4719-BA16-214604E0CBBF}" presName="dummy" presStyleCnt="0"/>
      <dgm:spPr/>
    </dgm:pt>
    <dgm:pt modelId="{6AFA02B2-F459-4C6C-B1A5-242DEA0B6BB3}" type="pres">
      <dgm:prSet presAssocID="{EDECB555-49EC-4719-BA16-214604E0CBBF}" presName="node" presStyleLbl="revTx" presStyleIdx="1" presStyleCnt="4">
        <dgm:presLayoutVars>
          <dgm:bulletEnabled val="1"/>
        </dgm:presLayoutVars>
      </dgm:prSet>
      <dgm:spPr/>
    </dgm:pt>
    <dgm:pt modelId="{1B0D28E0-B158-4643-9959-359C17CA13F1}" type="pres">
      <dgm:prSet presAssocID="{CD3EFE95-036D-4C47-9B21-34CEDA4BE55D}" presName="sibTrans" presStyleLbl="node1" presStyleIdx="1" presStyleCnt="4"/>
      <dgm:spPr/>
    </dgm:pt>
    <dgm:pt modelId="{333CE8D9-2100-4487-820D-59A424FFD90D}" type="pres">
      <dgm:prSet presAssocID="{5F9A7CE9-5CE0-41AA-A9D3-342A6D1D21FB}" presName="dummy" presStyleCnt="0"/>
      <dgm:spPr/>
    </dgm:pt>
    <dgm:pt modelId="{34433F69-65D8-4519-914D-FCCD6F464228}" type="pres">
      <dgm:prSet presAssocID="{5F9A7CE9-5CE0-41AA-A9D3-342A6D1D21FB}" presName="node" presStyleLbl="revTx" presStyleIdx="2" presStyleCnt="4">
        <dgm:presLayoutVars>
          <dgm:bulletEnabled val="1"/>
        </dgm:presLayoutVars>
      </dgm:prSet>
      <dgm:spPr/>
    </dgm:pt>
    <dgm:pt modelId="{F56732AB-3210-4C44-822B-723F0FADE9B1}" type="pres">
      <dgm:prSet presAssocID="{F7836267-AC77-4386-8C2C-8FDD0A1EAFEF}" presName="sibTrans" presStyleLbl="node1" presStyleIdx="2" presStyleCnt="4"/>
      <dgm:spPr/>
    </dgm:pt>
    <dgm:pt modelId="{65675B0A-A69D-44F7-8025-8085425DC411}" type="pres">
      <dgm:prSet presAssocID="{7944D7EA-5291-4C7D-BA99-C1ED43240739}" presName="dummy" presStyleCnt="0"/>
      <dgm:spPr/>
    </dgm:pt>
    <dgm:pt modelId="{E0B87EDA-EA8F-4992-94C5-4A33EBE218DA}" type="pres">
      <dgm:prSet presAssocID="{7944D7EA-5291-4C7D-BA99-C1ED43240739}" presName="node" presStyleLbl="revTx" presStyleIdx="3" presStyleCnt="4">
        <dgm:presLayoutVars>
          <dgm:bulletEnabled val="1"/>
        </dgm:presLayoutVars>
      </dgm:prSet>
      <dgm:spPr/>
    </dgm:pt>
    <dgm:pt modelId="{C484624E-A171-44CA-A8B1-1382DFBA6FDF}" type="pres">
      <dgm:prSet presAssocID="{FBF8CDB1-DA50-48C7-8249-DCE83DFEC95B}" presName="sibTrans" presStyleLbl="node1" presStyleIdx="3" presStyleCnt="4"/>
      <dgm:spPr/>
    </dgm:pt>
  </dgm:ptLst>
  <dgm:cxnLst>
    <dgm:cxn modelId="{88AAFF41-2B39-4E37-B450-EA49D1DCB22D}" type="presOf" srcId="{5F9A7CE9-5CE0-41AA-A9D3-342A6D1D21FB}" destId="{34433F69-65D8-4519-914D-FCCD6F464228}" srcOrd="0" destOrd="0" presId="urn:microsoft.com/office/officeart/2005/8/layout/cycle1"/>
    <dgm:cxn modelId="{8A8DFA65-1D7E-4BF8-8EE6-F6CBEAC56DB4}" srcId="{6F504906-150F-4CD8-A48B-313F71B4CB51}" destId="{7944D7EA-5291-4C7D-BA99-C1ED43240739}" srcOrd="3" destOrd="0" parTransId="{B987B2AB-37AD-4A54-BD10-9798CC1EB816}" sibTransId="{FBF8CDB1-DA50-48C7-8249-DCE83DFEC95B}"/>
    <dgm:cxn modelId="{D45F8A46-6E1C-4117-8A92-5667479E6126}" type="presOf" srcId="{4194D9B6-3416-4BA1-B3E1-E143C29805BA}" destId="{9BF59657-329E-4756-8395-5405826705D2}" srcOrd="0" destOrd="0" presId="urn:microsoft.com/office/officeart/2005/8/layout/cycle1"/>
    <dgm:cxn modelId="{D95EBF77-AE01-4FF3-81B0-B18A8F50C72C}" srcId="{6F504906-150F-4CD8-A48B-313F71B4CB51}" destId="{8B7C6B0B-05E7-4736-B7CD-DAEC46F8957E}" srcOrd="0" destOrd="0" parTransId="{19003F6E-6B13-444E-ACA9-0C07D0D3B137}" sibTransId="{4194D9B6-3416-4BA1-B3E1-E143C29805BA}"/>
    <dgm:cxn modelId="{5F85FD78-EA31-411C-98A7-5DB3F8CE060E}" type="presOf" srcId="{6F504906-150F-4CD8-A48B-313F71B4CB51}" destId="{D07E3F0E-4D49-4699-A332-F4DD11C2D3E3}" srcOrd="0" destOrd="0" presId="urn:microsoft.com/office/officeart/2005/8/layout/cycle1"/>
    <dgm:cxn modelId="{63692C99-0C16-46FB-BB6A-843FBD869EBD}" type="presOf" srcId="{EDECB555-49EC-4719-BA16-214604E0CBBF}" destId="{6AFA02B2-F459-4C6C-B1A5-242DEA0B6BB3}" srcOrd="0" destOrd="0" presId="urn:microsoft.com/office/officeart/2005/8/layout/cycle1"/>
    <dgm:cxn modelId="{8A9522A4-894C-4B57-BCAB-0CAD852495F3}" type="presOf" srcId="{F7836267-AC77-4386-8C2C-8FDD0A1EAFEF}" destId="{F56732AB-3210-4C44-822B-723F0FADE9B1}" srcOrd="0" destOrd="0" presId="urn:microsoft.com/office/officeart/2005/8/layout/cycle1"/>
    <dgm:cxn modelId="{8BCE8BA7-20CC-4C9E-BD3B-2B917B801827}" type="presOf" srcId="{FBF8CDB1-DA50-48C7-8249-DCE83DFEC95B}" destId="{C484624E-A171-44CA-A8B1-1382DFBA6FDF}" srcOrd="0" destOrd="0" presId="urn:microsoft.com/office/officeart/2005/8/layout/cycle1"/>
    <dgm:cxn modelId="{1619F2AD-176F-45E3-BA9B-F80ADF8D8E76}" type="presOf" srcId="{8B7C6B0B-05E7-4736-B7CD-DAEC46F8957E}" destId="{7E3DB8CF-215B-4759-A545-15C2C4455020}" srcOrd="0" destOrd="0" presId="urn:microsoft.com/office/officeart/2005/8/layout/cycle1"/>
    <dgm:cxn modelId="{500A84B0-A6CF-4D6C-9D7D-F4D50D57B897}" srcId="{6F504906-150F-4CD8-A48B-313F71B4CB51}" destId="{EDECB555-49EC-4719-BA16-214604E0CBBF}" srcOrd="1" destOrd="0" parTransId="{EC17D9DB-E35E-4C31-BCED-29E818C3142C}" sibTransId="{CD3EFE95-036D-4C47-9B21-34CEDA4BE55D}"/>
    <dgm:cxn modelId="{349325BA-CB45-4BBE-86C0-5DB856497732}" type="presOf" srcId="{7944D7EA-5291-4C7D-BA99-C1ED43240739}" destId="{E0B87EDA-EA8F-4992-94C5-4A33EBE218DA}" srcOrd="0" destOrd="0" presId="urn:microsoft.com/office/officeart/2005/8/layout/cycle1"/>
    <dgm:cxn modelId="{4126A9C3-3085-4D4D-A52F-23B9E8917358}" srcId="{6F504906-150F-4CD8-A48B-313F71B4CB51}" destId="{5F9A7CE9-5CE0-41AA-A9D3-342A6D1D21FB}" srcOrd="2" destOrd="0" parTransId="{86353C33-1714-43EB-A4C6-6F11821E141B}" sibTransId="{F7836267-AC77-4386-8C2C-8FDD0A1EAFEF}"/>
    <dgm:cxn modelId="{2DB6E7C7-C703-4CEB-B258-82D8EB526D38}" type="presOf" srcId="{CD3EFE95-036D-4C47-9B21-34CEDA4BE55D}" destId="{1B0D28E0-B158-4643-9959-359C17CA13F1}" srcOrd="0" destOrd="0" presId="urn:microsoft.com/office/officeart/2005/8/layout/cycle1"/>
    <dgm:cxn modelId="{4A8F3CF3-C2DA-472B-A6C0-633265D314CD}" type="presParOf" srcId="{D07E3F0E-4D49-4699-A332-F4DD11C2D3E3}" destId="{AB2465A8-0118-440E-A69A-D93E73765082}" srcOrd="0" destOrd="0" presId="urn:microsoft.com/office/officeart/2005/8/layout/cycle1"/>
    <dgm:cxn modelId="{BD54645C-3A8B-45E6-93E2-CE8CDE060567}" type="presParOf" srcId="{D07E3F0E-4D49-4699-A332-F4DD11C2D3E3}" destId="{7E3DB8CF-215B-4759-A545-15C2C4455020}" srcOrd="1" destOrd="0" presId="urn:microsoft.com/office/officeart/2005/8/layout/cycle1"/>
    <dgm:cxn modelId="{8EF49FF0-8912-4959-97C0-4691853A5665}" type="presParOf" srcId="{D07E3F0E-4D49-4699-A332-F4DD11C2D3E3}" destId="{9BF59657-329E-4756-8395-5405826705D2}" srcOrd="2" destOrd="0" presId="urn:microsoft.com/office/officeart/2005/8/layout/cycle1"/>
    <dgm:cxn modelId="{F191D7A0-8516-49B5-AA6C-8F124D393A79}" type="presParOf" srcId="{D07E3F0E-4D49-4699-A332-F4DD11C2D3E3}" destId="{6EB7C312-A9D6-439D-B043-6DC37083B900}" srcOrd="3" destOrd="0" presId="urn:microsoft.com/office/officeart/2005/8/layout/cycle1"/>
    <dgm:cxn modelId="{FA6F9337-ED58-4319-9C6D-A0F81B69C077}" type="presParOf" srcId="{D07E3F0E-4D49-4699-A332-F4DD11C2D3E3}" destId="{6AFA02B2-F459-4C6C-B1A5-242DEA0B6BB3}" srcOrd="4" destOrd="0" presId="urn:microsoft.com/office/officeart/2005/8/layout/cycle1"/>
    <dgm:cxn modelId="{6E5144DE-664E-4A05-8B81-393A39F4853B}" type="presParOf" srcId="{D07E3F0E-4D49-4699-A332-F4DD11C2D3E3}" destId="{1B0D28E0-B158-4643-9959-359C17CA13F1}" srcOrd="5" destOrd="0" presId="urn:microsoft.com/office/officeart/2005/8/layout/cycle1"/>
    <dgm:cxn modelId="{AD2886BC-87BB-419A-9FE8-19C8DDABC063}" type="presParOf" srcId="{D07E3F0E-4D49-4699-A332-F4DD11C2D3E3}" destId="{333CE8D9-2100-4487-820D-59A424FFD90D}" srcOrd="6" destOrd="0" presId="urn:microsoft.com/office/officeart/2005/8/layout/cycle1"/>
    <dgm:cxn modelId="{A443F562-3FB0-4419-A45B-1A8A2FBBF4B7}" type="presParOf" srcId="{D07E3F0E-4D49-4699-A332-F4DD11C2D3E3}" destId="{34433F69-65D8-4519-914D-FCCD6F464228}" srcOrd="7" destOrd="0" presId="urn:microsoft.com/office/officeart/2005/8/layout/cycle1"/>
    <dgm:cxn modelId="{99FE7F05-0E89-4D3C-88B6-34E2985C0D28}" type="presParOf" srcId="{D07E3F0E-4D49-4699-A332-F4DD11C2D3E3}" destId="{F56732AB-3210-4C44-822B-723F0FADE9B1}" srcOrd="8" destOrd="0" presId="urn:microsoft.com/office/officeart/2005/8/layout/cycle1"/>
    <dgm:cxn modelId="{829966A6-F633-4EFB-A9A5-F122DE7ABDD3}" type="presParOf" srcId="{D07E3F0E-4D49-4699-A332-F4DD11C2D3E3}" destId="{65675B0A-A69D-44F7-8025-8085425DC411}" srcOrd="9" destOrd="0" presId="urn:microsoft.com/office/officeart/2005/8/layout/cycle1"/>
    <dgm:cxn modelId="{F3A09A61-24BC-46F9-9078-D14B6C2741B7}" type="presParOf" srcId="{D07E3F0E-4D49-4699-A332-F4DD11C2D3E3}" destId="{E0B87EDA-EA8F-4992-94C5-4A33EBE218DA}" srcOrd="10" destOrd="0" presId="urn:microsoft.com/office/officeart/2005/8/layout/cycle1"/>
    <dgm:cxn modelId="{3F463B77-7259-45A3-A770-8FCB373C5E4C}" type="presParOf" srcId="{D07E3F0E-4D49-4699-A332-F4DD11C2D3E3}" destId="{C484624E-A171-44CA-A8B1-1382DFBA6FDF}"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0A5FAF-7CEC-40F9-8279-38674DFAA17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150B925-8AF8-4845-878C-3990FEDC0906}">
      <dgm:prSet phldrT="[Text]"/>
      <dgm:spPr/>
      <dgm:t>
        <a:bodyPr/>
        <a:lstStyle/>
        <a:p>
          <a:r>
            <a:rPr lang="en-GB" dirty="0"/>
            <a:t>Smart control system design</a:t>
          </a:r>
          <a:endParaRPr lang="en-US" dirty="0"/>
        </a:p>
      </dgm:t>
    </dgm:pt>
    <dgm:pt modelId="{038D623F-DC17-4CD9-BF0C-896B6C71F957}" type="parTrans" cxnId="{D9978DBE-D27E-4594-A1E7-79DAF2B99BDF}">
      <dgm:prSet/>
      <dgm:spPr/>
      <dgm:t>
        <a:bodyPr/>
        <a:lstStyle/>
        <a:p>
          <a:endParaRPr lang="en-US"/>
        </a:p>
      </dgm:t>
    </dgm:pt>
    <dgm:pt modelId="{1F3910F3-DE2D-457F-98EA-D14A72290A5F}" type="sibTrans" cxnId="{D9978DBE-D27E-4594-A1E7-79DAF2B99BDF}">
      <dgm:prSet/>
      <dgm:spPr/>
      <dgm:t>
        <a:bodyPr/>
        <a:lstStyle/>
        <a:p>
          <a:endParaRPr lang="en-US"/>
        </a:p>
      </dgm:t>
    </dgm:pt>
    <dgm:pt modelId="{D6CD5BC1-930C-4C8E-91BE-7E4778AEA8FB}">
      <dgm:prSet phldrT="[Text]"/>
      <dgm:spPr/>
      <dgm:t>
        <a:bodyPr/>
        <a:lstStyle/>
        <a:p>
          <a:r>
            <a:rPr lang="en-GB" dirty="0"/>
            <a:t>Control performance assessment</a:t>
          </a:r>
          <a:endParaRPr lang="en-US" dirty="0"/>
        </a:p>
      </dgm:t>
    </dgm:pt>
    <dgm:pt modelId="{2F65C0AD-46B2-4F8E-BDD5-F18F193A9D03}" type="parTrans" cxnId="{D232F730-3CFA-4ED4-9715-E45FA753F44F}">
      <dgm:prSet/>
      <dgm:spPr/>
      <dgm:t>
        <a:bodyPr/>
        <a:lstStyle/>
        <a:p>
          <a:endParaRPr lang="en-US"/>
        </a:p>
      </dgm:t>
    </dgm:pt>
    <dgm:pt modelId="{EDEEDC7C-1BE4-425F-BBF8-F0FBF93C6EE1}" type="sibTrans" cxnId="{D232F730-3CFA-4ED4-9715-E45FA753F44F}">
      <dgm:prSet/>
      <dgm:spPr/>
      <dgm:t>
        <a:bodyPr/>
        <a:lstStyle/>
        <a:p>
          <a:endParaRPr lang="en-US"/>
        </a:p>
      </dgm:t>
    </dgm:pt>
    <dgm:pt modelId="{16B39342-941A-46B0-A95F-B6892E78DBE3}">
      <dgm:prSet phldrT="[Text]"/>
      <dgm:spPr/>
      <dgm:t>
        <a:bodyPr/>
        <a:lstStyle/>
        <a:p>
          <a:r>
            <a:rPr lang="en-GB" dirty="0">
              <a:solidFill>
                <a:srgbClr val="FF0000"/>
              </a:solidFill>
            </a:rPr>
            <a:t>Self optimizing control</a:t>
          </a:r>
          <a:endParaRPr lang="en-US" dirty="0">
            <a:solidFill>
              <a:srgbClr val="FF0000"/>
            </a:solidFill>
          </a:endParaRPr>
        </a:p>
      </dgm:t>
    </dgm:pt>
    <dgm:pt modelId="{3F10485D-A707-4459-8FA2-2B212508410A}" type="parTrans" cxnId="{298C7E8B-B64F-4AA8-8D9D-52140661A1B6}">
      <dgm:prSet/>
      <dgm:spPr/>
      <dgm:t>
        <a:bodyPr/>
        <a:lstStyle/>
        <a:p>
          <a:endParaRPr lang="en-US"/>
        </a:p>
      </dgm:t>
    </dgm:pt>
    <dgm:pt modelId="{DB103CF0-739F-4069-8BFF-698A82D7830A}" type="sibTrans" cxnId="{298C7E8B-B64F-4AA8-8D9D-52140661A1B6}">
      <dgm:prSet/>
      <dgm:spPr/>
      <dgm:t>
        <a:bodyPr/>
        <a:lstStyle/>
        <a:p>
          <a:endParaRPr lang="en-US"/>
        </a:p>
      </dgm:t>
    </dgm:pt>
    <dgm:pt modelId="{D996FFD2-232F-4B92-B4F1-7623BEE5617D}">
      <dgm:prSet phldrT="[Text]"/>
      <dgm:spPr/>
      <dgm:t>
        <a:bodyPr/>
        <a:lstStyle/>
        <a:p>
          <a:r>
            <a:rPr lang="en-GB" dirty="0"/>
            <a:t>Prognosis and fault detection</a:t>
          </a:r>
          <a:endParaRPr lang="en-US" dirty="0"/>
        </a:p>
      </dgm:t>
    </dgm:pt>
    <dgm:pt modelId="{3B8AE2C8-4F17-4E2A-88AF-EE5ECE966E88}" type="parTrans" cxnId="{3C6B5298-6775-4FA8-84B1-CACBB072D0B2}">
      <dgm:prSet/>
      <dgm:spPr/>
      <dgm:t>
        <a:bodyPr/>
        <a:lstStyle/>
        <a:p>
          <a:endParaRPr lang="en-US"/>
        </a:p>
      </dgm:t>
    </dgm:pt>
    <dgm:pt modelId="{E108D975-8FB7-4B8C-BB16-D463798BB466}" type="sibTrans" cxnId="{3C6B5298-6775-4FA8-84B1-CACBB072D0B2}">
      <dgm:prSet/>
      <dgm:spPr/>
      <dgm:t>
        <a:bodyPr/>
        <a:lstStyle/>
        <a:p>
          <a:endParaRPr lang="en-US"/>
        </a:p>
      </dgm:t>
    </dgm:pt>
    <dgm:pt modelId="{090D5F23-EE0B-4995-9E49-050CB6BC1922}">
      <dgm:prSet phldrT="[Text]"/>
      <dgm:spPr/>
      <dgm:t>
        <a:bodyPr/>
        <a:lstStyle/>
        <a:p>
          <a:r>
            <a:rPr lang="en-GB" dirty="0"/>
            <a:t>Parallel sensing and control</a:t>
          </a:r>
          <a:endParaRPr lang="en-US" dirty="0"/>
        </a:p>
      </dgm:t>
    </dgm:pt>
    <dgm:pt modelId="{8C02DCDF-0A99-445A-900E-31C9B6E6BFF9}" type="parTrans" cxnId="{990D9C74-AA0C-43A7-BD47-FC8E95A96C8C}">
      <dgm:prSet/>
      <dgm:spPr/>
      <dgm:t>
        <a:bodyPr/>
        <a:lstStyle/>
        <a:p>
          <a:endParaRPr lang="en-US"/>
        </a:p>
      </dgm:t>
    </dgm:pt>
    <dgm:pt modelId="{99A14700-BB20-4C6B-895D-BD4583BB6C8F}" type="sibTrans" cxnId="{990D9C74-AA0C-43A7-BD47-FC8E95A96C8C}">
      <dgm:prSet/>
      <dgm:spPr/>
      <dgm:t>
        <a:bodyPr/>
        <a:lstStyle/>
        <a:p>
          <a:endParaRPr lang="en-US"/>
        </a:p>
      </dgm:t>
    </dgm:pt>
    <dgm:pt modelId="{B5AAAF99-8D06-46F6-9A1A-167E2C8E61CB}" type="pres">
      <dgm:prSet presAssocID="{070A5FAF-7CEC-40F9-8279-38674DFAA177}" presName="diagram" presStyleCnt="0">
        <dgm:presLayoutVars>
          <dgm:dir/>
          <dgm:resizeHandles val="exact"/>
        </dgm:presLayoutVars>
      </dgm:prSet>
      <dgm:spPr/>
    </dgm:pt>
    <dgm:pt modelId="{459C33E1-4B9D-4A13-8B91-19DFF3885130}" type="pres">
      <dgm:prSet presAssocID="{9150B925-8AF8-4845-878C-3990FEDC0906}" presName="node" presStyleLbl="node1" presStyleIdx="0" presStyleCnt="5">
        <dgm:presLayoutVars>
          <dgm:bulletEnabled val="1"/>
        </dgm:presLayoutVars>
      </dgm:prSet>
      <dgm:spPr/>
    </dgm:pt>
    <dgm:pt modelId="{CEC094B2-AF79-4480-A50D-F8A65627B812}" type="pres">
      <dgm:prSet presAssocID="{1F3910F3-DE2D-457F-98EA-D14A72290A5F}" presName="sibTrans" presStyleCnt="0"/>
      <dgm:spPr/>
    </dgm:pt>
    <dgm:pt modelId="{0EABC0CE-B0B5-4120-A261-E319E6636884}" type="pres">
      <dgm:prSet presAssocID="{D6CD5BC1-930C-4C8E-91BE-7E4778AEA8FB}" presName="node" presStyleLbl="node1" presStyleIdx="1" presStyleCnt="5">
        <dgm:presLayoutVars>
          <dgm:bulletEnabled val="1"/>
        </dgm:presLayoutVars>
      </dgm:prSet>
      <dgm:spPr/>
    </dgm:pt>
    <dgm:pt modelId="{B4F5EEB3-168D-44E2-8441-B3ECE3B3653D}" type="pres">
      <dgm:prSet presAssocID="{EDEEDC7C-1BE4-425F-BBF8-F0FBF93C6EE1}" presName="sibTrans" presStyleCnt="0"/>
      <dgm:spPr/>
    </dgm:pt>
    <dgm:pt modelId="{621D4BAC-FF88-47C0-80F8-EF7582EFB76C}" type="pres">
      <dgm:prSet presAssocID="{16B39342-941A-46B0-A95F-B6892E78DBE3}" presName="node" presStyleLbl="node1" presStyleIdx="2" presStyleCnt="5">
        <dgm:presLayoutVars>
          <dgm:bulletEnabled val="1"/>
        </dgm:presLayoutVars>
      </dgm:prSet>
      <dgm:spPr/>
    </dgm:pt>
    <dgm:pt modelId="{45C84318-F852-4724-B936-B8DED00E4AD3}" type="pres">
      <dgm:prSet presAssocID="{DB103CF0-739F-4069-8BFF-698A82D7830A}" presName="sibTrans" presStyleCnt="0"/>
      <dgm:spPr/>
    </dgm:pt>
    <dgm:pt modelId="{735E5EC9-B4E0-46A3-8CCC-E24EE0D04D7C}" type="pres">
      <dgm:prSet presAssocID="{D996FFD2-232F-4B92-B4F1-7623BEE5617D}" presName="node" presStyleLbl="node1" presStyleIdx="3" presStyleCnt="5">
        <dgm:presLayoutVars>
          <dgm:bulletEnabled val="1"/>
        </dgm:presLayoutVars>
      </dgm:prSet>
      <dgm:spPr/>
    </dgm:pt>
    <dgm:pt modelId="{09CCE583-2317-4F12-8316-1E887A35E431}" type="pres">
      <dgm:prSet presAssocID="{E108D975-8FB7-4B8C-BB16-D463798BB466}" presName="sibTrans" presStyleCnt="0"/>
      <dgm:spPr/>
    </dgm:pt>
    <dgm:pt modelId="{2404CB32-2467-44B6-8FFB-F7166EA9B485}" type="pres">
      <dgm:prSet presAssocID="{090D5F23-EE0B-4995-9E49-050CB6BC1922}" presName="node" presStyleLbl="node1" presStyleIdx="4" presStyleCnt="5">
        <dgm:presLayoutVars>
          <dgm:bulletEnabled val="1"/>
        </dgm:presLayoutVars>
      </dgm:prSet>
      <dgm:spPr/>
    </dgm:pt>
  </dgm:ptLst>
  <dgm:cxnLst>
    <dgm:cxn modelId="{D3E92F1E-91E1-4B31-BD8D-61002F91339A}" type="presOf" srcId="{090D5F23-EE0B-4995-9E49-050CB6BC1922}" destId="{2404CB32-2467-44B6-8FFB-F7166EA9B485}" srcOrd="0" destOrd="0" presId="urn:microsoft.com/office/officeart/2005/8/layout/default"/>
    <dgm:cxn modelId="{D8AD491E-1B06-4CA7-9DEA-B708A79CA646}" type="presOf" srcId="{9150B925-8AF8-4845-878C-3990FEDC0906}" destId="{459C33E1-4B9D-4A13-8B91-19DFF3885130}" srcOrd="0" destOrd="0" presId="urn:microsoft.com/office/officeart/2005/8/layout/default"/>
    <dgm:cxn modelId="{D232F730-3CFA-4ED4-9715-E45FA753F44F}" srcId="{070A5FAF-7CEC-40F9-8279-38674DFAA177}" destId="{D6CD5BC1-930C-4C8E-91BE-7E4778AEA8FB}" srcOrd="1" destOrd="0" parTransId="{2F65C0AD-46B2-4F8E-BDD5-F18F193A9D03}" sibTransId="{EDEEDC7C-1BE4-425F-BBF8-F0FBF93C6EE1}"/>
    <dgm:cxn modelId="{E704E953-39F2-4845-8766-011EAEAE0BE8}" type="presOf" srcId="{16B39342-941A-46B0-A95F-B6892E78DBE3}" destId="{621D4BAC-FF88-47C0-80F8-EF7582EFB76C}" srcOrd="0" destOrd="0" presId="urn:microsoft.com/office/officeart/2005/8/layout/default"/>
    <dgm:cxn modelId="{990D9C74-AA0C-43A7-BD47-FC8E95A96C8C}" srcId="{070A5FAF-7CEC-40F9-8279-38674DFAA177}" destId="{090D5F23-EE0B-4995-9E49-050CB6BC1922}" srcOrd="4" destOrd="0" parTransId="{8C02DCDF-0A99-445A-900E-31C9B6E6BFF9}" sibTransId="{99A14700-BB20-4C6B-895D-BD4583BB6C8F}"/>
    <dgm:cxn modelId="{298C7E8B-B64F-4AA8-8D9D-52140661A1B6}" srcId="{070A5FAF-7CEC-40F9-8279-38674DFAA177}" destId="{16B39342-941A-46B0-A95F-B6892E78DBE3}" srcOrd="2" destOrd="0" parTransId="{3F10485D-A707-4459-8FA2-2B212508410A}" sibTransId="{DB103CF0-739F-4069-8BFF-698A82D7830A}"/>
    <dgm:cxn modelId="{3C6B5298-6775-4FA8-84B1-CACBB072D0B2}" srcId="{070A5FAF-7CEC-40F9-8279-38674DFAA177}" destId="{D996FFD2-232F-4B92-B4F1-7623BEE5617D}" srcOrd="3" destOrd="0" parTransId="{3B8AE2C8-4F17-4E2A-88AF-EE5ECE966E88}" sibTransId="{E108D975-8FB7-4B8C-BB16-D463798BB466}"/>
    <dgm:cxn modelId="{6F634CB6-4F84-43A5-B77B-0CC879F8BEB7}" type="presOf" srcId="{D996FFD2-232F-4B92-B4F1-7623BEE5617D}" destId="{735E5EC9-B4E0-46A3-8CCC-E24EE0D04D7C}" srcOrd="0" destOrd="0" presId="urn:microsoft.com/office/officeart/2005/8/layout/default"/>
    <dgm:cxn modelId="{C6C652BD-172A-49D4-919C-A19A65A3B0A3}" type="presOf" srcId="{D6CD5BC1-930C-4C8E-91BE-7E4778AEA8FB}" destId="{0EABC0CE-B0B5-4120-A261-E319E6636884}" srcOrd="0" destOrd="0" presId="urn:microsoft.com/office/officeart/2005/8/layout/default"/>
    <dgm:cxn modelId="{D9978DBE-D27E-4594-A1E7-79DAF2B99BDF}" srcId="{070A5FAF-7CEC-40F9-8279-38674DFAA177}" destId="{9150B925-8AF8-4845-878C-3990FEDC0906}" srcOrd="0" destOrd="0" parTransId="{038D623F-DC17-4CD9-BF0C-896B6C71F957}" sibTransId="{1F3910F3-DE2D-457F-98EA-D14A72290A5F}"/>
    <dgm:cxn modelId="{38B713D5-40C3-4F0C-8FB0-563FAC8C161F}" type="presOf" srcId="{070A5FAF-7CEC-40F9-8279-38674DFAA177}" destId="{B5AAAF99-8D06-46F6-9A1A-167E2C8E61CB}" srcOrd="0" destOrd="0" presId="urn:microsoft.com/office/officeart/2005/8/layout/default"/>
    <dgm:cxn modelId="{E7EF861A-A3D9-453C-8829-7C086A3F6012}" type="presParOf" srcId="{B5AAAF99-8D06-46F6-9A1A-167E2C8E61CB}" destId="{459C33E1-4B9D-4A13-8B91-19DFF3885130}" srcOrd="0" destOrd="0" presId="urn:microsoft.com/office/officeart/2005/8/layout/default"/>
    <dgm:cxn modelId="{DEFC3F2D-6213-4870-921E-AD9C42C9B5D1}" type="presParOf" srcId="{B5AAAF99-8D06-46F6-9A1A-167E2C8E61CB}" destId="{CEC094B2-AF79-4480-A50D-F8A65627B812}" srcOrd="1" destOrd="0" presId="urn:microsoft.com/office/officeart/2005/8/layout/default"/>
    <dgm:cxn modelId="{DA99F362-5D07-4499-8D19-CCF9530545A5}" type="presParOf" srcId="{B5AAAF99-8D06-46F6-9A1A-167E2C8E61CB}" destId="{0EABC0CE-B0B5-4120-A261-E319E6636884}" srcOrd="2" destOrd="0" presId="urn:microsoft.com/office/officeart/2005/8/layout/default"/>
    <dgm:cxn modelId="{95298FF3-DD1E-4661-99F9-2E59C40D3EED}" type="presParOf" srcId="{B5AAAF99-8D06-46F6-9A1A-167E2C8E61CB}" destId="{B4F5EEB3-168D-44E2-8441-B3ECE3B3653D}" srcOrd="3" destOrd="0" presId="urn:microsoft.com/office/officeart/2005/8/layout/default"/>
    <dgm:cxn modelId="{040A96C1-E0DA-4A66-B695-8C34B3B18511}" type="presParOf" srcId="{B5AAAF99-8D06-46F6-9A1A-167E2C8E61CB}" destId="{621D4BAC-FF88-47C0-80F8-EF7582EFB76C}" srcOrd="4" destOrd="0" presId="urn:microsoft.com/office/officeart/2005/8/layout/default"/>
    <dgm:cxn modelId="{66EF18E3-2A3C-46FD-9AF0-F70076FDF2AE}" type="presParOf" srcId="{B5AAAF99-8D06-46F6-9A1A-167E2C8E61CB}" destId="{45C84318-F852-4724-B936-B8DED00E4AD3}" srcOrd="5" destOrd="0" presId="urn:microsoft.com/office/officeart/2005/8/layout/default"/>
    <dgm:cxn modelId="{48AC0B7F-2889-4A06-BBC1-F8F0FA309CFE}" type="presParOf" srcId="{B5AAAF99-8D06-46F6-9A1A-167E2C8E61CB}" destId="{735E5EC9-B4E0-46A3-8CCC-E24EE0D04D7C}" srcOrd="6" destOrd="0" presId="urn:microsoft.com/office/officeart/2005/8/layout/default"/>
    <dgm:cxn modelId="{C0EA4F20-50A0-4A1D-BD1D-803FFF9C94D8}" type="presParOf" srcId="{B5AAAF99-8D06-46F6-9A1A-167E2C8E61CB}" destId="{09CCE583-2317-4F12-8316-1E887A35E431}" srcOrd="7" destOrd="0" presId="urn:microsoft.com/office/officeart/2005/8/layout/default"/>
    <dgm:cxn modelId="{DD6CECD8-F6C2-4DA0-9268-C3D2FF7A003A}" type="presParOf" srcId="{B5AAAF99-8D06-46F6-9A1A-167E2C8E61CB}" destId="{2404CB32-2467-44B6-8FFB-F7166EA9B48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04F054-C882-4611-8928-3C9DA00E6EE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454AA6F-DB6A-43CD-ABFD-85BEBA415B4D}">
      <dgm:prSet phldrT="[Text]"/>
      <dgm:spPr/>
      <dgm:t>
        <a:bodyPr/>
        <a:lstStyle/>
        <a:p>
          <a:r>
            <a:rPr lang="en-US" dirty="0"/>
            <a:t>CAD/CAM design</a:t>
          </a:r>
        </a:p>
      </dgm:t>
    </dgm:pt>
    <dgm:pt modelId="{99ECA1A4-2D4F-4B00-A7C4-309F9CDC947E}" type="parTrans" cxnId="{0C8582FF-B8BE-467C-B7EA-CDF871672388}">
      <dgm:prSet/>
      <dgm:spPr/>
      <dgm:t>
        <a:bodyPr/>
        <a:lstStyle/>
        <a:p>
          <a:endParaRPr lang="en-US"/>
        </a:p>
      </dgm:t>
    </dgm:pt>
    <dgm:pt modelId="{4224C2BA-A927-461F-9239-93B8B789A1D5}" type="sibTrans" cxnId="{0C8582FF-B8BE-467C-B7EA-CDF871672388}">
      <dgm:prSet/>
      <dgm:spPr/>
      <dgm:t>
        <a:bodyPr/>
        <a:lstStyle/>
        <a:p>
          <a:endParaRPr lang="en-US"/>
        </a:p>
      </dgm:t>
    </dgm:pt>
    <dgm:pt modelId="{322F72D4-404D-4A22-BB80-CA06B665AD51}">
      <dgm:prSet phldrT="[Text]"/>
      <dgm:spPr/>
      <dgm:t>
        <a:bodyPr/>
        <a:lstStyle/>
        <a:p>
          <a:r>
            <a:rPr lang="en-US" dirty="0"/>
            <a:t>Digital Twin level I</a:t>
          </a:r>
        </a:p>
      </dgm:t>
    </dgm:pt>
    <dgm:pt modelId="{F60DE3DF-662F-4E92-AC8D-B3D107047D80}" type="parTrans" cxnId="{A524D840-4FFD-41CA-89F3-78ECE1A2BF06}">
      <dgm:prSet/>
      <dgm:spPr/>
      <dgm:t>
        <a:bodyPr/>
        <a:lstStyle/>
        <a:p>
          <a:endParaRPr lang="en-US"/>
        </a:p>
      </dgm:t>
    </dgm:pt>
    <dgm:pt modelId="{CFDF3E29-6331-4822-B271-97297C3A4DF6}" type="sibTrans" cxnId="{A524D840-4FFD-41CA-89F3-78ECE1A2BF06}">
      <dgm:prSet/>
      <dgm:spPr/>
      <dgm:t>
        <a:bodyPr/>
        <a:lstStyle/>
        <a:p>
          <a:endParaRPr lang="en-US"/>
        </a:p>
      </dgm:t>
    </dgm:pt>
    <dgm:pt modelId="{1A888B30-6A33-4F10-95CA-667943CFDA6A}">
      <dgm:prSet phldrT="[Text]"/>
      <dgm:spPr/>
      <dgm:t>
        <a:bodyPr/>
        <a:lstStyle/>
        <a:p>
          <a:r>
            <a:rPr lang="en-US" dirty="0"/>
            <a:t>Physical system</a:t>
          </a:r>
        </a:p>
      </dgm:t>
    </dgm:pt>
    <dgm:pt modelId="{1A94D7AB-DE89-4242-8E79-AC9F18F8C259}" type="parTrans" cxnId="{E3754252-2072-49C6-BF9D-4296D4C95A9F}">
      <dgm:prSet/>
      <dgm:spPr/>
      <dgm:t>
        <a:bodyPr/>
        <a:lstStyle/>
        <a:p>
          <a:endParaRPr lang="en-US"/>
        </a:p>
      </dgm:t>
    </dgm:pt>
    <dgm:pt modelId="{3BB9D7D1-3B7E-4214-BEFE-B73737935C46}" type="sibTrans" cxnId="{E3754252-2072-49C6-BF9D-4296D4C95A9F}">
      <dgm:prSet/>
      <dgm:spPr/>
      <dgm:t>
        <a:bodyPr/>
        <a:lstStyle/>
        <a:p>
          <a:endParaRPr lang="en-US"/>
        </a:p>
      </dgm:t>
    </dgm:pt>
    <dgm:pt modelId="{B672B8F5-A641-4F45-80E9-51012B833834}">
      <dgm:prSet phldrT="[Text]"/>
      <dgm:spPr/>
      <dgm:t>
        <a:bodyPr/>
        <a:lstStyle/>
        <a:p>
          <a:pPr>
            <a:buFont typeface="Arial" panose="020B0604020202020204" pitchFamily="34" charset="0"/>
            <a:buChar char="•"/>
          </a:pPr>
          <a:r>
            <a:rPr lang="en-GB" dirty="0">
              <a:latin typeface="+mn-lt"/>
            </a:rPr>
            <a:t>Standalone operation</a:t>
          </a:r>
          <a:endParaRPr lang="en-US" dirty="0"/>
        </a:p>
      </dgm:t>
    </dgm:pt>
    <dgm:pt modelId="{F5375983-DA0C-43BA-8593-B6C1AB4453D7}" type="parTrans" cxnId="{426004AA-AEF6-438A-9BE3-262C14648FB9}">
      <dgm:prSet/>
      <dgm:spPr/>
      <dgm:t>
        <a:bodyPr/>
        <a:lstStyle/>
        <a:p>
          <a:endParaRPr lang="en-US"/>
        </a:p>
      </dgm:t>
    </dgm:pt>
    <dgm:pt modelId="{6D3A105E-D613-4A2E-B4D3-059BE023B0BF}" type="sibTrans" cxnId="{426004AA-AEF6-438A-9BE3-262C14648FB9}">
      <dgm:prSet/>
      <dgm:spPr/>
      <dgm:t>
        <a:bodyPr/>
        <a:lstStyle/>
        <a:p>
          <a:endParaRPr lang="en-US"/>
        </a:p>
      </dgm:t>
    </dgm:pt>
    <dgm:pt modelId="{79E154EF-BA97-46D1-9DFE-31C66670BE7F}">
      <dgm:prSet phldrT="[Text]"/>
      <dgm:spPr/>
      <dgm:t>
        <a:bodyPr/>
        <a:lstStyle/>
        <a:p>
          <a:r>
            <a:rPr lang="en-US" dirty="0"/>
            <a:t>System conceptualization</a:t>
          </a:r>
        </a:p>
      </dgm:t>
    </dgm:pt>
    <dgm:pt modelId="{957EE92B-E22E-4E24-9ECE-80BE591CFF46}" type="parTrans" cxnId="{C82754C9-ABEF-49A8-98C9-83EA7733A745}">
      <dgm:prSet/>
      <dgm:spPr/>
      <dgm:t>
        <a:bodyPr/>
        <a:lstStyle/>
        <a:p>
          <a:endParaRPr lang="en-US"/>
        </a:p>
      </dgm:t>
    </dgm:pt>
    <dgm:pt modelId="{85712031-F946-40CF-9FD2-172363CF14C7}" type="sibTrans" cxnId="{C82754C9-ABEF-49A8-98C9-83EA7733A745}">
      <dgm:prSet/>
      <dgm:spPr/>
      <dgm:t>
        <a:bodyPr/>
        <a:lstStyle/>
        <a:p>
          <a:endParaRPr lang="en-US"/>
        </a:p>
      </dgm:t>
    </dgm:pt>
    <dgm:pt modelId="{78F9CBAC-FB3B-4222-845B-13044B9B1351}">
      <dgm:prSet phldrT="[Text]"/>
      <dgm:spPr/>
      <dgm:t>
        <a:bodyPr/>
        <a:lstStyle/>
        <a:p>
          <a:r>
            <a:rPr lang="en-US" dirty="0"/>
            <a:t>Multiphysical simulation</a:t>
          </a:r>
        </a:p>
      </dgm:t>
    </dgm:pt>
    <dgm:pt modelId="{4F598E79-2DCD-46F3-8B62-52666D3AE905}" type="parTrans" cxnId="{0A85DDD8-EE1D-404E-A4FA-A3E1B1D84FF6}">
      <dgm:prSet/>
      <dgm:spPr/>
      <dgm:t>
        <a:bodyPr/>
        <a:lstStyle/>
        <a:p>
          <a:endParaRPr lang="en-US"/>
        </a:p>
      </dgm:t>
    </dgm:pt>
    <dgm:pt modelId="{89E34348-E9B5-4454-8EF0-DD7D1586C147}" type="sibTrans" cxnId="{0A85DDD8-EE1D-404E-A4FA-A3E1B1D84FF6}">
      <dgm:prSet/>
      <dgm:spPr/>
      <dgm:t>
        <a:bodyPr/>
        <a:lstStyle/>
        <a:p>
          <a:endParaRPr lang="en-US"/>
        </a:p>
      </dgm:t>
    </dgm:pt>
    <dgm:pt modelId="{36784F2A-389D-44D8-8483-AAA50155EBF4}">
      <dgm:prSet phldrT="[Text]"/>
      <dgm:spPr/>
      <dgm:t>
        <a:bodyPr/>
        <a:lstStyle/>
        <a:p>
          <a:r>
            <a:rPr lang="en-US" dirty="0"/>
            <a:t>Used for system initial design before manufacturing </a:t>
          </a:r>
        </a:p>
      </dgm:t>
    </dgm:pt>
    <dgm:pt modelId="{18D47B4E-E8E0-461E-835D-AB162947F169}" type="parTrans" cxnId="{CC646C8B-5F86-40E6-BD82-36C61B96DDC7}">
      <dgm:prSet/>
      <dgm:spPr/>
      <dgm:t>
        <a:bodyPr/>
        <a:lstStyle/>
        <a:p>
          <a:endParaRPr lang="en-US"/>
        </a:p>
      </dgm:t>
    </dgm:pt>
    <dgm:pt modelId="{9700FE9A-4C91-466E-9184-19495B94E65C}" type="sibTrans" cxnId="{CC646C8B-5F86-40E6-BD82-36C61B96DDC7}">
      <dgm:prSet/>
      <dgm:spPr/>
      <dgm:t>
        <a:bodyPr/>
        <a:lstStyle/>
        <a:p>
          <a:endParaRPr lang="en-US"/>
        </a:p>
      </dgm:t>
    </dgm:pt>
    <dgm:pt modelId="{93D38CF7-0FBF-4E28-915C-7C7434233699}">
      <dgm:prSet/>
      <dgm:spPr/>
      <dgm:t>
        <a:bodyPr/>
        <a:lstStyle/>
        <a:p>
          <a:r>
            <a:rPr lang="en-GB">
              <a:latin typeface="+mn-lt"/>
            </a:rPr>
            <a:t>Closed loop stable</a:t>
          </a:r>
          <a:endParaRPr lang="en-GB" dirty="0">
            <a:latin typeface="+mn-lt"/>
          </a:endParaRPr>
        </a:p>
      </dgm:t>
    </dgm:pt>
    <dgm:pt modelId="{026AD85D-A677-48CD-956E-BC55F634EA6F}" type="parTrans" cxnId="{16249B7B-3F4F-4D24-855A-E858E5339513}">
      <dgm:prSet/>
      <dgm:spPr/>
      <dgm:t>
        <a:bodyPr/>
        <a:lstStyle/>
        <a:p>
          <a:endParaRPr lang="en-US"/>
        </a:p>
      </dgm:t>
    </dgm:pt>
    <dgm:pt modelId="{B761E813-B34C-4ACB-9C4B-57924F0A1EDD}" type="sibTrans" cxnId="{16249B7B-3F4F-4D24-855A-E858E5339513}">
      <dgm:prSet/>
      <dgm:spPr/>
      <dgm:t>
        <a:bodyPr/>
        <a:lstStyle/>
        <a:p>
          <a:endParaRPr lang="en-US"/>
        </a:p>
      </dgm:t>
    </dgm:pt>
    <dgm:pt modelId="{06F9ACE4-30C2-42D8-A1D7-8C045A619B14}">
      <dgm:prSet/>
      <dgm:spPr/>
      <dgm:t>
        <a:bodyPr/>
        <a:lstStyle/>
        <a:p>
          <a:r>
            <a:rPr lang="en-GB">
              <a:latin typeface="+mn-lt"/>
            </a:rPr>
            <a:t>Controllers, sensors, actuators</a:t>
          </a:r>
          <a:endParaRPr lang="en-GB" dirty="0">
            <a:latin typeface="+mn-lt"/>
          </a:endParaRPr>
        </a:p>
      </dgm:t>
    </dgm:pt>
    <dgm:pt modelId="{6109B9F9-9D12-426A-BFF8-C68CAFF66B9F}" type="parTrans" cxnId="{CF568A3D-325A-491B-81E9-924E773DED7D}">
      <dgm:prSet/>
      <dgm:spPr/>
      <dgm:t>
        <a:bodyPr/>
        <a:lstStyle/>
        <a:p>
          <a:endParaRPr lang="en-US"/>
        </a:p>
      </dgm:t>
    </dgm:pt>
    <dgm:pt modelId="{B5D9D40A-EEB2-4CF3-9279-43A458691F7D}" type="sibTrans" cxnId="{CF568A3D-325A-491B-81E9-924E773DED7D}">
      <dgm:prSet/>
      <dgm:spPr/>
      <dgm:t>
        <a:bodyPr/>
        <a:lstStyle/>
        <a:p>
          <a:endParaRPr lang="en-US"/>
        </a:p>
      </dgm:t>
    </dgm:pt>
    <dgm:pt modelId="{ECD7A7BB-6B92-437E-A43A-C287E1471E44}">
      <dgm:prSet/>
      <dgm:spPr/>
      <dgm:t>
        <a:bodyPr/>
        <a:lstStyle/>
        <a:p>
          <a:r>
            <a:rPr lang="en-GB">
              <a:latin typeface="+mn-lt"/>
            </a:rPr>
            <a:t>Available data streams</a:t>
          </a:r>
          <a:endParaRPr lang="en-GB" dirty="0">
            <a:latin typeface="+mn-lt"/>
          </a:endParaRPr>
        </a:p>
      </dgm:t>
    </dgm:pt>
    <dgm:pt modelId="{AC1BF3D4-B136-4939-8FF1-281BF7CB7925}" type="parTrans" cxnId="{5EC41748-3D21-460A-A985-773578B77C6F}">
      <dgm:prSet/>
      <dgm:spPr/>
      <dgm:t>
        <a:bodyPr/>
        <a:lstStyle/>
        <a:p>
          <a:endParaRPr lang="en-US"/>
        </a:p>
      </dgm:t>
    </dgm:pt>
    <dgm:pt modelId="{6CB3A57E-923B-45EF-A184-1092170BF954}" type="sibTrans" cxnId="{5EC41748-3D21-460A-A985-773578B77C6F}">
      <dgm:prSet/>
      <dgm:spPr/>
      <dgm:t>
        <a:bodyPr/>
        <a:lstStyle/>
        <a:p>
          <a:endParaRPr lang="en-US"/>
        </a:p>
      </dgm:t>
    </dgm:pt>
    <dgm:pt modelId="{8A0D8512-746B-427C-8E28-3C03FE8798D6}">
      <dgm:prSet/>
      <dgm:spPr/>
      <dgm:t>
        <a:bodyPr/>
        <a:lstStyle/>
        <a:p>
          <a:r>
            <a:rPr lang="en-GB" dirty="0">
              <a:latin typeface="+mn-lt"/>
            </a:rPr>
            <a:t>Minimum requirement to be in DT level II</a:t>
          </a:r>
          <a:endParaRPr lang="en-US" dirty="0">
            <a:latin typeface="+mn-lt"/>
          </a:endParaRPr>
        </a:p>
      </dgm:t>
    </dgm:pt>
    <dgm:pt modelId="{EB70EFE4-4588-4610-B419-2F0E9A6068AC}" type="parTrans" cxnId="{56F8D5D5-05F6-41B1-A70C-7D3A075D7AEC}">
      <dgm:prSet/>
      <dgm:spPr/>
      <dgm:t>
        <a:bodyPr/>
        <a:lstStyle/>
        <a:p>
          <a:endParaRPr lang="en-US"/>
        </a:p>
      </dgm:t>
    </dgm:pt>
    <dgm:pt modelId="{27897385-D8FF-4D5C-84D3-10322E790444}" type="sibTrans" cxnId="{56F8D5D5-05F6-41B1-A70C-7D3A075D7AEC}">
      <dgm:prSet/>
      <dgm:spPr/>
      <dgm:t>
        <a:bodyPr/>
        <a:lstStyle/>
        <a:p>
          <a:endParaRPr lang="en-US"/>
        </a:p>
      </dgm:t>
    </dgm:pt>
    <dgm:pt modelId="{EC980A3D-BD21-4253-9EC6-B2DBA40138AB}" type="pres">
      <dgm:prSet presAssocID="{5D04F054-C882-4611-8928-3C9DA00E6EEB}" presName="Name0" presStyleCnt="0">
        <dgm:presLayoutVars>
          <dgm:dir/>
          <dgm:animLvl val="lvl"/>
          <dgm:resizeHandles val="exact"/>
        </dgm:presLayoutVars>
      </dgm:prSet>
      <dgm:spPr/>
    </dgm:pt>
    <dgm:pt modelId="{EB6E23DE-81DB-4ED8-9BE8-580F5AA17D05}" type="pres">
      <dgm:prSet presAssocID="{1454AA6F-DB6A-43CD-ABFD-85BEBA415B4D}" presName="composite" presStyleCnt="0"/>
      <dgm:spPr/>
    </dgm:pt>
    <dgm:pt modelId="{324892AD-2F58-4798-A8B3-FB9F34024CB8}" type="pres">
      <dgm:prSet presAssocID="{1454AA6F-DB6A-43CD-ABFD-85BEBA415B4D}" presName="parTx" presStyleLbl="alignNode1" presStyleIdx="0" presStyleCnt="2">
        <dgm:presLayoutVars>
          <dgm:chMax val="0"/>
          <dgm:chPref val="0"/>
          <dgm:bulletEnabled val="1"/>
        </dgm:presLayoutVars>
      </dgm:prSet>
      <dgm:spPr/>
    </dgm:pt>
    <dgm:pt modelId="{0A252334-EB51-4458-A94C-2623AE3AB14D}" type="pres">
      <dgm:prSet presAssocID="{1454AA6F-DB6A-43CD-ABFD-85BEBA415B4D}" presName="desTx" presStyleLbl="alignAccFollowNode1" presStyleIdx="0" presStyleCnt="2">
        <dgm:presLayoutVars>
          <dgm:bulletEnabled val="1"/>
        </dgm:presLayoutVars>
      </dgm:prSet>
      <dgm:spPr/>
    </dgm:pt>
    <dgm:pt modelId="{EB02EB2B-F519-447E-AD17-E6EF7C33A70B}" type="pres">
      <dgm:prSet presAssocID="{4224C2BA-A927-461F-9239-93B8B789A1D5}" presName="space" presStyleCnt="0"/>
      <dgm:spPr/>
    </dgm:pt>
    <dgm:pt modelId="{22E8A529-DBFF-48D9-81AC-2900E1D169E8}" type="pres">
      <dgm:prSet presAssocID="{1A888B30-6A33-4F10-95CA-667943CFDA6A}" presName="composite" presStyleCnt="0"/>
      <dgm:spPr/>
    </dgm:pt>
    <dgm:pt modelId="{2034104A-1B6F-453F-B25A-477C7ACD1914}" type="pres">
      <dgm:prSet presAssocID="{1A888B30-6A33-4F10-95CA-667943CFDA6A}" presName="parTx" presStyleLbl="alignNode1" presStyleIdx="1" presStyleCnt="2">
        <dgm:presLayoutVars>
          <dgm:chMax val="0"/>
          <dgm:chPref val="0"/>
          <dgm:bulletEnabled val="1"/>
        </dgm:presLayoutVars>
      </dgm:prSet>
      <dgm:spPr/>
    </dgm:pt>
    <dgm:pt modelId="{58A49358-CFBD-41E8-B877-C4CBE3F16DC8}" type="pres">
      <dgm:prSet presAssocID="{1A888B30-6A33-4F10-95CA-667943CFDA6A}" presName="desTx" presStyleLbl="alignAccFollowNode1" presStyleIdx="1" presStyleCnt="2">
        <dgm:presLayoutVars>
          <dgm:bulletEnabled val="1"/>
        </dgm:presLayoutVars>
      </dgm:prSet>
      <dgm:spPr/>
    </dgm:pt>
  </dgm:ptLst>
  <dgm:cxnLst>
    <dgm:cxn modelId="{772DA10B-F159-498E-8826-CD1AC92EB73A}" type="presOf" srcId="{8A0D8512-746B-427C-8E28-3C03FE8798D6}" destId="{58A49358-CFBD-41E8-B877-C4CBE3F16DC8}" srcOrd="0" destOrd="4" presId="urn:microsoft.com/office/officeart/2005/8/layout/hList1"/>
    <dgm:cxn modelId="{40F85112-742F-422F-8295-A3F0F3686D2B}" type="presOf" srcId="{322F72D4-404D-4A22-BB80-CA06B665AD51}" destId="{0A252334-EB51-4458-A94C-2623AE3AB14D}" srcOrd="0" destOrd="3" presId="urn:microsoft.com/office/officeart/2005/8/layout/hList1"/>
    <dgm:cxn modelId="{40337A17-FC97-48B8-A29F-A96D3554529A}" type="presOf" srcId="{78F9CBAC-FB3B-4222-845B-13044B9B1351}" destId="{0A252334-EB51-4458-A94C-2623AE3AB14D}" srcOrd="0" destOrd="1" presId="urn:microsoft.com/office/officeart/2005/8/layout/hList1"/>
    <dgm:cxn modelId="{CF568A3D-325A-491B-81E9-924E773DED7D}" srcId="{1A888B30-6A33-4F10-95CA-667943CFDA6A}" destId="{06F9ACE4-30C2-42D8-A1D7-8C045A619B14}" srcOrd="2" destOrd="0" parTransId="{6109B9F9-9D12-426A-BFF8-C68CAFF66B9F}" sibTransId="{B5D9D40A-EEB2-4CF3-9279-43A458691F7D}"/>
    <dgm:cxn modelId="{7A42933F-FBC1-49E2-8DB2-6144232CFA39}" type="presOf" srcId="{1A888B30-6A33-4F10-95CA-667943CFDA6A}" destId="{2034104A-1B6F-453F-B25A-477C7ACD1914}" srcOrd="0" destOrd="0" presId="urn:microsoft.com/office/officeart/2005/8/layout/hList1"/>
    <dgm:cxn modelId="{A524D840-4FFD-41CA-89F3-78ECE1A2BF06}" srcId="{1454AA6F-DB6A-43CD-ABFD-85BEBA415B4D}" destId="{322F72D4-404D-4A22-BB80-CA06B665AD51}" srcOrd="3" destOrd="0" parTransId="{F60DE3DF-662F-4E92-AC8D-B3D107047D80}" sibTransId="{CFDF3E29-6331-4822-B271-97297C3A4DF6}"/>
    <dgm:cxn modelId="{EFE11F5B-7096-42E6-A57D-F9B7FFB2D810}" type="presOf" srcId="{93D38CF7-0FBF-4E28-915C-7C7434233699}" destId="{58A49358-CFBD-41E8-B877-C4CBE3F16DC8}" srcOrd="0" destOrd="1" presId="urn:microsoft.com/office/officeart/2005/8/layout/hList1"/>
    <dgm:cxn modelId="{5EC41748-3D21-460A-A985-773578B77C6F}" srcId="{1A888B30-6A33-4F10-95CA-667943CFDA6A}" destId="{ECD7A7BB-6B92-437E-A43A-C287E1471E44}" srcOrd="3" destOrd="0" parTransId="{AC1BF3D4-B136-4939-8FF1-281BF7CB7925}" sibTransId="{6CB3A57E-923B-45EF-A184-1092170BF954}"/>
    <dgm:cxn modelId="{1049966E-E8B9-4699-AE08-279EE9D9AA04}" type="presOf" srcId="{5D04F054-C882-4611-8928-3C9DA00E6EEB}" destId="{EC980A3D-BD21-4253-9EC6-B2DBA40138AB}" srcOrd="0" destOrd="0" presId="urn:microsoft.com/office/officeart/2005/8/layout/hList1"/>
    <dgm:cxn modelId="{E3754252-2072-49C6-BF9D-4296D4C95A9F}" srcId="{5D04F054-C882-4611-8928-3C9DA00E6EEB}" destId="{1A888B30-6A33-4F10-95CA-667943CFDA6A}" srcOrd="1" destOrd="0" parTransId="{1A94D7AB-DE89-4242-8E79-AC9F18F8C259}" sibTransId="{3BB9D7D1-3B7E-4214-BEFE-B73737935C46}"/>
    <dgm:cxn modelId="{D85A7778-9118-43A0-8D6A-F31CC2BAD48D}" type="presOf" srcId="{ECD7A7BB-6B92-437E-A43A-C287E1471E44}" destId="{58A49358-CFBD-41E8-B877-C4CBE3F16DC8}" srcOrd="0" destOrd="3" presId="urn:microsoft.com/office/officeart/2005/8/layout/hList1"/>
    <dgm:cxn modelId="{E459717B-8054-4654-8A24-EE40528787E7}" type="presOf" srcId="{06F9ACE4-30C2-42D8-A1D7-8C045A619B14}" destId="{58A49358-CFBD-41E8-B877-C4CBE3F16DC8}" srcOrd="0" destOrd="2" presId="urn:microsoft.com/office/officeart/2005/8/layout/hList1"/>
    <dgm:cxn modelId="{16249B7B-3F4F-4D24-855A-E858E5339513}" srcId="{1A888B30-6A33-4F10-95CA-667943CFDA6A}" destId="{93D38CF7-0FBF-4E28-915C-7C7434233699}" srcOrd="1" destOrd="0" parTransId="{026AD85D-A677-48CD-956E-BC55F634EA6F}" sibTransId="{B761E813-B34C-4ACB-9C4B-57924F0A1EDD}"/>
    <dgm:cxn modelId="{295EB08A-1488-4B27-BBF4-C132619F5225}" type="presOf" srcId="{B672B8F5-A641-4F45-80E9-51012B833834}" destId="{58A49358-CFBD-41E8-B877-C4CBE3F16DC8}" srcOrd="0" destOrd="0" presId="urn:microsoft.com/office/officeart/2005/8/layout/hList1"/>
    <dgm:cxn modelId="{CC646C8B-5F86-40E6-BD82-36C61B96DDC7}" srcId="{1454AA6F-DB6A-43CD-ABFD-85BEBA415B4D}" destId="{36784F2A-389D-44D8-8483-AAA50155EBF4}" srcOrd="2" destOrd="0" parTransId="{18D47B4E-E8E0-461E-835D-AB162947F169}" sibTransId="{9700FE9A-4C91-466E-9184-19495B94E65C}"/>
    <dgm:cxn modelId="{28088D99-2D58-4967-BD42-677D4C6AC9CE}" type="presOf" srcId="{79E154EF-BA97-46D1-9DFE-31C66670BE7F}" destId="{0A252334-EB51-4458-A94C-2623AE3AB14D}" srcOrd="0" destOrd="0" presId="urn:microsoft.com/office/officeart/2005/8/layout/hList1"/>
    <dgm:cxn modelId="{426004AA-AEF6-438A-9BE3-262C14648FB9}" srcId="{1A888B30-6A33-4F10-95CA-667943CFDA6A}" destId="{B672B8F5-A641-4F45-80E9-51012B833834}" srcOrd="0" destOrd="0" parTransId="{F5375983-DA0C-43BA-8593-B6C1AB4453D7}" sibTransId="{6D3A105E-D613-4A2E-B4D3-059BE023B0BF}"/>
    <dgm:cxn modelId="{C82754C9-ABEF-49A8-98C9-83EA7733A745}" srcId="{1454AA6F-DB6A-43CD-ABFD-85BEBA415B4D}" destId="{79E154EF-BA97-46D1-9DFE-31C66670BE7F}" srcOrd="0" destOrd="0" parTransId="{957EE92B-E22E-4E24-9ECE-80BE591CFF46}" sibTransId="{85712031-F946-40CF-9FD2-172363CF14C7}"/>
    <dgm:cxn modelId="{EB5365D3-01FF-43D8-8C56-38284802D9C6}" type="presOf" srcId="{36784F2A-389D-44D8-8483-AAA50155EBF4}" destId="{0A252334-EB51-4458-A94C-2623AE3AB14D}" srcOrd="0" destOrd="2" presId="urn:microsoft.com/office/officeart/2005/8/layout/hList1"/>
    <dgm:cxn modelId="{56F8D5D5-05F6-41B1-A70C-7D3A075D7AEC}" srcId="{1A888B30-6A33-4F10-95CA-667943CFDA6A}" destId="{8A0D8512-746B-427C-8E28-3C03FE8798D6}" srcOrd="4" destOrd="0" parTransId="{EB70EFE4-4588-4610-B419-2F0E9A6068AC}" sibTransId="{27897385-D8FF-4D5C-84D3-10322E790444}"/>
    <dgm:cxn modelId="{0A85DDD8-EE1D-404E-A4FA-A3E1B1D84FF6}" srcId="{1454AA6F-DB6A-43CD-ABFD-85BEBA415B4D}" destId="{78F9CBAC-FB3B-4222-845B-13044B9B1351}" srcOrd="1" destOrd="0" parTransId="{4F598E79-2DCD-46F3-8B62-52666D3AE905}" sibTransId="{89E34348-E9B5-4454-8EF0-DD7D1586C147}"/>
    <dgm:cxn modelId="{B92B2AEC-D122-409D-A2D2-63B036CFD3A3}" type="presOf" srcId="{1454AA6F-DB6A-43CD-ABFD-85BEBA415B4D}" destId="{324892AD-2F58-4798-A8B3-FB9F34024CB8}" srcOrd="0" destOrd="0" presId="urn:microsoft.com/office/officeart/2005/8/layout/hList1"/>
    <dgm:cxn modelId="{0C8582FF-B8BE-467C-B7EA-CDF871672388}" srcId="{5D04F054-C882-4611-8928-3C9DA00E6EEB}" destId="{1454AA6F-DB6A-43CD-ABFD-85BEBA415B4D}" srcOrd="0" destOrd="0" parTransId="{99ECA1A4-2D4F-4B00-A7C4-309F9CDC947E}" sibTransId="{4224C2BA-A927-461F-9239-93B8B789A1D5}"/>
    <dgm:cxn modelId="{9920C7A4-8515-47C1-A273-16CD3569EC5F}" type="presParOf" srcId="{EC980A3D-BD21-4253-9EC6-B2DBA40138AB}" destId="{EB6E23DE-81DB-4ED8-9BE8-580F5AA17D05}" srcOrd="0" destOrd="0" presId="urn:microsoft.com/office/officeart/2005/8/layout/hList1"/>
    <dgm:cxn modelId="{DC4192BD-E6D4-47CF-B879-95458B1DD38F}" type="presParOf" srcId="{EB6E23DE-81DB-4ED8-9BE8-580F5AA17D05}" destId="{324892AD-2F58-4798-A8B3-FB9F34024CB8}" srcOrd="0" destOrd="0" presId="urn:microsoft.com/office/officeart/2005/8/layout/hList1"/>
    <dgm:cxn modelId="{AFA6C91C-C1D2-4439-9562-69FC100543F2}" type="presParOf" srcId="{EB6E23DE-81DB-4ED8-9BE8-580F5AA17D05}" destId="{0A252334-EB51-4458-A94C-2623AE3AB14D}" srcOrd="1" destOrd="0" presId="urn:microsoft.com/office/officeart/2005/8/layout/hList1"/>
    <dgm:cxn modelId="{B55264A8-A2E9-462B-AC8B-FFAF0491B1A3}" type="presParOf" srcId="{EC980A3D-BD21-4253-9EC6-B2DBA40138AB}" destId="{EB02EB2B-F519-447E-AD17-E6EF7C33A70B}" srcOrd="1" destOrd="0" presId="urn:microsoft.com/office/officeart/2005/8/layout/hList1"/>
    <dgm:cxn modelId="{051EC797-5F3D-47DD-83BE-D0C1788EBB19}" type="presParOf" srcId="{EC980A3D-BD21-4253-9EC6-B2DBA40138AB}" destId="{22E8A529-DBFF-48D9-81AC-2900E1D169E8}" srcOrd="2" destOrd="0" presId="urn:microsoft.com/office/officeart/2005/8/layout/hList1"/>
    <dgm:cxn modelId="{16BC02AD-AAB6-4C05-AA0F-22D74A8F48F7}" type="presParOf" srcId="{22E8A529-DBFF-48D9-81AC-2900E1D169E8}" destId="{2034104A-1B6F-453F-B25A-477C7ACD1914}" srcOrd="0" destOrd="0" presId="urn:microsoft.com/office/officeart/2005/8/layout/hList1"/>
    <dgm:cxn modelId="{58D53765-9BC6-4FFA-959D-6AFB0885EA58}" type="presParOf" srcId="{22E8A529-DBFF-48D9-81AC-2900E1D169E8}" destId="{58A49358-CFBD-41E8-B877-C4CBE3F16DC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F8FDA4-6A47-4659-B734-64A6E081E8D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EFD6620-C257-41A5-ADDF-A42FC69E668E}">
      <dgm:prSet phldrT="[Text]" custT="1"/>
      <dgm:spPr/>
      <dgm:t>
        <a:bodyPr/>
        <a:lstStyle/>
        <a:p>
          <a:r>
            <a:rPr lang="en-US" sz="1800" dirty="0"/>
            <a:t>Operation</a:t>
          </a:r>
        </a:p>
      </dgm:t>
    </dgm:pt>
    <dgm:pt modelId="{1FC4323D-CD2B-47EE-85E2-545293AE405F}" type="parTrans" cxnId="{60C63F7C-00C8-4F61-A741-6944CB200155}">
      <dgm:prSet/>
      <dgm:spPr/>
      <dgm:t>
        <a:bodyPr/>
        <a:lstStyle/>
        <a:p>
          <a:endParaRPr lang="en-US" sz="1400"/>
        </a:p>
      </dgm:t>
    </dgm:pt>
    <dgm:pt modelId="{1B1B9E36-D6A6-4D0B-B051-E03D30D5C2DE}" type="sibTrans" cxnId="{60C63F7C-00C8-4F61-A741-6944CB200155}">
      <dgm:prSet/>
      <dgm:spPr/>
      <dgm:t>
        <a:bodyPr/>
        <a:lstStyle/>
        <a:p>
          <a:endParaRPr lang="en-US" sz="1400"/>
        </a:p>
      </dgm:t>
    </dgm:pt>
    <dgm:pt modelId="{C6728ADA-DB00-4F2C-BEE7-4358D05A46E0}">
      <dgm:prSet phldrT="[Text]" custT="1"/>
      <dgm:spPr/>
      <dgm:t>
        <a:bodyPr/>
        <a:lstStyle/>
        <a:p>
          <a:r>
            <a:rPr lang="en-US" sz="1800" dirty="0"/>
            <a:t>Closed loop PID control</a:t>
          </a:r>
        </a:p>
      </dgm:t>
    </dgm:pt>
    <dgm:pt modelId="{80DA7874-53E9-4D99-95C0-49CBA729CD34}" type="parTrans" cxnId="{3292F06F-DC61-4A32-A2B9-97EDB7DAE937}">
      <dgm:prSet/>
      <dgm:spPr/>
      <dgm:t>
        <a:bodyPr/>
        <a:lstStyle/>
        <a:p>
          <a:endParaRPr lang="en-US" sz="1400"/>
        </a:p>
      </dgm:t>
    </dgm:pt>
    <dgm:pt modelId="{2F301584-2253-4998-9665-17EEAAF63533}" type="sibTrans" cxnId="{3292F06F-DC61-4A32-A2B9-97EDB7DAE937}">
      <dgm:prSet/>
      <dgm:spPr/>
      <dgm:t>
        <a:bodyPr/>
        <a:lstStyle/>
        <a:p>
          <a:endParaRPr lang="en-US" sz="1400"/>
        </a:p>
      </dgm:t>
    </dgm:pt>
    <dgm:pt modelId="{895F1B92-BF9A-48AA-90C3-E6D161C31AA0}">
      <dgm:prSet phldrT="[Text]" custT="1"/>
      <dgm:spPr/>
      <dgm:t>
        <a:bodyPr/>
        <a:lstStyle/>
        <a:p>
          <a:r>
            <a:rPr lang="en-US" sz="1800" dirty="0"/>
            <a:t>Communication protocols: serial communication and TCP/IP</a:t>
          </a:r>
        </a:p>
      </dgm:t>
    </dgm:pt>
    <dgm:pt modelId="{A8B8BB05-53D7-416E-B541-2AE7005BEFDC}" type="parTrans" cxnId="{4D78DA18-AFFD-4AAB-8CDD-F481A0B770C3}">
      <dgm:prSet/>
      <dgm:spPr/>
      <dgm:t>
        <a:bodyPr/>
        <a:lstStyle/>
        <a:p>
          <a:endParaRPr lang="en-US" sz="1400"/>
        </a:p>
      </dgm:t>
    </dgm:pt>
    <dgm:pt modelId="{11998595-C330-4A02-813A-7D6D3A1BC074}" type="sibTrans" cxnId="{4D78DA18-AFFD-4AAB-8CDD-F481A0B770C3}">
      <dgm:prSet/>
      <dgm:spPr/>
      <dgm:t>
        <a:bodyPr/>
        <a:lstStyle/>
        <a:p>
          <a:endParaRPr lang="en-US" sz="1400"/>
        </a:p>
      </dgm:t>
    </dgm:pt>
    <dgm:pt modelId="{89426646-5B24-43A7-B436-E82FB0D2675E}">
      <dgm:prSet phldrT="[Text]" custT="1"/>
      <dgm:spPr/>
      <dgm:t>
        <a:bodyPr/>
        <a:lstStyle/>
        <a:p>
          <a:r>
            <a:rPr lang="en-US" sz="1800" dirty="0"/>
            <a:t>System components</a:t>
          </a:r>
        </a:p>
      </dgm:t>
    </dgm:pt>
    <dgm:pt modelId="{4C4D8EAE-6CD6-4D6F-B40C-9352DCF22116}" type="parTrans" cxnId="{ACF63AA2-8B83-468B-BF7A-EA79D6E0FF84}">
      <dgm:prSet/>
      <dgm:spPr/>
      <dgm:t>
        <a:bodyPr/>
        <a:lstStyle/>
        <a:p>
          <a:endParaRPr lang="en-US" sz="1400"/>
        </a:p>
      </dgm:t>
    </dgm:pt>
    <dgm:pt modelId="{E1964380-9888-47DE-BE25-981A3F4E162F}" type="sibTrans" cxnId="{ACF63AA2-8B83-468B-BF7A-EA79D6E0FF84}">
      <dgm:prSet/>
      <dgm:spPr/>
      <dgm:t>
        <a:bodyPr/>
        <a:lstStyle/>
        <a:p>
          <a:endParaRPr lang="en-US" sz="1400"/>
        </a:p>
      </dgm:t>
    </dgm:pt>
    <dgm:pt modelId="{6AF2B2DD-E9E5-46DB-9DE5-56B123050945}">
      <dgm:prSet phldrT="[Text]" custT="1"/>
      <dgm:spPr/>
      <dgm:t>
        <a:bodyPr/>
        <a:lstStyle/>
        <a:p>
          <a:pPr>
            <a:buFont typeface="Arial" panose="020B0604020202020204" pitchFamily="34" charset="0"/>
            <a:buChar char="•"/>
          </a:pPr>
          <a:r>
            <a:rPr lang="en-US" sz="1800" dirty="0"/>
            <a:t>Peltier module for heating cooling</a:t>
          </a:r>
        </a:p>
      </dgm:t>
    </dgm:pt>
    <dgm:pt modelId="{7F98666A-56B3-43A4-9D87-01CE67D1A0EE}" type="parTrans" cxnId="{2B92F1A3-DF02-4E69-89F6-0B159B0DC5DF}">
      <dgm:prSet/>
      <dgm:spPr/>
      <dgm:t>
        <a:bodyPr/>
        <a:lstStyle/>
        <a:p>
          <a:endParaRPr lang="en-US" sz="1400"/>
        </a:p>
      </dgm:t>
    </dgm:pt>
    <dgm:pt modelId="{93550DAB-45BE-41B3-85AA-C439687DA655}" type="sibTrans" cxnId="{2B92F1A3-DF02-4E69-89F6-0B159B0DC5DF}">
      <dgm:prSet/>
      <dgm:spPr/>
      <dgm:t>
        <a:bodyPr/>
        <a:lstStyle/>
        <a:p>
          <a:endParaRPr lang="en-US" sz="1400"/>
        </a:p>
      </dgm:t>
    </dgm:pt>
    <dgm:pt modelId="{5E6FB1DF-D42C-486B-96C4-F78004986150}">
      <dgm:prSet phldrT="[Text]" custT="1"/>
      <dgm:spPr/>
      <dgm:t>
        <a:bodyPr/>
        <a:lstStyle/>
        <a:p>
          <a:r>
            <a:rPr lang="en-US" sz="1800" dirty="0"/>
            <a:t>Environment temperature sensing</a:t>
          </a:r>
        </a:p>
      </dgm:t>
    </dgm:pt>
    <dgm:pt modelId="{CFA4A71D-6AFE-4243-9DB7-4AC8B0A1085C}" type="parTrans" cxnId="{D5500C42-B7F2-48EC-B2FC-14C104704B72}">
      <dgm:prSet/>
      <dgm:spPr/>
      <dgm:t>
        <a:bodyPr/>
        <a:lstStyle/>
        <a:p>
          <a:endParaRPr lang="en-US" sz="1400"/>
        </a:p>
      </dgm:t>
    </dgm:pt>
    <dgm:pt modelId="{F87B8266-F40B-4E38-85D3-B6673C4CB581}" type="sibTrans" cxnId="{D5500C42-B7F2-48EC-B2FC-14C104704B72}">
      <dgm:prSet/>
      <dgm:spPr/>
      <dgm:t>
        <a:bodyPr/>
        <a:lstStyle/>
        <a:p>
          <a:endParaRPr lang="en-US" sz="1400"/>
        </a:p>
      </dgm:t>
    </dgm:pt>
    <dgm:pt modelId="{67176F72-559E-458E-8B84-77C994A872E2}">
      <dgm:prSet custT="1"/>
      <dgm:spPr/>
      <dgm:t>
        <a:bodyPr/>
        <a:lstStyle/>
        <a:p>
          <a:r>
            <a:rPr lang="en-US" sz="1800" dirty="0"/>
            <a:t>Infrared thermal camera</a:t>
          </a:r>
        </a:p>
      </dgm:t>
    </dgm:pt>
    <dgm:pt modelId="{4D596D70-8B58-45C4-8FBE-2D42655586AB}" type="parTrans" cxnId="{14770AEA-A6E0-45E3-87B3-2DEEB88F7B3E}">
      <dgm:prSet/>
      <dgm:spPr/>
      <dgm:t>
        <a:bodyPr/>
        <a:lstStyle/>
        <a:p>
          <a:endParaRPr lang="en-US" sz="1400"/>
        </a:p>
      </dgm:t>
    </dgm:pt>
    <dgm:pt modelId="{4941CD79-5DB8-4F6D-A19F-2F9641E72B81}" type="sibTrans" cxnId="{14770AEA-A6E0-45E3-87B3-2DEEB88F7B3E}">
      <dgm:prSet/>
      <dgm:spPr/>
      <dgm:t>
        <a:bodyPr/>
        <a:lstStyle/>
        <a:p>
          <a:endParaRPr lang="en-US" sz="1400"/>
        </a:p>
      </dgm:t>
    </dgm:pt>
    <dgm:pt modelId="{FBA1571D-0EB9-4488-8574-5CF0E84E171E}">
      <dgm:prSet custT="1"/>
      <dgm:spPr/>
      <dgm:t>
        <a:bodyPr/>
        <a:lstStyle/>
        <a:p>
          <a:r>
            <a:rPr lang="en-US" sz="1800" dirty="0"/>
            <a:t>Power driver</a:t>
          </a:r>
        </a:p>
      </dgm:t>
    </dgm:pt>
    <dgm:pt modelId="{065D54DC-B84C-4317-A82B-5B7B616700C1}" type="parTrans" cxnId="{FAE637C0-69D6-414A-95BF-FCA4077EFB09}">
      <dgm:prSet/>
      <dgm:spPr/>
      <dgm:t>
        <a:bodyPr/>
        <a:lstStyle/>
        <a:p>
          <a:endParaRPr lang="en-US" sz="1400"/>
        </a:p>
      </dgm:t>
    </dgm:pt>
    <dgm:pt modelId="{631DA337-9ECA-4838-8113-1C25F3645EDA}" type="sibTrans" cxnId="{FAE637C0-69D6-414A-95BF-FCA4077EFB09}">
      <dgm:prSet/>
      <dgm:spPr/>
      <dgm:t>
        <a:bodyPr/>
        <a:lstStyle/>
        <a:p>
          <a:endParaRPr lang="en-US" sz="1400"/>
        </a:p>
      </dgm:t>
    </dgm:pt>
    <dgm:pt modelId="{86F71282-02B2-4A4E-9DD2-E080C2D44C5D}">
      <dgm:prSet custT="1"/>
      <dgm:spPr/>
      <dgm:t>
        <a:bodyPr/>
        <a:lstStyle/>
        <a:p>
          <a:r>
            <a:rPr lang="en-US" sz="1800" dirty="0" err="1"/>
            <a:t>LattePanda</a:t>
          </a:r>
          <a:r>
            <a:rPr lang="en-US" sz="1800" dirty="0"/>
            <a:t> Board</a:t>
          </a:r>
        </a:p>
      </dgm:t>
    </dgm:pt>
    <dgm:pt modelId="{BF543878-F411-4C23-B203-83914D7821CA}" type="parTrans" cxnId="{E17C2E6F-5218-4157-9F45-4A25F1DB030A}">
      <dgm:prSet/>
      <dgm:spPr/>
      <dgm:t>
        <a:bodyPr/>
        <a:lstStyle/>
        <a:p>
          <a:endParaRPr lang="en-US" sz="1400"/>
        </a:p>
      </dgm:t>
    </dgm:pt>
    <dgm:pt modelId="{461D2EDD-E298-44B0-900A-34E4ECFE5AE7}" type="sibTrans" cxnId="{E17C2E6F-5218-4157-9F45-4A25F1DB030A}">
      <dgm:prSet/>
      <dgm:spPr/>
      <dgm:t>
        <a:bodyPr/>
        <a:lstStyle/>
        <a:p>
          <a:endParaRPr lang="en-US" sz="1400"/>
        </a:p>
      </dgm:t>
    </dgm:pt>
    <dgm:pt modelId="{3F72438C-5819-43FC-B275-1D4BC1481C6C}">
      <dgm:prSet custT="1"/>
      <dgm:spPr/>
      <dgm:t>
        <a:bodyPr/>
        <a:lstStyle/>
        <a:p>
          <a:r>
            <a:rPr lang="en-US" sz="1800" dirty="0"/>
            <a:t>Matlab Simulink PID control</a:t>
          </a:r>
        </a:p>
      </dgm:t>
    </dgm:pt>
    <dgm:pt modelId="{10BBAE73-5C87-485C-A756-CA9331191BF5}" type="parTrans" cxnId="{A885FDCC-AC50-42D0-A2FB-84178E413B95}">
      <dgm:prSet/>
      <dgm:spPr/>
      <dgm:t>
        <a:bodyPr/>
        <a:lstStyle/>
        <a:p>
          <a:endParaRPr lang="en-US" sz="1400"/>
        </a:p>
      </dgm:t>
    </dgm:pt>
    <dgm:pt modelId="{25C27F8D-8CDA-44A6-99A0-C8E0735C4D9C}" type="sibTrans" cxnId="{A885FDCC-AC50-42D0-A2FB-84178E413B95}">
      <dgm:prSet/>
      <dgm:spPr/>
      <dgm:t>
        <a:bodyPr/>
        <a:lstStyle/>
        <a:p>
          <a:endParaRPr lang="en-US" sz="1400"/>
        </a:p>
      </dgm:t>
    </dgm:pt>
    <dgm:pt modelId="{67BEC610-0597-41B6-AEE0-986529546E60}">
      <dgm:prSet phldrT="[Text]" custT="1"/>
      <dgm:spPr/>
      <dgm:t>
        <a:bodyPr/>
        <a:lstStyle/>
        <a:p>
          <a:r>
            <a:rPr lang="en-US" sz="1800" dirty="0"/>
            <a:t>Open loop stable</a:t>
          </a:r>
        </a:p>
      </dgm:t>
    </dgm:pt>
    <dgm:pt modelId="{7D0BA209-093A-425D-8E5D-94F1065BF673}" type="parTrans" cxnId="{E7CE6C86-AF2C-4851-BDCC-363B5C2A316D}">
      <dgm:prSet/>
      <dgm:spPr/>
      <dgm:t>
        <a:bodyPr/>
        <a:lstStyle/>
        <a:p>
          <a:endParaRPr lang="en-US" sz="1400"/>
        </a:p>
      </dgm:t>
    </dgm:pt>
    <dgm:pt modelId="{EB1E8D82-2FFD-451B-88A4-24E78DE4BBBB}" type="sibTrans" cxnId="{E7CE6C86-AF2C-4851-BDCC-363B5C2A316D}">
      <dgm:prSet/>
      <dgm:spPr/>
      <dgm:t>
        <a:bodyPr/>
        <a:lstStyle/>
        <a:p>
          <a:endParaRPr lang="en-US" sz="1400"/>
        </a:p>
      </dgm:t>
    </dgm:pt>
    <dgm:pt modelId="{2B60F640-4C70-4CD9-A5A3-3D17D03EF78A}" type="pres">
      <dgm:prSet presAssocID="{35F8FDA4-6A47-4659-B734-64A6E081E8D8}" presName="Name0" presStyleCnt="0">
        <dgm:presLayoutVars>
          <dgm:dir/>
          <dgm:animLvl val="lvl"/>
          <dgm:resizeHandles val="exact"/>
        </dgm:presLayoutVars>
      </dgm:prSet>
      <dgm:spPr/>
    </dgm:pt>
    <dgm:pt modelId="{E5211630-F5E6-4401-81F8-39A5D451D959}" type="pres">
      <dgm:prSet presAssocID="{BEFD6620-C257-41A5-ADDF-A42FC69E668E}" presName="composite" presStyleCnt="0"/>
      <dgm:spPr/>
    </dgm:pt>
    <dgm:pt modelId="{6EE4B069-69A2-423F-968F-ED148D5857B6}" type="pres">
      <dgm:prSet presAssocID="{BEFD6620-C257-41A5-ADDF-A42FC69E668E}" presName="parTx" presStyleLbl="alignNode1" presStyleIdx="0" presStyleCnt="2">
        <dgm:presLayoutVars>
          <dgm:chMax val="0"/>
          <dgm:chPref val="0"/>
          <dgm:bulletEnabled val="1"/>
        </dgm:presLayoutVars>
      </dgm:prSet>
      <dgm:spPr/>
    </dgm:pt>
    <dgm:pt modelId="{11B288EF-A3AB-4D08-BDAA-11FE73BB46CA}" type="pres">
      <dgm:prSet presAssocID="{BEFD6620-C257-41A5-ADDF-A42FC69E668E}" presName="desTx" presStyleLbl="alignAccFollowNode1" presStyleIdx="0" presStyleCnt="2">
        <dgm:presLayoutVars>
          <dgm:bulletEnabled val="1"/>
        </dgm:presLayoutVars>
      </dgm:prSet>
      <dgm:spPr/>
    </dgm:pt>
    <dgm:pt modelId="{3FD99202-A912-47F2-A6BC-BF58A62428CA}" type="pres">
      <dgm:prSet presAssocID="{1B1B9E36-D6A6-4D0B-B051-E03D30D5C2DE}" presName="space" presStyleCnt="0"/>
      <dgm:spPr/>
    </dgm:pt>
    <dgm:pt modelId="{30B282AE-8F72-4CC8-AAF3-82A5398B8482}" type="pres">
      <dgm:prSet presAssocID="{89426646-5B24-43A7-B436-E82FB0D2675E}" presName="composite" presStyleCnt="0"/>
      <dgm:spPr/>
    </dgm:pt>
    <dgm:pt modelId="{3BDB7D74-C71B-4CE7-A01A-959E5298B99C}" type="pres">
      <dgm:prSet presAssocID="{89426646-5B24-43A7-B436-E82FB0D2675E}" presName="parTx" presStyleLbl="alignNode1" presStyleIdx="1" presStyleCnt="2">
        <dgm:presLayoutVars>
          <dgm:chMax val="0"/>
          <dgm:chPref val="0"/>
          <dgm:bulletEnabled val="1"/>
        </dgm:presLayoutVars>
      </dgm:prSet>
      <dgm:spPr/>
    </dgm:pt>
    <dgm:pt modelId="{00233EE1-874D-4299-9E88-37CC10A48DDB}" type="pres">
      <dgm:prSet presAssocID="{89426646-5B24-43A7-B436-E82FB0D2675E}" presName="desTx" presStyleLbl="alignAccFollowNode1" presStyleIdx="1" presStyleCnt="2">
        <dgm:presLayoutVars>
          <dgm:bulletEnabled val="1"/>
        </dgm:presLayoutVars>
      </dgm:prSet>
      <dgm:spPr/>
    </dgm:pt>
  </dgm:ptLst>
  <dgm:cxnLst>
    <dgm:cxn modelId="{97877611-4550-4E46-9E6D-BEC3BD0C7968}" type="presOf" srcId="{895F1B92-BF9A-48AA-90C3-E6D161C31AA0}" destId="{11B288EF-A3AB-4D08-BDAA-11FE73BB46CA}" srcOrd="0" destOrd="2" presId="urn:microsoft.com/office/officeart/2005/8/layout/hList1"/>
    <dgm:cxn modelId="{4D78DA18-AFFD-4AAB-8CDD-F481A0B770C3}" srcId="{BEFD6620-C257-41A5-ADDF-A42FC69E668E}" destId="{895F1B92-BF9A-48AA-90C3-E6D161C31AA0}" srcOrd="2" destOrd="0" parTransId="{A8B8BB05-53D7-416E-B541-2AE7005BEFDC}" sibTransId="{11998595-C330-4A02-813A-7D6D3A1BC074}"/>
    <dgm:cxn modelId="{F8F6442A-F715-4481-BC2D-C36E1A06BB55}" type="presOf" srcId="{89426646-5B24-43A7-B436-E82FB0D2675E}" destId="{3BDB7D74-C71B-4CE7-A01A-959E5298B99C}" srcOrd="0" destOrd="0" presId="urn:microsoft.com/office/officeart/2005/8/layout/hList1"/>
    <dgm:cxn modelId="{16311D32-C056-4609-AB85-12733493B7D2}" type="presOf" srcId="{BEFD6620-C257-41A5-ADDF-A42FC69E668E}" destId="{6EE4B069-69A2-423F-968F-ED148D5857B6}" srcOrd="0" destOrd="0" presId="urn:microsoft.com/office/officeart/2005/8/layout/hList1"/>
    <dgm:cxn modelId="{D5500C42-B7F2-48EC-B2FC-14C104704B72}" srcId="{89426646-5B24-43A7-B436-E82FB0D2675E}" destId="{5E6FB1DF-D42C-486B-96C4-F78004986150}" srcOrd="5" destOrd="0" parTransId="{CFA4A71D-6AFE-4243-9DB7-4AC8B0A1085C}" sibTransId="{F87B8266-F40B-4E38-85D3-B6673C4CB581}"/>
    <dgm:cxn modelId="{D43D5B64-2206-42BC-A08E-187208F8E124}" type="presOf" srcId="{35F8FDA4-6A47-4659-B734-64A6E081E8D8}" destId="{2B60F640-4C70-4CD9-A5A3-3D17D03EF78A}" srcOrd="0" destOrd="0" presId="urn:microsoft.com/office/officeart/2005/8/layout/hList1"/>
    <dgm:cxn modelId="{6D39C54B-A0BA-4986-9BAB-4C335E8EDEC7}" type="presOf" srcId="{3F72438C-5819-43FC-B275-1D4BC1481C6C}" destId="{00233EE1-874D-4299-9E88-37CC10A48DDB}" srcOrd="0" destOrd="4" presId="urn:microsoft.com/office/officeart/2005/8/layout/hList1"/>
    <dgm:cxn modelId="{E17C2E6F-5218-4157-9F45-4A25F1DB030A}" srcId="{89426646-5B24-43A7-B436-E82FB0D2675E}" destId="{86F71282-02B2-4A4E-9DD2-E080C2D44C5D}" srcOrd="3" destOrd="0" parTransId="{BF543878-F411-4C23-B203-83914D7821CA}" sibTransId="{461D2EDD-E298-44B0-900A-34E4ECFE5AE7}"/>
    <dgm:cxn modelId="{3292F06F-DC61-4A32-A2B9-97EDB7DAE937}" srcId="{BEFD6620-C257-41A5-ADDF-A42FC69E668E}" destId="{C6728ADA-DB00-4F2C-BEE7-4358D05A46E0}" srcOrd="1" destOrd="0" parTransId="{80DA7874-53E9-4D99-95C0-49CBA729CD34}" sibTransId="{2F301584-2253-4998-9665-17EEAAF63533}"/>
    <dgm:cxn modelId="{42BA5851-56DB-48E0-9626-5DFDC576BC57}" type="presOf" srcId="{C6728ADA-DB00-4F2C-BEE7-4358D05A46E0}" destId="{11B288EF-A3AB-4D08-BDAA-11FE73BB46CA}" srcOrd="0" destOrd="1" presId="urn:microsoft.com/office/officeart/2005/8/layout/hList1"/>
    <dgm:cxn modelId="{AF90F47B-28B3-4D4E-9D6B-381070D55BD8}" type="presOf" srcId="{FBA1571D-0EB9-4488-8574-5CF0E84E171E}" destId="{00233EE1-874D-4299-9E88-37CC10A48DDB}" srcOrd="0" destOrd="2" presId="urn:microsoft.com/office/officeart/2005/8/layout/hList1"/>
    <dgm:cxn modelId="{60C63F7C-00C8-4F61-A741-6944CB200155}" srcId="{35F8FDA4-6A47-4659-B734-64A6E081E8D8}" destId="{BEFD6620-C257-41A5-ADDF-A42FC69E668E}" srcOrd="0" destOrd="0" parTransId="{1FC4323D-CD2B-47EE-85E2-545293AE405F}" sibTransId="{1B1B9E36-D6A6-4D0B-B051-E03D30D5C2DE}"/>
    <dgm:cxn modelId="{39046585-F1DF-4821-958E-A027AE98E364}" type="presOf" srcId="{6AF2B2DD-E9E5-46DB-9DE5-56B123050945}" destId="{00233EE1-874D-4299-9E88-37CC10A48DDB}" srcOrd="0" destOrd="0" presId="urn:microsoft.com/office/officeart/2005/8/layout/hList1"/>
    <dgm:cxn modelId="{E7CE6C86-AF2C-4851-BDCC-363B5C2A316D}" srcId="{BEFD6620-C257-41A5-ADDF-A42FC69E668E}" destId="{67BEC610-0597-41B6-AEE0-986529546E60}" srcOrd="0" destOrd="0" parTransId="{7D0BA209-093A-425D-8E5D-94F1065BF673}" sibTransId="{EB1E8D82-2FFD-451B-88A4-24E78DE4BBBB}"/>
    <dgm:cxn modelId="{ACF63AA2-8B83-468B-BF7A-EA79D6E0FF84}" srcId="{35F8FDA4-6A47-4659-B734-64A6E081E8D8}" destId="{89426646-5B24-43A7-B436-E82FB0D2675E}" srcOrd="1" destOrd="0" parTransId="{4C4D8EAE-6CD6-4D6F-B40C-9352DCF22116}" sibTransId="{E1964380-9888-47DE-BE25-981A3F4E162F}"/>
    <dgm:cxn modelId="{2B92F1A3-DF02-4E69-89F6-0B159B0DC5DF}" srcId="{89426646-5B24-43A7-B436-E82FB0D2675E}" destId="{6AF2B2DD-E9E5-46DB-9DE5-56B123050945}" srcOrd="0" destOrd="0" parTransId="{7F98666A-56B3-43A4-9D87-01CE67D1A0EE}" sibTransId="{93550DAB-45BE-41B3-85AA-C439687DA655}"/>
    <dgm:cxn modelId="{FAE637C0-69D6-414A-95BF-FCA4077EFB09}" srcId="{89426646-5B24-43A7-B436-E82FB0D2675E}" destId="{FBA1571D-0EB9-4488-8574-5CF0E84E171E}" srcOrd="2" destOrd="0" parTransId="{065D54DC-B84C-4317-A82B-5B7B616700C1}" sibTransId="{631DA337-9ECA-4838-8113-1C25F3645EDA}"/>
    <dgm:cxn modelId="{C41C58C1-260D-40A0-BDE3-A7E50A6BEBDE}" type="presOf" srcId="{67BEC610-0597-41B6-AEE0-986529546E60}" destId="{11B288EF-A3AB-4D08-BDAA-11FE73BB46CA}" srcOrd="0" destOrd="0" presId="urn:microsoft.com/office/officeart/2005/8/layout/hList1"/>
    <dgm:cxn modelId="{0867EAC2-8D21-4AB7-A87B-D005664CDC01}" type="presOf" srcId="{67176F72-559E-458E-8B84-77C994A872E2}" destId="{00233EE1-874D-4299-9E88-37CC10A48DDB}" srcOrd="0" destOrd="1" presId="urn:microsoft.com/office/officeart/2005/8/layout/hList1"/>
    <dgm:cxn modelId="{A885FDCC-AC50-42D0-A2FB-84178E413B95}" srcId="{89426646-5B24-43A7-B436-E82FB0D2675E}" destId="{3F72438C-5819-43FC-B275-1D4BC1481C6C}" srcOrd="4" destOrd="0" parTransId="{10BBAE73-5C87-485C-A756-CA9331191BF5}" sibTransId="{25C27F8D-8CDA-44A6-99A0-C8E0735C4D9C}"/>
    <dgm:cxn modelId="{098266E4-39B0-40EC-8A42-C8339C4B54ED}" type="presOf" srcId="{86F71282-02B2-4A4E-9DD2-E080C2D44C5D}" destId="{00233EE1-874D-4299-9E88-37CC10A48DDB}" srcOrd="0" destOrd="3" presId="urn:microsoft.com/office/officeart/2005/8/layout/hList1"/>
    <dgm:cxn modelId="{C15825E8-80E1-4DC3-9C31-419C0142775B}" type="presOf" srcId="{5E6FB1DF-D42C-486B-96C4-F78004986150}" destId="{00233EE1-874D-4299-9E88-37CC10A48DDB}" srcOrd="0" destOrd="5" presId="urn:microsoft.com/office/officeart/2005/8/layout/hList1"/>
    <dgm:cxn modelId="{14770AEA-A6E0-45E3-87B3-2DEEB88F7B3E}" srcId="{89426646-5B24-43A7-B436-E82FB0D2675E}" destId="{67176F72-559E-458E-8B84-77C994A872E2}" srcOrd="1" destOrd="0" parTransId="{4D596D70-8B58-45C4-8FBE-2D42655586AB}" sibTransId="{4941CD79-5DB8-4F6D-A19F-2F9641E72B81}"/>
    <dgm:cxn modelId="{310E28E1-0325-47A9-B242-D39D8CD2D18C}" type="presParOf" srcId="{2B60F640-4C70-4CD9-A5A3-3D17D03EF78A}" destId="{E5211630-F5E6-4401-81F8-39A5D451D959}" srcOrd="0" destOrd="0" presId="urn:microsoft.com/office/officeart/2005/8/layout/hList1"/>
    <dgm:cxn modelId="{F5250B6D-8AD0-428E-94D8-BA3F4F58ECF5}" type="presParOf" srcId="{E5211630-F5E6-4401-81F8-39A5D451D959}" destId="{6EE4B069-69A2-423F-968F-ED148D5857B6}" srcOrd="0" destOrd="0" presId="urn:microsoft.com/office/officeart/2005/8/layout/hList1"/>
    <dgm:cxn modelId="{0CE85DE1-A69D-40C6-8556-A7A3232056E6}" type="presParOf" srcId="{E5211630-F5E6-4401-81F8-39A5D451D959}" destId="{11B288EF-A3AB-4D08-BDAA-11FE73BB46CA}" srcOrd="1" destOrd="0" presId="urn:microsoft.com/office/officeart/2005/8/layout/hList1"/>
    <dgm:cxn modelId="{473EB705-2E9D-4D6B-A132-34229F85CE85}" type="presParOf" srcId="{2B60F640-4C70-4CD9-A5A3-3D17D03EF78A}" destId="{3FD99202-A912-47F2-A6BC-BF58A62428CA}" srcOrd="1" destOrd="0" presId="urn:microsoft.com/office/officeart/2005/8/layout/hList1"/>
    <dgm:cxn modelId="{C147AD44-A97B-4F21-A851-DD189C119A42}" type="presParOf" srcId="{2B60F640-4C70-4CD9-A5A3-3D17D03EF78A}" destId="{30B282AE-8F72-4CC8-AAF3-82A5398B8482}" srcOrd="2" destOrd="0" presId="urn:microsoft.com/office/officeart/2005/8/layout/hList1"/>
    <dgm:cxn modelId="{619E4C8E-601E-4C04-81EB-E88A7A23AC9D}" type="presParOf" srcId="{30B282AE-8F72-4CC8-AAF3-82A5398B8482}" destId="{3BDB7D74-C71B-4CE7-A01A-959E5298B99C}" srcOrd="0" destOrd="0" presId="urn:microsoft.com/office/officeart/2005/8/layout/hList1"/>
    <dgm:cxn modelId="{CA77CA0D-B840-4838-8A7E-B4358BD68954}" type="presParOf" srcId="{30B282AE-8F72-4CC8-AAF3-82A5398B8482}" destId="{00233EE1-874D-4299-9E88-37CC10A48DD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BD9C50-A28F-4701-9B6D-4F7F54297115}" type="doc">
      <dgm:prSet loTypeId="urn:microsoft.com/office/officeart/2008/layout/RadialCluster" loCatId="cycle" qsTypeId="urn:microsoft.com/office/officeart/2005/8/quickstyle/simple1" qsCatId="simple" csTypeId="urn:microsoft.com/office/officeart/2005/8/colors/colorful5" csCatId="colorful" phldr="1"/>
      <dgm:spPr/>
      <dgm:t>
        <a:bodyPr/>
        <a:lstStyle/>
        <a:p>
          <a:endParaRPr lang="en-US"/>
        </a:p>
      </dgm:t>
    </dgm:pt>
    <dgm:pt modelId="{38D7A985-9BFE-407C-BEB3-CDC9099D1737}">
      <dgm:prSet phldrT="[Text]"/>
      <dgm:spPr/>
      <dgm:t>
        <a:bodyPr/>
        <a:lstStyle/>
        <a:p>
          <a:r>
            <a:rPr lang="en-US" dirty="0">
              <a:solidFill>
                <a:schemeClr val="tx1"/>
              </a:solidFill>
            </a:rPr>
            <a:t>Domains</a:t>
          </a:r>
        </a:p>
      </dgm:t>
    </dgm:pt>
    <dgm:pt modelId="{9982E3C0-DA9F-4531-87E0-89D8110452DD}" type="parTrans" cxnId="{7DA9D4CD-472E-4706-B52F-5E7C0952CFDD}">
      <dgm:prSet/>
      <dgm:spPr/>
      <dgm:t>
        <a:bodyPr/>
        <a:lstStyle/>
        <a:p>
          <a:endParaRPr lang="en-US">
            <a:solidFill>
              <a:schemeClr val="tx1"/>
            </a:solidFill>
          </a:endParaRPr>
        </a:p>
      </dgm:t>
    </dgm:pt>
    <dgm:pt modelId="{3AAFAB9C-1FE8-4075-83CC-3629C741F2C1}" type="sibTrans" cxnId="{7DA9D4CD-472E-4706-B52F-5E7C0952CFDD}">
      <dgm:prSet/>
      <dgm:spPr/>
      <dgm:t>
        <a:bodyPr/>
        <a:lstStyle/>
        <a:p>
          <a:endParaRPr lang="en-US">
            <a:solidFill>
              <a:schemeClr val="tx1"/>
            </a:solidFill>
          </a:endParaRPr>
        </a:p>
      </dgm:t>
    </dgm:pt>
    <dgm:pt modelId="{CFCE5F8F-2A7E-4692-B4B3-A5B4D574F9DF}">
      <dgm:prSet phldrT="[Text]"/>
      <dgm:spPr/>
      <dgm:t>
        <a:bodyPr/>
        <a:lstStyle/>
        <a:p>
          <a:r>
            <a:rPr lang="en-US" dirty="0">
              <a:solidFill>
                <a:schemeClr val="tx1"/>
              </a:solidFill>
            </a:rPr>
            <a:t>Electrical</a:t>
          </a:r>
        </a:p>
      </dgm:t>
    </dgm:pt>
    <dgm:pt modelId="{2A85BFEB-70DA-4AA9-A51C-C347B5651EFB}" type="parTrans" cxnId="{15A35F86-C11D-4949-8BB1-BE93E7CD85D9}">
      <dgm:prSet/>
      <dgm:spPr/>
      <dgm:t>
        <a:bodyPr/>
        <a:lstStyle/>
        <a:p>
          <a:endParaRPr lang="en-US">
            <a:solidFill>
              <a:schemeClr val="tx1"/>
            </a:solidFill>
          </a:endParaRPr>
        </a:p>
      </dgm:t>
    </dgm:pt>
    <dgm:pt modelId="{4FD5B194-9FFA-4B01-8C39-A96DC85A9B13}" type="sibTrans" cxnId="{15A35F86-C11D-4949-8BB1-BE93E7CD85D9}">
      <dgm:prSet/>
      <dgm:spPr/>
      <dgm:t>
        <a:bodyPr/>
        <a:lstStyle/>
        <a:p>
          <a:endParaRPr lang="en-US">
            <a:solidFill>
              <a:schemeClr val="tx1"/>
            </a:solidFill>
          </a:endParaRPr>
        </a:p>
      </dgm:t>
    </dgm:pt>
    <dgm:pt modelId="{557237D2-2CA8-44BF-B19F-66F11652644C}">
      <dgm:prSet phldrT="[Text]"/>
      <dgm:spPr>
        <a:solidFill>
          <a:schemeClr val="accent6">
            <a:lumMod val="20000"/>
            <a:lumOff val="80000"/>
          </a:schemeClr>
        </a:solidFill>
      </dgm:spPr>
      <dgm:t>
        <a:bodyPr/>
        <a:lstStyle/>
        <a:p>
          <a:r>
            <a:rPr lang="en-US" dirty="0">
              <a:solidFill>
                <a:schemeClr val="tx1"/>
              </a:solidFill>
            </a:rPr>
            <a:t>Thermal</a:t>
          </a:r>
        </a:p>
      </dgm:t>
    </dgm:pt>
    <dgm:pt modelId="{3B417B0E-8E47-4270-96FA-F57AA5DAEAA7}" type="parTrans" cxnId="{069E8A2A-A12E-4C57-A54E-C32BC51E64F0}">
      <dgm:prSet/>
      <dgm:spPr/>
      <dgm:t>
        <a:bodyPr/>
        <a:lstStyle/>
        <a:p>
          <a:endParaRPr lang="en-US">
            <a:solidFill>
              <a:schemeClr val="tx1"/>
            </a:solidFill>
          </a:endParaRPr>
        </a:p>
      </dgm:t>
    </dgm:pt>
    <dgm:pt modelId="{3C95304A-A992-4765-880C-FB6AF978BBAC}" type="sibTrans" cxnId="{069E8A2A-A12E-4C57-A54E-C32BC51E64F0}">
      <dgm:prSet/>
      <dgm:spPr/>
      <dgm:t>
        <a:bodyPr/>
        <a:lstStyle/>
        <a:p>
          <a:endParaRPr lang="en-US">
            <a:solidFill>
              <a:schemeClr val="tx1"/>
            </a:solidFill>
          </a:endParaRPr>
        </a:p>
      </dgm:t>
    </dgm:pt>
    <dgm:pt modelId="{6C81290E-8FA7-4E24-A368-B834C3ED5C14}">
      <dgm:prSet phldrT="[Text]"/>
      <dgm:spPr>
        <a:solidFill>
          <a:schemeClr val="accent3">
            <a:lumMod val="95000"/>
          </a:schemeClr>
        </a:solidFill>
      </dgm:spPr>
      <dgm:t>
        <a:bodyPr/>
        <a:lstStyle/>
        <a:p>
          <a:r>
            <a:rPr lang="en-US" dirty="0">
              <a:solidFill>
                <a:schemeClr val="tx1"/>
              </a:solidFill>
            </a:rPr>
            <a:t>Fluids</a:t>
          </a:r>
        </a:p>
      </dgm:t>
    </dgm:pt>
    <dgm:pt modelId="{C0DDD738-E729-41D9-A8F5-12DC67FC7061}" type="parTrans" cxnId="{98DBA0C1-E387-4213-946B-F683B98AFE0F}">
      <dgm:prSet/>
      <dgm:spPr/>
      <dgm:t>
        <a:bodyPr/>
        <a:lstStyle/>
        <a:p>
          <a:endParaRPr lang="en-US">
            <a:solidFill>
              <a:schemeClr val="tx1"/>
            </a:solidFill>
          </a:endParaRPr>
        </a:p>
      </dgm:t>
    </dgm:pt>
    <dgm:pt modelId="{83C65CFC-E717-4416-BDC0-500453D1D815}" type="sibTrans" cxnId="{98DBA0C1-E387-4213-946B-F683B98AFE0F}">
      <dgm:prSet/>
      <dgm:spPr/>
      <dgm:t>
        <a:bodyPr/>
        <a:lstStyle/>
        <a:p>
          <a:endParaRPr lang="en-US">
            <a:solidFill>
              <a:schemeClr val="tx1"/>
            </a:solidFill>
          </a:endParaRPr>
        </a:p>
      </dgm:t>
    </dgm:pt>
    <dgm:pt modelId="{DB1E6369-8E41-47D8-A587-6BF5748CF98E}">
      <dgm:prSet phldrT="[Text]"/>
      <dgm:spPr>
        <a:solidFill>
          <a:schemeClr val="accent3">
            <a:lumMod val="95000"/>
          </a:schemeClr>
        </a:solidFill>
      </dgm:spPr>
      <dgm:t>
        <a:bodyPr/>
        <a:lstStyle/>
        <a:p>
          <a:r>
            <a:rPr lang="en-US" dirty="0">
              <a:solidFill>
                <a:schemeClr val="tx1"/>
              </a:solidFill>
            </a:rPr>
            <a:t>Digital</a:t>
          </a:r>
        </a:p>
      </dgm:t>
    </dgm:pt>
    <dgm:pt modelId="{4EFCF9FF-319B-4878-AE1F-87CA9573761A}" type="parTrans" cxnId="{7F8DB15B-1320-459D-8F2D-A8039F1DFAF9}">
      <dgm:prSet/>
      <dgm:spPr/>
      <dgm:t>
        <a:bodyPr/>
        <a:lstStyle/>
        <a:p>
          <a:endParaRPr lang="en-US"/>
        </a:p>
      </dgm:t>
    </dgm:pt>
    <dgm:pt modelId="{281B3A14-E25B-4B92-B517-955B580193B1}" type="sibTrans" cxnId="{7F8DB15B-1320-459D-8F2D-A8039F1DFAF9}">
      <dgm:prSet/>
      <dgm:spPr/>
      <dgm:t>
        <a:bodyPr/>
        <a:lstStyle/>
        <a:p>
          <a:endParaRPr lang="en-US"/>
        </a:p>
      </dgm:t>
    </dgm:pt>
    <dgm:pt modelId="{B027BB18-41DC-4FE6-A136-BCBE4A07B704}" type="pres">
      <dgm:prSet presAssocID="{4BBD9C50-A28F-4701-9B6D-4F7F54297115}" presName="Name0" presStyleCnt="0">
        <dgm:presLayoutVars>
          <dgm:chMax val="1"/>
          <dgm:chPref val="1"/>
          <dgm:dir/>
          <dgm:animOne val="branch"/>
          <dgm:animLvl val="lvl"/>
        </dgm:presLayoutVars>
      </dgm:prSet>
      <dgm:spPr/>
    </dgm:pt>
    <dgm:pt modelId="{A03EAA00-AEB0-4B8D-A9FD-6EAAA0F25469}" type="pres">
      <dgm:prSet presAssocID="{38D7A985-9BFE-407C-BEB3-CDC9099D1737}" presName="singleCycle" presStyleCnt="0"/>
      <dgm:spPr/>
    </dgm:pt>
    <dgm:pt modelId="{56E07733-FB2F-4F2A-AB2F-DF290C75E79F}" type="pres">
      <dgm:prSet presAssocID="{38D7A985-9BFE-407C-BEB3-CDC9099D1737}" presName="singleCenter" presStyleLbl="node1" presStyleIdx="0" presStyleCnt="5">
        <dgm:presLayoutVars>
          <dgm:chMax val="7"/>
          <dgm:chPref val="7"/>
        </dgm:presLayoutVars>
      </dgm:prSet>
      <dgm:spPr/>
    </dgm:pt>
    <dgm:pt modelId="{A8D25DB0-94FB-45B3-9876-8156DB15C70B}" type="pres">
      <dgm:prSet presAssocID="{2A85BFEB-70DA-4AA9-A51C-C347B5651EFB}" presName="Name56" presStyleLbl="parChTrans1D2" presStyleIdx="0" presStyleCnt="4"/>
      <dgm:spPr/>
    </dgm:pt>
    <dgm:pt modelId="{A4F1976A-E94C-4EE8-A3A8-0323406EF45E}" type="pres">
      <dgm:prSet presAssocID="{CFCE5F8F-2A7E-4692-B4B3-A5B4D574F9DF}" presName="text0" presStyleLbl="node1" presStyleIdx="1" presStyleCnt="5">
        <dgm:presLayoutVars>
          <dgm:bulletEnabled val="1"/>
        </dgm:presLayoutVars>
      </dgm:prSet>
      <dgm:spPr/>
    </dgm:pt>
    <dgm:pt modelId="{83867000-7F76-42FB-B19A-83F1271D92A0}" type="pres">
      <dgm:prSet presAssocID="{3B417B0E-8E47-4270-96FA-F57AA5DAEAA7}" presName="Name56" presStyleLbl="parChTrans1D2" presStyleIdx="1" presStyleCnt="4"/>
      <dgm:spPr/>
    </dgm:pt>
    <dgm:pt modelId="{D0D67AD2-02CC-4917-8ADB-5D3AA2B853EE}" type="pres">
      <dgm:prSet presAssocID="{557237D2-2CA8-44BF-B19F-66F11652644C}" presName="text0" presStyleLbl="node1" presStyleIdx="2" presStyleCnt="5">
        <dgm:presLayoutVars>
          <dgm:bulletEnabled val="1"/>
        </dgm:presLayoutVars>
      </dgm:prSet>
      <dgm:spPr/>
    </dgm:pt>
    <dgm:pt modelId="{825FABE2-BB7E-47BE-A7F4-3CF76BD40F48}" type="pres">
      <dgm:prSet presAssocID="{C0DDD738-E729-41D9-A8F5-12DC67FC7061}" presName="Name56" presStyleLbl="parChTrans1D2" presStyleIdx="2" presStyleCnt="4"/>
      <dgm:spPr/>
    </dgm:pt>
    <dgm:pt modelId="{0B69DC57-C2A7-4CCA-A156-B88B146F71ED}" type="pres">
      <dgm:prSet presAssocID="{6C81290E-8FA7-4E24-A368-B834C3ED5C14}" presName="text0" presStyleLbl="node1" presStyleIdx="3" presStyleCnt="5">
        <dgm:presLayoutVars>
          <dgm:bulletEnabled val="1"/>
        </dgm:presLayoutVars>
      </dgm:prSet>
      <dgm:spPr/>
    </dgm:pt>
    <dgm:pt modelId="{3A9A9E87-7ABE-4F30-A137-0B6C44236A37}" type="pres">
      <dgm:prSet presAssocID="{4EFCF9FF-319B-4878-AE1F-87CA9573761A}" presName="Name56" presStyleLbl="parChTrans1D2" presStyleIdx="3" presStyleCnt="4"/>
      <dgm:spPr/>
    </dgm:pt>
    <dgm:pt modelId="{9F27F8C3-2D37-4BE6-8246-3E83B001A9B6}" type="pres">
      <dgm:prSet presAssocID="{DB1E6369-8E41-47D8-A587-6BF5748CF98E}" presName="text0" presStyleLbl="node1" presStyleIdx="4" presStyleCnt="5">
        <dgm:presLayoutVars>
          <dgm:bulletEnabled val="1"/>
        </dgm:presLayoutVars>
      </dgm:prSet>
      <dgm:spPr/>
    </dgm:pt>
  </dgm:ptLst>
  <dgm:cxnLst>
    <dgm:cxn modelId="{069E8A2A-A12E-4C57-A54E-C32BC51E64F0}" srcId="{38D7A985-9BFE-407C-BEB3-CDC9099D1737}" destId="{557237D2-2CA8-44BF-B19F-66F11652644C}" srcOrd="1" destOrd="0" parTransId="{3B417B0E-8E47-4270-96FA-F57AA5DAEAA7}" sibTransId="{3C95304A-A992-4765-880C-FB6AF978BBAC}"/>
    <dgm:cxn modelId="{7F8DB15B-1320-459D-8F2D-A8039F1DFAF9}" srcId="{38D7A985-9BFE-407C-BEB3-CDC9099D1737}" destId="{DB1E6369-8E41-47D8-A587-6BF5748CF98E}" srcOrd="3" destOrd="0" parTransId="{4EFCF9FF-319B-4878-AE1F-87CA9573761A}" sibTransId="{281B3A14-E25B-4B92-B517-955B580193B1}"/>
    <dgm:cxn modelId="{A80F7C61-CB8C-47DF-BD28-0C6CC5EB9173}" type="presOf" srcId="{38D7A985-9BFE-407C-BEB3-CDC9099D1737}" destId="{56E07733-FB2F-4F2A-AB2F-DF290C75E79F}" srcOrd="0" destOrd="0" presId="urn:microsoft.com/office/officeart/2008/layout/RadialCluster"/>
    <dgm:cxn modelId="{25B6044D-FED5-4F18-8F30-86B5702CB392}" type="presOf" srcId="{C0DDD738-E729-41D9-A8F5-12DC67FC7061}" destId="{825FABE2-BB7E-47BE-A7F4-3CF76BD40F48}" srcOrd="0" destOrd="0" presId="urn:microsoft.com/office/officeart/2008/layout/RadialCluster"/>
    <dgm:cxn modelId="{E4207051-4C44-4086-82E1-B6099A2C7160}" type="presOf" srcId="{2A85BFEB-70DA-4AA9-A51C-C347B5651EFB}" destId="{A8D25DB0-94FB-45B3-9876-8156DB15C70B}" srcOrd="0" destOrd="0" presId="urn:microsoft.com/office/officeart/2008/layout/RadialCluster"/>
    <dgm:cxn modelId="{B94E9054-53E9-4F98-87E7-5BDC343D26AB}" type="presOf" srcId="{557237D2-2CA8-44BF-B19F-66F11652644C}" destId="{D0D67AD2-02CC-4917-8ADB-5D3AA2B853EE}" srcOrd="0" destOrd="0" presId="urn:microsoft.com/office/officeart/2008/layout/RadialCluster"/>
    <dgm:cxn modelId="{15A35F86-C11D-4949-8BB1-BE93E7CD85D9}" srcId="{38D7A985-9BFE-407C-BEB3-CDC9099D1737}" destId="{CFCE5F8F-2A7E-4692-B4B3-A5B4D574F9DF}" srcOrd="0" destOrd="0" parTransId="{2A85BFEB-70DA-4AA9-A51C-C347B5651EFB}" sibTransId="{4FD5B194-9FFA-4B01-8C39-A96DC85A9B13}"/>
    <dgm:cxn modelId="{5FA3C3AC-2917-4E43-BF9E-AE4D41ED12B9}" type="presOf" srcId="{4BBD9C50-A28F-4701-9B6D-4F7F54297115}" destId="{B027BB18-41DC-4FE6-A136-BCBE4A07B704}" srcOrd="0" destOrd="0" presId="urn:microsoft.com/office/officeart/2008/layout/RadialCluster"/>
    <dgm:cxn modelId="{98DBA0C1-E387-4213-946B-F683B98AFE0F}" srcId="{38D7A985-9BFE-407C-BEB3-CDC9099D1737}" destId="{6C81290E-8FA7-4E24-A368-B834C3ED5C14}" srcOrd="2" destOrd="0" parTransId="{C0DDD738-E729-41D9-A8F5-12DC67FC7061}" sibTransId="{83C65CFC-E717-4416-BDC0-500453D1D815}"/>
    <dgm:cxn modelId="{D54F28C2-4296-4869-A8DD-91CACFE31754}" type="presOf" srcId="{CFCE5F8F-2A7E-4692-B4B3-A5B4D574F9DF}" destId="{A4F1976A-E94C-4EE8-A3A8-0323406EF45E}" srcOrd="0" destOrd="0" presId="urn:microsoft.com/office/officeart/2008/layout/RadialCluster"/>
    <dgm:cxn modelId="{5991B4C7-3584-433D-A647-75ECBA0CD4A4}" type="presOf" srcId="{DB1E6369-8E41-47D8-A587-6BF5748CF98E}" destId="{9F27F8C3-2D37-4BE6-8246-3E83B001A9B6}" srcOrd="0" destOrd="0" presId="urn:microsoft.com/office/officeart/2008/layout/RadialCluster"/>
    <dgm:cxn modelId="{7DA9D4CD-472E-4706-B52F-5E7C0952CFDD}" srcId="{4BBD9C50-A28F-4701-9B6D-4F7F54297115}" destId="{38D7A985-9BFE-407C-BEB3-CDC9099D1737}" srcOrd="0" destOrd="0" parTransId="{9982E3C0-DA9F-4531-87E0-89D8110452DD}" sibTransId="{3AAFAB9C-1FE8-4075-83CC-3629C741F2C1}"/>
    <dgm:cxn modelId="{F4DB5CD6-70D1-440B-8FA7-A9A3DE5F6379}" type="presOf" srcId="{6C81290E-8FA7-4E24-A368-B834C3ED5C14}" destId="{0B69DC57-C2A7-4CCA-A156-B88B146F71ED}" srcOrd="0" destOrd="0" presId="urn:microsoft.com/office/officeart/2008/layout/RadialCluster"/>
    <dgm:cxn modelId="{0A8D81D6-59ED-4EC6-A61A-2A3BD4704350}" type="presOf" srcId="{3B417B0E-8E47-4270-96FA-F57AA5DAEAA7}" destId="{83867000-7F76-42FB-B19A-83F1271D92A0}" srcOrd="0" destOrd="0" presId="urn:microsoft.com/office/officeart/2008/layout/RadialCluster"/>
    <dgm:cxn modelId="{1D6AF1F1-BDA6-41D4-9210-414EFABE4F55}" type="presOf" srcId="{4EFCF9FF-319B-4878-AE1F-87CA9573761A}" destId="{3A9A9E87-7ABE-4F30-A137-0B6C44236A37}" srcOrd="0" destOrd="0" presId="urn:microsoft.com/office/officeart/2008/layout/RadialCluster"/>
    <dgm:cxn modelId="{071F269D-FCA3-4AF4-BF95-989488E6E0F4}" type="presParOf" srcId="{B027BB18-41DC-4FE6-A136-BCBE4A07B704}" destId="{A03EAA00-AEB0-4B8D-A9FD-6EAAA0F25469}" srcOrd="0" destOrd="0" presId="urn:microsoft.com/office/officeart/2008/layout/RadialCluster"/>
    <dgm:cxn modelId="{E8E097D0-8A56-47B4-A609-81C34985F8FB}" type="presParOf" srcId="{A03EAA00-AEB0-4B8D-A9FD-6EAAA0F25469}" destId="{56E07733-FB2F-4F2A-AB2F-DF290C75E79F}" srcOrd="0" destOrd="0" presId="urn:microsoft.com/office/officeart/2008/layout/RadialCluster"/>
    <dgm:cxn modelId="{5FAC946E-1C6B-495F-8354-7963F413AA1D}" type="presParOf" srcId="{A03EAA00-AEB0-4B8D-A9FD-6EAAA0F25469}" destId="{A8D25DB0-94FB-45B3-9876-8156DB15C70B}" srcOrd="1" destOrd="0" presId="urn:microsoft.com/office/officeart/2008/layout/RadialCluster"/>
    <dgm:cxn modelId="{0DA5339B-C800-4853-968C-C288FCA3D3CA}" type="presParOf" srcId="{A03EAA00-AEB0-4B8D-A9FD-6EAAA0F25469}" destId="{A4F1976A-E94C-4EE8-A3A8-0323406EF45E}" srcOrd="2" destOrd="0" presId="urn:microsoft.com/office/officeart/2008/layout/RadialCluster"/>
    <dgm:cxn modelId="{268424A1-3566-4E11-AD9A-5B7ECEB174E1}" type="presParOf" srcId="{A03EAA00-AEB0-4B8D-A9FD-6EAAA0F25469}" destId="{83867000-7F76-42FB-B19A-83F1271D92A0}" srcOrd="3" destOrd="0" presId="urn:microsoft.com/office/officeart/2008/layout/RadialCluster"/>
    <dgm:cxn modelId="{7F7F7BB0-E9D5-4F21-9F49-1B058E36F3D4}" type="presParOf" srcId="{A03EAA00-AEB0-4B8D-A9FD-6EAAA0F25469}" destId="{D0D67AD2-02CC-4917-8ADB-5D3AA2B853EE}" srcOrd="4" destOrd="0" presId="urn:microsoft.com/office/officeart/2008/layout/RadialCluster"/>
    <dgm:cxn modelId="{CB1E8845-7408-4D14-95BC-B6000DCE953D}" type="presParOf" srcId="{A03EAA00-AEB0-4B8D-A9FD-6EAAA0F25469}" destId="{825FABE2-BB7E-47BE-A7F4-3CF76BD40F48}" srcOrd="5" destOrd="0" presId="urn:microsoft.com/office/officeart/2008/layout/RadialCluster"/>
    <dgm:cxn modelId="{0DBEE898-4DE9-49BE-A212-AC91AC1D1EB6}" type="presParOf" srcId="{A03EAA00-AEB0-4B8D-A9FD-6EAAA0F25469}" destId="{0B69DC57-C2A7-4CCA-A156-B88B146F71ED}" srcOrd="6" destOrd="0" presId="urn:microsoft.com/office/officeart/2008/layout/RadialCluster"/>
    <dgm:cxn modelId="{5B4660D2-003E-412F-9774-578541CCA518}" type="presParOf" srcId="{A03EAA00-AEB0-4B8D-A9FD-6EAAA0F25469}" destId="{3A9A9E87-7ABE-4F30-A137-0B6C44236A37}" srcOrd="7" destOrd="0" presId="urn:microsoft.com/office/officeart/2008/layout/RadialCluster"/>
    <dgm:cxn modelId="{B1C23E37-7A8A-4944-A4EF-A200809E4992}" type="presParOf" srcId="{A03EAA00-AEB0-4B8D-A9FD-6EAAA0F25469}" destId="{9F27F8C3-2D37-4BE6-8246-3E83B001A9B6}"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BBD9C50-A28F-4701-9B6D-4F7F54297115}" type="doc">
      <dgm:prSet loTypeId="urn:microsoft.com/office/officeart/2008/layout/RadialCluster" loCatId="cycle" qsTypeId="urn:microsoft.com/office/officeart/2005/8/quickstyle/simple1" qsCatId="simple" csTypeId="urn:microsoft.com/office/officeart/2005/8/colors/colorful5" csCatId="colorful" phldr="1"/>
      <dgm:spPr/>
      <dgm:t>
        <a:bodyPr/>
        <a:lstStyle/>
        <a:p>
          <a:endParaRPr lang="en-US"/>
        </a:p>
      </dgm:t>
    </dgm:pt>
    <dgm:pt modelId="{38D7A985-9BFE-407C-BEB3-CDC9099D1737}">
      <dgm:prSet phldrT="[Text]"/>
      <dgm:spPr/>
      <dgm:t>
        <a:bodyPr/>
        <a:lstStyle/>
        <a:p>
          <a:r>
            <a:rPr lang="en-US" dirty="0">
              <a:solidFill>
                <a:schemeClr val="tx1"/>
              </a:solidFill>
            </a:rPr>
            <a:t>Domains</a:t>
          </a:r>
        </a:p>
      </dgm:t>
    </dgm:pt>
    <dgm:pt modelId="{9982E3C0-DA9F-4531-87E0-89D8110452DD}" type="parTrans" cxnId="{7DA9D4CD-472E-4706-B52F-5E7C0952CFDD}">
      <dgm:prSet/>
      <dgm:spPr/>
      <dgm:t>
        <a:bodyPr/>
        <a:lstStyle/>
        <a:p>
          <a:endParaRPr lang="en-US">
            <a:solidFill>
              <a:schemeClr val="tx1"/>
            </a:solidFill>
          </a:endParaRPr>
        </a:p>
      </dgm:t>
    </dgm:pt>
    <dgm:pt modelId="{3AAFAB9C-1FE8-4075-83CC-3629C741F2C1}" type="sibTrans" cxnId="{7DA9D4CD-472E-4706-B52F-5E7C0952CFDD}">
      <dgm:prSet/>
      <dgm:spPr/>
      <dgm:t>
        <a:bodyPr/>
        <a:lstStyle/>
        <a:p>
          <a:endParaRPr lang="en-US">
            <a:solidFill>
              <a:schemeClr val="tx1"/>
            </a:solidFill>
          </a:endParaRPr>
        </a:p>
      </dgm:t>
    </dgm:pt>
    <dgm:pt modelId="{CFCE5F8F-2A7E-4692-B4B3-A5B4D574F9DF}">
      <dgm:prSet phldrT="[Text]"/>
      <dgm:spPr/>
      <dgm:t>
        <a:bodyPr/>
        <a:lstStyle/>
        <a:p>
          <a:r>
            <a:rPr lang="en-US" dirty="0">
              <a:solidFill>
                <a:schemeClr val="tx1"/>
              </a:solidFill>
            </a:rPr>
            <a:t>Electrical</a:t>
          </a:r>
        </a:p>
      </dgm:t>
    </dgm:pt>
    <dgm:pt modelId="{2A85BFEB-70DA-4AA9-A51C-C347B5651EFB}" type="parTrans" cxnId="{15A35F86-C11D-4949-8BB1-BE93E7CD85D9}">
      <dgm:prSet/>
      <dgm:spPr/>
      <dgm:t>
        <a:bodyPr/>
        <a:lstStyle/>
        <a:p>
          <a:endParaRPr lang="en-US">
            <a:solidFill>
              <a:schemeClr val="tx1"/>
            </a:solidFill>
          </a:endParaRPr>
        </a:p>
      </dgm:t>
    </dgm:pt>
    <dgm:pt modelId="{4FD5B194-9FFA-4B01-8C39-A96DC85A9B13}" type="sibTrans" cxnId="{15A35F86-C11D-4949-8BB1-BE93E7CD85D9}">
      <dgm:prSet/>
      <dgm:spPr/>
      <dgm:t>
        <a:bodyPr/>
        <a:lstStyle/>
        <a:p>
          <a:endParaRPr lang="en-US">
            <a:solidFill>
              <a:schemeClr val="tx1"/>
            </a:solidFill>
          </a:endParaRPr>
        </a:p>
      </dgm:t>
    </dgm:pt>
    <dgm:pt modelId="{557237D2-2CA8-44BF-B19F-66F11652644C}">
      <dgm:prSet phldrT="[Text]"/>
      <dgm:spPr>
        <a:solidFill>
          <a:schemeClr val="accent6">
            <a:lumMod val="20000"/>
            <a:lumOff val="80000"/>
          </a:schemeClr>
        </a:solidFill>
      </dgm:spPr>
      <dgm:t>
        <a:bodyPr/>
        <a:lstStyle/>
        <a:p>
          <a:r>
            <a:rPr lang="en-US" dirty="0">
              <a:solidFill>
                <a:schemeClr val="tx1"/>
              </a:solidFill>
            </a:rPr>
            <a:t>Thermal</a:t>
          </a:r>
        </a:p>
      </dgm:t>
    </dgm:pt>
    <dgm:pt modelId="{3B417B0E-8E47-4270-96FA-F57AA5DAEAA7}" type="parTrans" cxnId="{069E8A2A-A12E-4C57-A54E-C32BC51E64F0}">
      <dgm:prSet/>
      <dgm:spPr/>
      <dgm:t>
        <a:bodyPr/>
        <a:lstStyle/>
        <a:p>
          <a:endParaRPr lang="en-US">
            <a:solidFill>
              <a:schemeClr val="tx1"/>
            </a:solidFill>
          </a:endParaRPr>
        </a:p>
      </dgm:t>
    </dgm:pt>
    <dgm:pt modelId="{3C95304A-A992-4765-880C-FB6AF978BBAC}" type="sibTrans" cxnId="{069E8A2A-A12E-4C57-A54E-C32BC51E64F0}">
      <dgm:prSet/>
      <dgm:spPr/>
      <dgm:t>
        <a:bodyPr/>
        <a:lstStyle/>
        <a:p>
          <a:endParaRPr lang="en-US">
            <a:solidFill>
              <a:schemeClr val="tx1"/>
            </a:solidFill>
          </a:endParaRPr>
        </a:p>
      </dgm:t>
    </dgm:pt>
    <dgm:pt modelId="{6C81290E-8FA7-4E24-A368-B834C3ED5C14}">
      <dgm:prSet phldrT="[Text]"/>
      <dgm:spPr>
        <a:solidFill>
          <a:schemeClr val="accent3">
            <a:lumMod val="95000"/>
          </a:schemeClr>
        </a:solidFill>
      </dgm:spPr>
      <dgm:t>
        <a:bodyPr/>
        <a:lstStyle/>
        <a:p>
          <a:r>
            <a:rPr lang="en-US" dirty="0">
              <a:solidFill>
                <a:schemeClr val="tx1"/>
              </a:solidFill>
            </a:rPr>
            <a:t>Fluids</a:t>
          </a:r>
        </a:p>
      </dgm:t>
    </dgm:pt>
    <dgm:pt modelId="{C0DDD738-E729-41D9-A8F5-12DC67FC7061}" type="parTrans" cxnId="{98DBA0C1-E387-4213-946B-F683B98AFE0F}">
      <dgm:prSet/>
      <dgm:spPr/>
      <dgm:t>
        <a:bodyPr/>
        <a:lstStyle/>
        <a:p>
          <a:endParaRPr lang="en-US">
            <a:solidFill>
              <a:schemeClr val="tx1"/>
            </a:solidFill>
          </a:endParaRPr>
        </a:p>
      </dgm:t>
    </dgm:pt>
    <dgm:pt modelId="{83C65CFC-E717-4416-BDC0-500453D1D815}" type="sibTrans" cxnId="{98DBA0C1-E387-4213-946B-F683B98AFE0F}">
      <dgm:prSet/>
      <dgm:spPr/>
      <dgm:t>
        <a:bodyPr/>
        <a:lstStyle/>
        <a:p>
          <a:endParaRPr lang="en-US">
            <a:solidFill>
              <a:schemeClr val="tx1"/>
            </a:solidFill>
          </a:endParaRPr>
        </a:p>
      </dgm:t>
    </dgm:pt>
    <dgm:pt modelId="{DB1E6369-8E41-47D8-A587-6BF5748CF98E}">
      <dgm:prSet phldrT="[Text]"/>
      <dgm:spPr>
        <a:solidFill>
          <a:schemeClr val="accent3">
            <a:lumMod val="95000"/>
          </a:schemeClr>
        </a:solidFill>
      </dgm:spPr>
      <dgm:t>
        <a:bodyPr/>
        <a:lstStyle/>
        <a:p>
          <a:r>
            <a:rPr lang="en-US" dirty="0">
              <a:solidFill>
                <a:schemeClr val="tx1"/>
              </a:solidFill>
            </a:rPr>
            <a:t>Digital</a:t>
          </a:r>
        </a:p>
      </dgm:t>
    </dgm:pt>
    <dgm:pt modelId="{4EFCF9FF-319B-4878-AE1F-87CA9573761A}" type="parTrans" cxnId="{7F8DB15B-1320-459D-8F2D-A8039F1DFAF9}">
      <dgm:prSet/>
      <dgm:spPr/>
      <dgm:t>
        <a:bodyPr/>
        <a:lstStyle/>
        <a:p>
          <a:endParaRPr lang="en-US"/>
        </a:p>
      </dgm:t>
    </dgm:pt>
    <dgm:pt modelId="{281B3A14-E25B-4B92-B517-955B580193B1}" type="sibTrans" cxnId="{7F8DB15B-1320-459D-8F2D-A8039F1DFAF9}">
      <dgm:prSet/>
      <dgm:spPr/>
      <dgm:t>
        <a:bodyPr/>
        <a:lstStyle/>
        <a:p>
          <a:endParaRPr lang="en-US"/>
        </a:p>
      </dgm:t>
    </dgm:pt>
    <dgm:pt modelId="{B027BB18-41DC-4FE6-A136-BCBE4A07B704}" type="pres">
      <dgm:prSet presAssocID="{4BBD9C50-A28F-4701-9B6D-4F7F54297115}" presName="Name0" presStyleCnt="0">
        <dgm:presLayoutVars>
          <dgm:chMax val="1"/>
          <dgm:chPref val="1"/>
          <dgm:dir/>
          <dgm:animOne val="branch"/>
          <dgm:animLvl val="lvl"/>
        </dgm:presLayoutVars>
      </dgm:prSet>
      <dgm:spPr/>
    </dgm:pt>
    <dgm:pt modelId="{A03EAA00-AEB0-4B8D-A9FD-6EAAA0F25469}" type="pres">
      <dgm:prSet presAssocID="{38D7A985-9BFE-407C-BEB3-CDC9099D1737}" presName="singleCycle" presStyleCnt="0"/>
      <dgm:spPr/>
    </dgm:pt>
    <dgm:pt modelId="{56E07733-FB2F-4F2A-AB2F-DF290C75E79F}" type="pres">
      <dgm:prSet presAssocID="{38D7A985-9BFE-407C-BEB3-CDC9099D1737}" presName="singleCenter" presStyleLbl="node1" presStyleIdx="0" presStyleCnt="5">
        <dgm:presLayoutVars>
          <dgm:chMax val="7"/>
          <dgm:chPref val="7"/>
        </dgm:presLayoutVars>
      </dgm:prSet>
      <dgm:spPr/>
    </dgm:pt>
    <dgm:pt modelId="{A8D25DB0-94FB-45B3-9876-8156DB15C70B}" type="pres">
      <dgm:prSet presAssocID="{2A85BFEB-70DA-4AA9-A51C-C347B5651EFB}" presName="Name56" presStyleLbl="parChTrans1D2" presStyleIdx="0" presStyleCnt="4"/>
      <dgm:spPr/>
    </dgm:pt>
    <dgm:pt modelId="{A4F1976A-E94C-4EE8-A3A8-0323406EF45E}" type="pres">
      <dgm:prSet presAssocID="{CFCE5F8F-2A7E-4692-B4B3-A5B4D574F9DF}" presName="text0" presStyleLbl="node1" presStyleIdx="1" presStyleCnt="5">
        <dgm:presLayoutVars>
          <dgm:bulletEnabled val="1"/>
        </dgm:presLayoutVars>
      </dgm:prSet>
      <dgm:spPr/>
    </dgm:pt>
    <dgm:pt modelId="{83867000-7F76-42FB-B19A-83F1271D92A0}" type="pres">
      <dgm:prSet presAssocID="{3B417B0E-8E47-4270-96FA-F57AA5DAEAA7}" presName="Name56" presStyleLbl="parChTrans1D2" presStyleIdx="1" presStyleCnt="4"/>
      <dgm:spPr/>
    </dgm:pt>
    <dgm:pt modelId="{D0D67AD2-02CC-4917-8ADB-5D3AA2B853EE}" type="pres">
      <dgm:prSet presAssocID="{557237D2-2CA8-44BF-B19F-66F11652644C}" presName="text0" presStyleLbl="node1" presStyleIdx="2" presStyleCnt="5">
        <dgm:presLayoutVars>
          <dgm:bulletEnabled val="1"/>
        </dgm:presLayoutVars>
      </dgm:prSet>
      <dgm:spPr/>
    </dgm:pt>
    <dgm:pt modelId="{825FABE2-BB7E-47BE-A7F4-3CF76BD40F48}" type="pres">
      <dgm:prSet presAssocID="{C0DDD738-E729-41D9-A8F5-12DC67FC7061}" presName="Name56" presStyleLbl="parChTrans1D2" presStyleIdx="2" presStyleCnt="4"/>
      <dgm:spPr/>
    </dgm:pt>
    <dgm:pt modelId="{0B69DC57-C2A7-4CCA-A156-B88B146F71ED}" type="pres">
      <dgm:prSet presAssocID="{6C81290E-8FA7-4E24-A368-B834C3ED5C14}" presName="text0" presStyleLbl="node1" presStyleIdx="3" presStyleCnt="5">
        <dgm:presLayoutVars>
          <dgm:bulletEnabled val="1"/>
        </dgm:presLayoutVars>
      </dgm:prSet>
      <dgm:spPr/>
    </dgm:pt>
    <dgm:pt modelId="{3A9A9E87-7ABE-4F30-A137-0B6C44236A37}" type="pres">
      <dgm:prSet presAssocID="{4EFCF9FF-319B-4878-AE1F-87CA9573761A}" presName="Name56" presStyleLbl="parChTrans1D2" presStyleIdx="3" presStyleCnt="4"/>
      <dgm:spPr/>
    </dgm:pt>
    <dgm:pt modelId="{9F27F8C3-2D37-4BE6-8246-3E83B001A9B6}" type="pres">
      <dgm:prSet presAssocID="{DB1E6369-8E41-47D8-A587-6BF5748CF98E}" presName="text0" presStyleLbl="node1" presStyleIdx="4" presStyleCnt="5">
        <dgm:presLayoutVars>
          <dgm:bulletEnabled val="1"/>
        </dgm:presLayoutVars>
      </dgm:prSet>
      <dgm:spPr/>
    </dgm:pt>
  </dgm:ptLst>
  <dgm:cxnLst>
    <dgm:cxn modelId="{069E8A2A-A12E-4C57-A54E-C32BC51E64F0}" srcId="{38D7A985-9BFE-407C-BEB3-CDC9099D1737}" destId="{557237D2-2CA8-44BF-B19F-66F11652644C}" srcOrd="1" destOrd="0" parTransId="{3B417B0E-8E47-4270-96FA-F57AA5DAEAA7}" sibTransId="{3C95304A-A992-4765-880C-FB6AF978BBAC}"/>
    <dgm:cxn modelId="{7F8DB15B-1320-459D-8F2D-A8039F1DFAF9}" srcId="{38D7A985-9BFE-407C-BEB3-CDC9099D1737}" destId="{DB1E6369-8E41-47D8-A587-6BF5748CF98E}" srcOrd="3" destOrd="0" parTransId="{4EFCF9FF-319B-4878-AE1F-87CA9573761A}" sibTransId="{281B3A14-E25B-4B92-B517-955B580193B1}"/>
    <dgm:cxn modelId="{A80F7C61-CB8C-47DF-BD28-0C6CC5EB9173}" type="presOf" srcId="{38D7A985-9BFE-407C-BEB3-CDC9099D1737}" destId="{56E07733-FB2F-4F2A-AB2F-DF290C75E79F}" srcOrd="0" destOrd="0" presId="urn:microsoft.com/office/officeart/2008/layout/RadialCluster"/>
    <dgm:cxn modelId="{25B6044D-FED5-4F18-8F30-86B5702CB392}" type="presOf" srcId="{C0DDD738-E729-41D9-A8F5-12DC67FC7061}" destId="{825FABE2-BB7E-47BE-A7F4-3CF76BD40F48}" srcOrd="0" destOrd="0" presId="urn:microsoft.com/office/officeart/2008/layout/RadialCluster"/>
    <dgm:cxn modelId="{E4207051-4C44-4086-82E1-B6099A2C7160}" type="presOf" srcId="{2A85BFEB-70DA-4AA9-A51C-C347B5651EFB}" destId="{A8D25DB0-94FB-45B3-9876-8156DB15C70B}" srcOrd="0" destOrd="0" presId="urn:microsoft.com/office/officeart/2008/layout/RadialCluster"/>
    <dgm:cxn modelId="{B94E9054-53E9-4F98-87E7-5BDC343D26AB}" type="presOf" srcId="{557237D2-2CA8-44BF-B19F-66F11652644C}" destId="{D0D67AD2-02CC-4917-8ADB-5D3AA2B853EE}" srcOrd="0" destOrd="0" presId="urn:microsoft.com/office/officeart/2008/layout/RadialCluster"/>
    <dgm:cxn modelId="{15A35F86-C11D-4949-8BB1-BE93E7CD85D9}" srcId="{38D7A985-9BFE-407C-BEB3-CDC9099D1737}" destId="{CFCE5F8F-2A7E-4692-B4B3-A5B4D574F9DF}" srcOrd="0" destOrd="0" parTransId="{2A85BFEB-70DA-4AA9-A51C-C347B5651EFB}" sibTransId="{4FD5B194-9FFA-4B01-8C39-A96DC85A9B13}"/>
    <dgm:cxn modelId="{5FA3C3AC-2917-4E43-BF9E-AE4D41ED12B9}" type="presOf" srcId="{4BBD9C50-A28F-4701-9B6D-4F7F54297115}" destId="{B027BB18-41DC-4FE6-A136-BCBE4A07B704}" srcOrd="0" destOrd="0" presId="urn:microsoft.com/office/officeart/2008/layout/RadialCluster"/>
    <dgm:cxn modelId="{98DBA0C1-E387-4213-946B-F683B98AFE0F}" srcId="{38D7A985-9BFE-407C-BEB3-CDC9099D1737}" destId="{6C81290E-8FA7-4E24-A368-B834C3ED5C14}" srcOrd="2" destOrd="0" parTransId="{C0DDD738-E729-41D9-A8F5-12DC67FC7061}" sibTransId="{83C65CFC-E717-4416-BDC0-500453D1D815}"/>
    <dgm:cxn modelId="{D54F28C2-4296-4869-A8DD-91CACFE31754}" type="presOf" srcId="{CFCE5F8F-2A7E-4692-B4B3-A5B4D574F9DF}" destId="{A4F1976A-E94C-4EE8-A3A8-0323406EF45E}" srcOrd="0" destOrd="0" presId="urn:microsoft.com/office/officeart/2008/layout/RadialCluster"/>
    <dgm:cxn modelId="{5991B4C7-3584-433D-A647-75ECBA0CD4A4}" type="presOf" srcId="{DB1E6369-8E41-47D8-A587-6BF5748CF98E}" destId="{9F27F8C3-2D37-4BE6-8246-3E83B001A9B6}" srcOrd="0" destOrd="0" presId="urn:microsoft.com/office/officeart/2008/layout/RadialCluster"/>
    <dgm:cxn modelId="{7DA9D4CD-472E-4706-B52F-5E7C0952CFDD}" srcId="{4BBD9C50-A28F-4701-9B6D-4F7F54297115}" destId="{38D7A985-9BFE-407C-BEB3-CDC9099D1737}" srcOrd="0" destOrd="0" parTransId="{9982E3C0-DA9F-4531-87E0-89D8110452DD}" sibTransId="{3AAFAB9C-1FE8-4075-83CC-3629C741F2C1}"/>
    <dgm:cxn modelId="{F4DB5CD6-70D1-440B-8FA7-A9A3DE5F6379}" type="presOf" srcId="{6C81290E-8FA7-4E24-A368-B834C3ED5C14}" destId="{0B69DC57-C2A7-4CCA-A156-B88B146F71ED}" srcOrd="0" destOrd="0" presId="urn:microsoft.com/office/officeart/2008/layout/RadialCluster"/>
    <dgm:cxn modelId="{0A8D81D6-59ED-4EC6-A61A-2A3BD4704350}" type="presOf" srcId="{3B417B0E-8E47-4270-96FA-F57AA5DAEAA7}" destId="{83867000-7F76-42FB-B19A-83F1271D92A0}" srcOrd="0" destOrd="0" presId="urn:microsoft.com/office/officeart/2008/layout/RadialCluster"/>
    <dgm:cxn modelId="{1D6AF1F1-BDA6-41D4-9210-414EFABE4F55}" type="presOf" srcId="{4EFCF9FF-319B-4878-AE1F-87CA9573761A}" destId="{3A9A9E87-7ABE-4F30-A137-0B6C44236A37}" srcOrd="0" destOrd="0" presId="urn:microsoft.com/office/officeart/2008/layout/RadialCluster"/>
    <dgm:cxn modelId="{071F269D-FCA3-4AF4-BF95-989488E6E0F4}" type="presParOf" srcId="{B027BB18-41DC-4FE6-A136-BCBE4A07B704}" destId="{A03EAA00-AEB0-4B8D-A9FD-6EAAA0F25469}" srcOrd="0" destOrd="0" presId="urn:microsoft.com/office/officeart/2008/layout/RadialCluster"/>
    <dgm:cxn modelId="{E8E097D0-8A56-47B4-A609-81C34985F8FB}" type="presParOf" srcId="{A03EAA00-AEB0-4B8D-A9FD-6EAAA0F25469}" destId="{56E07733-FB2F-4F2A-AB2F-DF290C75E79F}" srcOrd="0" destOrd="0" presId="urn:microsoft.com/office/officeart/2008/layout/RadialCluster"/>
    <dgm:cxn modelId="{5FAC946E-1C6B-495F-8354-7963F413AA1D}" type="presParOf" srcId="{A03EAA00-AEB0-4B8D-A9FD-6EAAA0F25469}" destId="{A8D25DB0-94FB-45B3-9876-8156DB15C70B}" srcOrd="1" destOrd="0" presId="urn:microsoft.com/office/officeart/2008/layout/RadialCluster"/>
    <dgm:cxn modelId="{0DA5339B-C800-4853-968C-C288FCA3D3CA}" type="presParOf" srcId="{A03EAA00-AEB0-4B8D-A9FD-6EAAA0F25469}" destId="{A4F1976A-E94C-4EE8-A3A8-0323406EF45E}" srcOrd="2" destOrd="0" presId="urn:microsoft.com/office/officeart/2008/layout/RadialCluster"/>
    <dgm:cxn modelId="{268424A1-3566-4E11-AD9A-5B7ECEB174E1}" type="presParOf" srcId="{A03EAA00-AEB0-4B8D-A9FD-6EAAA0F25469}" destId="{83867000-7F76-42FB-B19A-83F1271D92A0}" srcOrd="3" destOrd="0" presId="urn:microsoft.com/office/officeart/2008/layout/RadialCluster"/>
    <dgm:cxn modelId="{7F7F7BB0-E9D5-4F21-9F49-1B058E36F3D4}" type="presParOf" srcId="{A03EAA00-AEB0-4B8D-A9FD-6EAAA0F25469}" destId="{D0D67AD2-02CC-4917-8ADB-5D3AA2B853EE}" srcOrd="4" destOrd="0" presId="urn:microsoft.com/office/officeart/2008/layout/RadialCluster"/>
    <dgm:cxn modelId="{CB1E8845-7408-4D14-95BC-B6000DCE953D}" type="presParOf" srcId="{A03EAA00-AEB0-4B8D-A9FD-6EAAA0F25469}" destId="{825FABE2-BB7E-47BE-A7F4-3CF76BD40F48}" srcOrd="5" destOrd="0" presId="urn:microsoft.com/office/officeart/2008/layout/RadialCluster"/>
    <dgm:cxn modelId="{0DBEE898-4DE9-49BE-A212-AC91AC1D1EB6}" type="presParOf" srcId="{A03EAA00-AEB0-4B8D-A9FD-6EAAA0F25469}" destId="{0B69DC57-C2A7-4CCA-A156-B88B146F71ED}" srcOrd="6" destOrd="0" presId="urn:microsoft.com/office/officeart/2008/layout/RadialCluster"/>
    <dgm:cxn modelId="{5B4660D2-003E-412F-9774-578541CCA518}" type="presParOf" srcId="{A03EAA00-AEB0-4B8D-A9FD-6EAAA0F25469}" destId="{3A9A9E87-7ABE-4F30-A137-0B6C44236A37}" srcOrd="7" destOrd="0" presId="urn:microsoft.com/office/officeart/2008/layout/RadialCluster"/>
    <dgm:cxn modelId="{B1C23E37-7A8A-4944-A4EF-A200809E4992}" type="presParOf" srcId="{A03EAA00-AEB0-4B8D-A9FD-6EAAA0F25469}" destId="{9F27F8C3-2D37-4BE6-8246-3E83B001A9B6}"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C912F04-C110-45D8-AAD3-DE12C1508292}"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US"/>
        </a:p>
      </dgm:t>
    </dgm:pt>
    <dgm:pt modelId="{6DB5BEBA-0EC6-4557-899E-98C6168D2EA1}">
      <dgm:prSet phldrT="[Text]"/>
      <dgm:spPr/>
      <dgm:t>
        <a:bodyPr/>
        <a:lstStyle/>
        <a:p>
          <a:r>
            <a:rPr lang="en-GB" dirty="0"/>
            <a:t>1 datasheet review</a:t>
          </a:r>
          <a:endParaRPr lang="en-US" dirty="0"/>
        </a:p>
      </dgm:t>
    </dgm:pt>
    <dgm:pt modelId="{7F28F658-DF9A-48D7-83C9-84D917FD3B0E}" type="parTrans" cxnId="{6A5EBD8D-A592-4095-BC6D-45561AF89F69}">
      <dgm:prSet/>
      <dgm:spPr/>
      <dgm:t>
        <a:bodyPr/>
        <a:lstStyle/>
        <a:p>
          <a:endParaRPr lang="en-US"/>
        </a:p>
      </dgm:t>
    </dgm:pt>
    <dgm:pt modelId="{21AE463E-D234-4C83-9822-987CC0BF39D8}" type="sibTrans" cxnId="{6A5EBD8D-A592-4095-BC6D-45561AF89F69}">
      <dgm:prSet/>
      <dgm:spPr/>
      <dgm:t>
        <a:bodyPr/>
        <a:lstStyle/>
        <a:p>
          <a:endParaRPr lang="en-US"/>
        </a:p>
      </dgm:t>
    </dgm:pt>
    <dgm:pt modelId="{560C22DA-6657-40AC-BB1F-AD1E3D16867A}">
      <dgm:prSet phldrT="[Text]"/>
      <dgm:spPr/>
      <dgm:t>
        <a:bodyPr/>
        <a:lstStyle/>
        <a:p>
          <a:r>
            <a:rPr lang="en-GB" dirty="0"/>
            <a:t>2 Direct measurement</a:t>
          </a:r>
          <a:endParaRPr lang="en-US" dirty="0"/>
        </a:p>
      </dgm:t>
    </dgm:pt>
    <dgm:pt modelId="{10C6E9D6-C39F-4840-A774-BAFCD59C2245}" type="parTrans" cxnId="{C147083C-79EC-437B-A8CC-09EB31E74130}">
      <dgm:prSet/>
      <dgm:spPr/>
      <dgm:t>
        <a:bodyPr/>
        <a:lstStyle/>
        <a:p>
          <a:endParaRPr lang="en-US"/>
        </a:p>
      </dgm:t>
    </dgm:pt>
    <dgm:pt modelId="{70DFF564-35F6-4405-A2A8-EC9A9A6EC4F2}" type="sibTrans" cxnId="{C147083C-79EC-437B-A8CC-09EB31E74130}">
      <dgm:prSet/>
      <dgm:spPr/>
      <dgm:t>
        <a:bodyPr/>
        <a:lstStyle/>
        <a:p>
          <a:endParaRPr lang="en-US"/>
        </a:p>
      </dgm:t>
    </dgm:pt>
    <dgm:pt modelId="{1B1915F8-5260-48C0-8D58-31508C272B87}">
      <dgm:prSet phldrT="[Text]"/>
      <dgm:spPr/>
      <dgm:t>
        <a:bodyPr/>
        <a:lstStyle/>
        <a:p>
          <a:r>
            <a:rPr lang="en-GB" dirty="0"/>
            <a:t>3 Data Driven Optimization  </a:t>
          </a:r>
          <a:endParaRPr lang="en-US" dirty="0"/>
        </a:p>
      </dgm:t>
    </dgm:pt>
    <dgm:pt modelId="{30397E00-1B7C-4678-BB2B-66B5D1A10474}" type="parTrans" cxnId="{41A9EB91-AD46-4315-A48B-CE5909C4D282}">
      <dgm:prSet/>
      <dgm:spPr/>
      <dgm:t>
        <a:bodyPr/>
        <a:lstStyle/>
        <a:p>
          <a:endParaRPr lang="en-US"/>
        </a:p>
      </dgm:t>
    </dgm:pt>
    <dgm:pt modelId="{4BB095F5-1E24-461C-9611-68E54A38BABE}" type="sibTrans" cxnId="{41A9EB91-AD46-4315-A48B-CE5909C4D282}">
      <dgm:prSet/>
      <dgm:spPr/>
      <dgm:t>
        <a:bodyPr/>
        <a:lstStyle/>
        <a:p>
          <a:endParaRPr lang="en-US"/>
        </a:p>
      </dgm:t>
    </dgm:pt>
    <dgm:pt modelId="{EBAB9746-0FCD-4414-A36B-DBD77A2AFBF8}" type="pres">
      <dgm:prSet presAssocID="{0C912F04-C110-45D8-AAD3-DE12C1508292}" presName="rootnode" presStyleCnt="0">
        <dgm:presLayoutVars>
          <dgm:chMax/>
          <dgm:chPref/>
          <dgm:dir/>
          <dgm:animLvl val="lvl"/>
        </dgm:presLayoutVars>
      </dgm:prSet>
      <dgm:spPr/>
    </dgm:pt>
    <dgm:pt modelId="{9F32C0C6-DB7F-4B9A-B92E-E6FB67D70AF8}" type="pres">
      <dgm:prSet presAssocID="{6DB5BEBA-0EC6-4557-899E-98C6168D2EA1}" presName="composite" presStyleCnt="0"/>
      <dgm:spPr/>
    </dgm:pt>
    <dgm:pt modelId="{CA9D4313-F786-47BE-A804-FDADA7D4BF4F}" type="pres">
      <dgm:prSet presAssocID="{6DB5BEBA-0EC6-4557-899E-98C6168D2EA1}" presName="bentUpArrow1" presStyleLbl="alignImgPlace1" presStyleIdx="0" presStyleCnt="2"/>
      <dgm:spPr/>
    </dgm:pt>
    <dgm:pt modelId="{653C5E6B-4C9D-40BD-9BE1-FA95F97DACAC}" type="pres">
      <dgm:prSet presAssocID="{6DB5BEBA-0EC6-4557-899E-98C6168D2EA1}" presName="ParentText" presStyleLbl="node1" presStyleIdx="0" presStyleCnt="3">
        <dgm:presLayoutVars>
          <dgm:chMax val="1"/>
          <dgm:chPref val="1"/>
          <dgm:bulletEnabled val="1"/>
        </dgm:presLayoutVars>
      </dgm:prSet>
      <dgm:spPr/>
    </dgm:pt>
    <dgm:pt modelId="{0421989B-886E-4DD1-8644-381650D732F8}" type="pres">
      <dgm:prSet presAssocID="{6DB5BEBA-0EC6-4557-899E-98C6168D2EA1}" presName="ChildText" presStyleLbl="revTx" presStyleIdx="0" presStyleCnt="2">
        <dgm:presLayoutVars>
          <dgm:chMax val="0"/>
          <dgm:chPref val="0"/>
          <dgm:bulletEnabled val="1"/>
        </dgm:presLayoutVars>
      </dgm:prSet>
      <dgm:spPr/>
    </dgm:pt>
    <dgm:pt modelId="{AC59F016-338E-4546-9FB3-A9199AA0FD53}" type="pres">
      <dgm:prSet presAssocID="{21AE463E-D234-4C83-9822-987CC0BF39D8}" presName="sibTrans" presStyleCnt="0"/>
      <dgm:spPr/>
    </dgm:pt>
    <dgm:pt modelId="{AFE5D103-A88A-47E3-A02C-C341490D5D30}" type="pres">
      <dgm:prSet presAssocID="{560C22DA-6657-40AC-BB1F-AD1E3D16867A}" presName="composite" presStyleCnt="0"/>
      <dgm:spPr/>
    </dgm:pt>
    <dgm:pt modelId="{014A7B5A-68AC-4191-B193-6095CE6719F9}" type="pres">
      <dgm:prSet presAssocID="{560C22DA-6657-40AC-BB1F-AD1E3D16867A}" presName="bentUpArrow1" presStyleLbl="alignImgPlace1" presStyleIdx="1" presStyleCnt="2"/>
      <dgm:spPr/>
    </dgm:pt>
    <dgm:pt modelId="{D538E423-454F-4FBD-911A-7C76A792A6EB}" type="pres">
      <dgm:prSet presAssocID="{560C22DA-6657-40AC-BB1F-AD1E3D16867A}" presName="ParentText" presStyleLbl="node1" presStyleIdx="1" presStyleCnt="3">
        <dgm:presLayoutVars>
          <dgm:chMax val="1"/>
          <dgm:chPref val="1"/>
          <dgm:bulletEnabled val="1"/>
        </dgm:presLayoutVars>
      </dgm:prSet>
      <dgm:spPr/>
    </dgm:pt>
    <dgm:pt modelId="{1F2C975B-017A-4E9B-9FEC-189AA642AB82}" type="pres">
      <dgm:prSet presAssocID="{560C22DA-6657-40AC-BB1F-AD1E3D16867A}" presName="ChildText" presStyleLbl="revTx" presStyleIdx="1" presStyleCnt="2">
        <dgm:presLayoutVars>
          <dgm:chMax val="0"/>
          <dgm:chPref val="0"/>
          <dgm:bulletEnabled val="1"/>
        </dgm:presLayoutVars>
      </dgm:prSet>
      <dgm:spPr/>
    </dgm:pt>
    <dgm:pt modelId="{BA002798-D8AD-4A48-BAE6-DC620F599737}" type="pres">
      <dgm:prSet presAssocID="{70DFF564-35F6-4405-A2A8-EC9A9A6EC4F2}" presName="sibTrans" presStyleCnt="0"/>
      <dgm:spPr/>
    </dgm:pt>
    <dgm:pt modelId="{1328E08F-019F-4EFD-B240-0F06DD58B6FF}" type="pres">
      <dgm:prSet presAssocID="{1B1915F8-5260-48C0-8D58-31508C272B87}" presName="composite" presStyleCnt="0"/>
      <dgm:spPr/>
    </dgm:pt>
    <dgm:pt modelId="{61259006-B1CA-467C-B3F1-8D0D158D71F4}" type="pres">
      <dgm:prSet presAssocID="{1B1915F8-5260-48C0-8D58-31508C272B87}" presName="ParentText" presStyleLbl="node1" presStyleIdx="2" presStyleCnt="3">
        <dgm:presLayoutVars>
          <dgm:chMax val="1"/>
          <dgm:chPref val="1"/>
          <dgm:bulletEnabled val="1"/>
        </dgm:presLayoutVars>
      </dgm:prSet>
      <dgm:spPr/>
    </dgm:pt>
  </dgm:ptLst>
  <dgm:cxnLst>
    <dgm:cxn modelId="{1121480E-7F4B-4717-BAFF-CE6757E45BA5}" type="presOf" srcId="{560C22DA-6657-40AC-BB1F-AD1E3D16867A}" destId="{D538E423-454F-4FBD-911A-7C76A792A6EB}" srcOrd="0" destOrd="0" presId="urn:microsoft.com/office/officeart/2005/8/layout/StepDownProcess"/>
    <dgm:cxn modelId="{06232424-3ED6-4316-8431-C27A07A195BA}" type="presOf" srcId="{1B1915F8-5260-48C0-8D58-31508C272B87}" destId="{61259006-B1CA-467C-B3F1-8D0D158D71F4}" srcOrd="0" destOrd="0" presId="urn:microsoft.com/office/officeart/2005/8/layout/StepDownProcess"/>
    <dgm:cxn modelId="{68CAFE26-72CB-4116-9A2B-CFBE1E4EF18F}" type="presOf" srcId="{6DB5BEBA-0EC6-4557-899E-98C6168D2EA1}" destId="{653C5E6B-4C9D-40BD-9BE1-FA95F97DACAC}" srcOrd="0" destOrd="0" presId="urn:microsoft.com/office/officeart/2005/8/layout/StepDownProcess"/>
    <dgm:cxn modelId="{C147083C-79EC-437B-A8CC-09EB31E74130}" srcId="{0C912F04-C110-45D8-AAD3-DE12C1508292}" destId="{560C22DA-6657-40AC-BB1F-AD1E3D16867A}" srcOrd="1" destOrd="0" parTransId="{10C6E9D6-C39F-4840-A774-BAFCD59C2245}" sibTransId="{70DFF564-35F6-4405-A2A8-EC9A9A6EC4F2}"/>
    <dgm:cxn modelId="{45214460-0B84-4567-A774-64F2EBE7B3F2}" type="presOf" srcId="{0C912F04-C110-45D8-AAD3-DE12C1508292}" destId="{EBAB9746-0FCD-4414-A36B-DBD77A2AFBF8}" srcOrd="0" destOrd="0" presId="urn:microsoft.com/office/officeart/2005/8/layout/StepDownProcess"/>
    <dgm:cxn modelId="{6A5EBD8D-A592-4095-BC6D-45561AF89F69}" srcId="{0C912F04-C110-45D8-AAD3-DE12C1508292}" destId="{6DB5BEBA-0EC6-4557-899E-98C6168D2EA1}" srcOrd="0" destOrd="0" parTransId="{7F28F658-DF9A-48D7-83C9-84D917FD3B0E}" sibTransId="{21AE463E-D234-4C83-9822-987CC0BF39D8}"/>
    <dgm:cxn modelId="{41A9EB91-AD46-4315-A48B-CE5909C4D282}" srcId="{0C912F04-C110-45D8-AAD3-DE12C1508292}" destId="{1B1915F8-5260-48C0-8D58-31508C272B87}" srcOrd="2" destOrd="0" parTransId="{30397E00-1B7C-4678-BB2B-66B5D1A10474}" sibTransId="{4BB095F5-1E24-461C-9611-68E54A38BABE}"/>
    <dgm:cxn modelId="{DF5C7094-65D0-4733-8C55-BF005A37EC46}" type="presParOf" srcId="{EBAB9746-0FCD-4414-A36B-DBD77A2AFBF8}" destId="{9F32C0C6-DB7F-4B9A-B92E-E6FB67D70AF8}" srcOrd="0" destOrd="0" presId="urn:microsoft.com/office/officeart/2005/8/layout/StepDownProcess"/>
    <dgm:cxn modelId="{804E6CFA-3813-4975-B138-DE4638F328FD}" type="presParOf" srcId="{9F32C0C6-DB7F-4B9A-B92E-E6FB67D70AF8}" destId="{CA9D4313-F786-47BE-A804-FDADA7D4BF4F}" srcOrd="0" destOrd="0" presId="urn:microsoft.com/office/officeart/2005/8/layout/StepDownProcess"/>
    <dgm:cxn modelId="{5794EDC8-888E-474B-AE7A-0E180A7F6605}" type="presParOf" srcId="{9F32C0C6-DB7F-4B9A-B92E-E6FB67D70AF8}" destId="{653C5E6B-4C9D-40BD-9BE1-FA95F97DACAC}" srcOrd="1" destOrd="0" presId="urn:microsoft.com/office/officeart/2005/8/layout/StepDownProcess"/>
    <dgm:cxn modelId="{0C86854F-C658-4AC3-88F0-61F0C4DB5591}" type="presParOf" srcId="{9F32C0C6-DB7F-4B9A-B92E-E6FB67D70AF8}" destId="{0421989B-886E-4DD1-8644-381650D732F8}" srcOrd="2" destOrd="0" presId="urn:microsoft.com/office/officeart/2005/8/layout/StepDownProcess"/>
    <dgm:cxn modelId="{C69C92A0-624B-4DDF-BC96-F6A10F88134D}" type="presParOf" srcId="{EBAB9746-0FCD-4414-A36B-DBD77A2AFBF8}" destId="{AC59F016-338E-4546-9FB3-A9199AA0FD53}" srcOrd="1" destOrd="0" presId="urn:microsoft.com/office/officeart/2005/8/layout/StepDownProcess"/>
    <dgm:cxn modelId="{897E0C33-95E5-4533-AE3F-0E23C156A7FF}" type="presParOf" srcId="{EBAB9746-0FCD-4414-A36B-DBD77A2AFBF8}" destId="{AFE5D103-A88A-47E3-A02C-C341490D5D30}" srcOrd="2" destOrd="0" presId="urn:microsoft.com/office/officeart/2005/8/layout/StepDownProcess"/>
    <dgm:cxn modelId="{1B8DBB7A-59D2-487A-BF3B-F7D9C9149A99}" type="presParOf" srcId="{AFE5D103-A88A-47E3-A02C-C341490D5D30}" destId="{014A7B5A-68AC-4191-B193-6095CE6719F9}" srcOrd="0" destOrd="0" presId="urn:microsoft.com/office/officeart/2005/8/layout/StepDownProcess"/>
    <dgm:cxn modelId="{5630BE47-EA52-4108-9C81-37128DE8027B}" type="presParOf" srcId="{AFE5D103-A88A-47E3-A02C-C341490D5D30}" destId="{D538E423-454F-4FBD-911A-7C76A792A6EB}" srcOrd="1" destOrd="0" presId="urn:microsoft.com/office/officeart/2005/8/layout/StepDownProcess"/>
    <dgm:cxn modelId="{BB33FF47-E3AB-41AC-ABE1-E88E0DC218EE}" type="presParOf" srcId="{AFE5D103-A88A-47E3-A02C-C341490D5D30}" destId="{1F2C975B-017A-4E9B-9FEC-189AA642AB82}" srcOrd="2" destOrd="0" presId="urn:microsoft.com/office/officeart/2005/8/layout/StepDownProcess"/>
    <dgm:cxn modelId="{CE0F13BD-AF25-4605-8B3A-3A3F3E627483}" type="presParOf" srcId="{EBAB9746-0FCD-4414-A36B-DBD77A2AFBF8}" destId="{BA002798-D8AD-4A48-BAE6-DC620F599737}" srcOrd="3" destOrd="0" presId="urn:microsoft.com/office/officeart/2005/8/layout/StepDownProcess"/>
    <dgm:cxn modelId="{1F25170B-1010-4D6B-B0DF-96598A3AE0FD}" type="presParOf" srcId="{EBAB9746-0FCD-4414-A36B-DBD77A2AFBF8}" destId="{1328E08F-019F-4EFD-B240-0F06DD58B6FF}" srcOrd="4" destOrd="0" presId="urn:microsoft.com/office/officeart/2005/8/layout/StepDownProcess"/>
    <dgm:cxn modelId="{4F8DDDAC-0E75-4007-88B2-0097AB65A09E}" type="presParOf" srcId="{1328E08F-019F-4EFD-B240-0F06DD58B6FF}" destId="{61259006-B1CA-467C-B3F1-8D0D158D71F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61353A8-8140-40BA-9D4C-7E4D2CBF8C95}"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es-CO"/>
        </a:p>
      </dgm:t>
    </dgm:pt>
    <dgm:pt modelId="{0029DB0B-C2AD-465E-8D23-2593016038CC}">
      <dgm:prSet custT="1"/>
      <dgm:spPr/>
      <dgm:t>
        <a:bodyPr/>
        <a:lstStyle/>
        <a:p>
          <a:pPr algn="just"/>
          <a:r>
            <a:rPr lang="en-GB" sz="1600" dirty="0"/>
            <a:t>A methodological framework  has been proposed to build a Digital Twin for a closed loop system from scratch for  SISO Peltier  system with real time temperature visual feedback</a:t>
          </a:r>
          <a:endParaRPr lang="en-US" sz="1600" dirty="0"/>
        </a:p>
      </dgm:t>
    </dgm:pt>
    <dgm:pt modelId="{CF6C09AC-9882-4D3B-B66A-A82F2053E87D}" type="parTrans" cxnId="{F950866E-28BE-45E5-92BB-55C9117B2361}">
      <dgm:prSet/>
      <dgm:spPr/>
      <dgm:t>
        <a:bodyPr/>
        <a:lstStyle/>
        <a:p>
          <a:endParaRPr lang="en-US" sz="1600"/>
        </a:p>
      </dgm:t>
    </dgm:pt>
    <dgm:pt modelId="{D8673BA2-0A4D-446D-B097-1C9900D14FAB}" type="sibTrans" cxnId="{F950866E-28BE-45E5-92BB-55C9117B2361}">
      <dgm:prSet/>
      <dgm:spPr/>
      <dgm:t>
        <a:bodyPr/>
        <a:lstStyle/>
        <a:p>
          <a:endParaRPr lang="en-US" sz="1600"/>
        </a:p>
      </dgm:t>
    </dgm:pt>
    <dgm:pt modelId="{14309772-38F7-460D-AE39-F6572BEAC4A3}">
      <dgm:prSet custT="1"/>
      <dgm:spPr/>
      <dgm:t>
        <a:bodyPr/>
        <a:lstStyle/>
        <a:p>
          <a:r>
            <a:rPr lang="en-GB" sz="1600" dirty="0"/>
            <a:t>A </a:t>
          </a:r>
          <a:r>
            <a:rPr lang="en-GB" sz="1600" dirty="0" err="1"/>
            <a:t>behavorial</a:t>
          </a:r>
          <a:r>
            <a:rPr lang="en-GB" sz="1600" dirty="0"/>
            <a:t> matching of the Digital Twin with the real system is required to replicate the real system behaviour in the digital world representation considering the current state of the system</a:t>
          </a:r>
          <a:endParaRPr lang="en-US" sz="1600" dirty="0"/>
        </a:p>
      </dgm:t>
    </dgm:pt>
    <dgm:pt modelId="{16F4D7BD-7120-4BDA-A062-8995D3ADA18A}" type="parTrans" cxnId="{916E4080-195E-40C7-BC2A-7D154DA1261D}">
      <dgm:prSet/>
      <dgm:spPr/>
      <dgm:t>
        <a:bodyPr/>
        <a:lstStyle/>
        <a:p>
          <a:endParaRPr lang="en-US" sz="1600"/>
        </a:p>
      </dgm:t>
    </dgm:pt>
    <dgm:pt modelId="{53986EAF-4BBD-4C39-AB70-AE8679B9C02B}" type="sibTrans" cxnId="{916E4080-195E-40C7-BC2A-7D154DA1261D}">
      <dgm:prSet/>
      <dgm:spPr/>
      <dgm:t>
        <a:bodyPr/>
        <a:lstStyle/>
        <a:p>
          <a:endParaRPr lang="en-US" sz="1600"/>
        </a:p>
      </dgm:t>
    </dgm:pt>
    <dgm:pt modelId="{12B171E9-DE2B-48DD-860E-D63BEF04456C}">
      <dgm:prSet phldrT="[Texto]" custT="1"/>
      <dgm:spPr/>
      <dgm:t>
        <a:bodyPr/>
        <a:lstStyle/>
        <a:p>
          <a:r>
            <a:rPr lang="en-GB" sz="1600" dirty="0"/>
            <a:t>The digital twin of the system keeps running online with the system in order to validate the dynamics of the digital twin in the presence of real data</a:t>
          </a:r>
          <a:endParaRPr lang="en-US" sz="1600" dirty="0"/>
        </a:p>
      </dgm:t>
    </dgm:pt>
    <dgm:pt modelId="{02022F76-A9F6-4C5A-890E-6C12929E9E96}" type="parTrans" cxnId="{92866BB7-D1F7-4C16-AF88-B4DB751FBA6F}">
      <dgm:prSet/>
      <dgm:spPr/>
      <dgm:t>
        <a:bodyPr/>
        <a:lstStyle/>
        <a:p>
          <a:endParaRPr lang="en-US" sz="1400"/>
        </a:p>
      </dgm:t>
    </dgm:pt>
    <dgm:pt modelId="{C7B28837-26D9-41AD-9FF3-720CF34E231B}" type="sibTrans" cxnId="{92866BB7-D1F7-4C16-AF88-B4DB751FBA6F}">
      <dgm:prSet/>
      <dgm:spPr/>
      <dgm:t>
        <a:bodyPr/>
        <a:lstStyle/>
        <a:p>
          <a:endParaRPr lang="en-US" sz="1400"/>
        </a:p>
      </dgm:t>
    </dgm:pt>
    <dgm:pt modelId="{2C8BDF59-43AF-45A2-912F-31854CDC120E}">
      <dgm:prSet custT="1"/>
      <dgm:spPr/>
      <dgm:t>
        <a:bodyPr/>
        <a:lstStyle/>
        <a:p>
          <a:pPr algn="just"/>
          <a:r>
            <a:rPr lang="en-US" sz="1600" dirty="0"/>
            <a:t>The Digital Twin goes through a detailed review of each component and subsystem in order to recreate the system behavior using multidomain simulation</a:t>
          </a:r>
        </a:p>
      </dgm:t>
    </dgm:pt>
    <dgm:pt modelId="{8B149A14-0C12-47BE-ABDF-9656F9ED2AA9}" type="sibTrans" cxnId="{46A0F387-B0D1-4E59-9339-7192E61619B2}">
      <dgm:prSet/>
      <dgm:spPr/>
      <dgm:t>
        <a:bodyPr/>
        <a:lstStyle/>
        <a:p>
          <a:endParaRPr lang="en-US"/>
        </a:p>
      </dgm:t>
    </dgm:pt>
    <dgm:pt modelId="{76D75529-28C7-45E0-BBD7-7A3E0DC4886A}" type="parTrans" cxnId="{46A0F387-B0D1-4E59-9339-7192E61619B2}">
      <dgm:prSet/>
      <dgm:spPr/>
      <dgm:t>
        <a:bodyPr/>
        <a:lstStyle/>
        <a:p>
          <a:endParaRPr lang="en-US"/>
        </a:p>
      </dgm:t>
    </dgm:pt>
    <dgm:pt modelId="{473C49B6-1C20-4B4D-A1CC-D1BF0B5090E5}">
      <dgm:prSet custT="1"/>
      <dgm:spPr/>
      <dgm:t>
        <a:bodyPr/>
        <a:lstStyle/>
        <a:p>
          <a:pPr algn="just"/>
          <a:r>
            <a:rPr lang="en-GB" sz="1600" dirty="0"/>
            <a:t>Digital Twin is a detailed virtual representation of a real system, which is an emerging technology with significant benefits towards Industry 4.0</a:t>
          </a:r>
          <a:endParaRPr lang="en-US" sz="1600" dirty="0"/>
        </a:p>
      </dgm:t>
    </dgm:pt>
    <dgm:pt modelId="{5C0BEB9A-8FD3-4136-B52F-7EC9641F3D71}" type="parTrans" cxnId="{1BCDF626-0980-4F76-96C5-97E0B3F5E4C0}">
      <dgm:prSet/>
      <dgm:spPr/>
      <dgm:t>
        <a:bodyPr/>
        <a:lstStyle/>
        <a:p>
          <a:endParaRPr lang="en-US"/>
        </a:p>
      </dgm:t>
    </dgm:pt>
    <dgm:pt modelId="{B9C611EA-9F9B-4529-AECB-379BBD3E8DE7}" type="sibTrans" cxnId="{1BCDF626-0980-4F76-96C5-97E0B3F5E4C0}">
      <dgm:prSet/>
      <dgm:spPr/>
      <dgm:t>
        <a:bodyPr/>
        <a:lstStyle/>
        <a:p>
          <a:endParaRPr lang="en-US"/>
        </a:p>
      </dgm:t>
    </dgm:pt>
    <dgm:pt modelId="{CC509A97-4953-4AAB-8355-FFFB8C88837B}">
      <dgm:prSet phldrT="[Texto]" custT="1"/>
      <dgm:spPr/>
      <dgm:t>
        <a:bodyPr/>
        <a:lstStyle/>
        <a:p>
          <a:r>
            <a:rPr lang="en-US" sz="1600" dirty="0"/>
            <a:t>The SISO Peltier system exhibits a different heating and cooling dynamics, therefore and adaptive parameter compensation has to be included in the DT to represent both dynamic behaviors adequately</a:t>
          </a:r>
        </a:p>
      </dgm:t>
    </dgm:pt>
    <dgm:pt modelId="{3136EFF7-38C9-4C44-88E0-95A4CD74274E}" type="parTrans" cxnId="{4540FD05-715A-42C2-B494-A408DE4E09EA}">
      <dgm:prSet/>
      <dgm:spPr/>
      <dgm:t>
        <a:bodyPr/>
        <a:lstStyle/>
        <a:p>
          <a:endParaRPr lang="en-US"/>
        </a:p>
      </dgm:t>
    </dgm:pt>
    <dgm:pt modelId="{66AC2896-BBC0-45E1-B61C-2BAE6905B308}" type="sibTrans" cxnId="{4540FD05-715A-42C2-B494-A408DE4E09EA}">
      <dgm:prSet/>
      <dgm:spPr/>
      <dgm:t>
        <a:bodyPr/>
        <a:lstStyle/>
        <a:p>
          <a:endParaRPr lang="en-US"/>
        </a:p>
      </dgm:t>
    </dgm:pt>
    <dgm:pt modelId="{9F2E9D5C-70F3-448F-937C-6618B65BEB30}" type="pres">
      <dgm:prSet presAssocID="{261353A8-8140-40BA-9D4C-7E4D2CBF8C95}" presName="Name0" presStyleCnt="0">
        <dgm:presLayoutVars>
          <dgm:chMax val="7"/>
          <dgm:chPref val="7"/>
          <dgm:dir/>
        </dgm:presLayoutVars>
      </dgm:prSet>
      <dgm:spPr/>
    </dgm:pt>
    <dgm:pt modelId="{4BD0B781-E009-4E6B-A7BE-B93E17E17259}" type="pres">
      <dgm:prSet presAssocID="{261353A8-8140-40BA-9D4C-7E4D2CBF8C95}" presName="Name1" presStyleCnt="0"/>
      <dgm:spPr/>
    </dgm:pt>
    <dgm:pt modelId="{AF988A5D-83B1-4D74-9073-D9AD619B9B5E}" type="pres">
      <dgm:prSet presAssocID="{261353A8-8140-40BA-9D4C-7E4D2CBF8C95}" presName="cycle" presStyleCnt="0"/>
      <dgm:spPr/>
    </dgm:pt>
    <dgm:pt modelId="{2DF55883-6297-4233-A707-9ABD0877F6DE}" type="pres">
      <dgm:prSet presAssocID="{261353A8-8140-40BA-9D4C-7E4D2CBF8C95}" presName="srcNode" presStyleLbl="node1" presStyleIdx="0" presStyleCnt="6"/>
      <dgm:spPr/>
    </dgm:pt>
    <dgm:pt modelId="{D57A7BBD-8406-4284-83A0-3116B256D827}" type="pres">
      <dgm:prSet presAssocID="{261353A8-8140-40BA-9D4C-7E4D2CBF8C95}" presName="conn" presStyleLbl="parChTrans1D2" presStyleIdx="0" presStyleCnt="1"/>
      <dgm:spPr/>
    </dgm:pt>
    <dgm:pt modelId="{BCF0B10C-06E3-451B-A2D2-A91EA28D8022}" type="pres">
      <dgm:prSet presAssocID="{261353A8-8140-40BA-9D4C-7E4D2CBF8C95}" presName="extraNode" presStyleLbl="node1" presStyleIdx="0" presStyleCnt="6"/>
      <dgm:spPr/>
    </dgm:pt>
    <dgm:pt modelId="{13CD5C1B-EE23-4835-B2BF-63D2ADD51C8C}" type="pres">
      <dgm:prSet presAssocID="{261353A8-8140-40BA-9D4C-7E4D2CBF8C95}" presName="dstNode" presStyleLbl="node1" presStyleIdx="0" presStyleCnt="6"/>
      <dgm:spPr/>
    </dgm:pt>
    <dgm:pt modelId="{4AFE7F8C-D934-40DB-9F86-2A843D7E914B}" type="pres">
      <dgm:prSet presAssocID="{473C49B6-1C20-4B4D-A1CC-D1BF0B5090E5}" presName="text_1" presStyleLbl="node1" presStyleIdx="0" presStyleCnt="6">
        <dgm:presLayoutVars>
          <dgm:bulletEnabled val="1"/>
        </dgm:presLayoutVars>
      </dgm:prSet>
      <dgm:spPr/>
    </dgm:pt>
    <dgm:pt modelId="{A969595A-F9DB-4FA2-B721-DCB4DDF332A3}" type="pres">
      <dgm:prSet presAssocID="{473C49B6-1C20-4B4D-A1CC-D1BF0B5090E5}" presName="accent_1" presStyleCnt="0"/>
      <dgm:spPr/>
    </dgm:pt>
    <dgm:pt modelId="{E2D98D96-AB91-43AE-91C2-3EAC43F88656}" type="pres">
      <dgm:prSet presAssocID="{473C49B6-1C20-4B4D-A1CC-D1BF0B5090E5}" presName="accentRepeatNode" presStyleLbl="solidFgAcc1" presStyleIdx="0" presStyleCnt="6"/>
      <dgm:spPr/>
    </dgm:pt>
    <dgm:pt modelId="{59B90418-F7D1-41B1-9899-77EC81C6BC16}" type="pres">
      <dgm:prSet presAssocID="{0029DB0B-C2AD-465E-8D23-2593016038CC}" presName="text_2" presStyleLbl="node1" presStyleIdx="1" presStyleCnt="6">
        <dgm:presLayoutVars>
          <dgm:bulletEnabled val="1"/>
        </dgm:presLayoutVars>
      </dgm:prSet>
      <dgm:spPr/>
    </dgm:pt>
    <dgm:pt modelId="{AE10F004-5F8D-4393-B38D-BB60D35DC531}" type="pres">
      <dgm:prSet presAssocID="{0029DB0B-C2AD-465E-8D23-2593016038CC}" presName="accent_2" presStyleCnt="0"/>
      <dgm:spPr/>
    </dgm:pt>
    <dgm:pt modelId="{4ACE4EC3-83BF-43A2-9B7B-9F36A6A32282}" type="pres">
      <dgm:prSet presAssocID="{0029DB0B-C2AD-465E-8D23-2593016038CC}" presName="accentRepeatNode" presStyleLbl="solidFgAcc1" presStyleIdx="1" presStyleCnt="6"/>
      <dgm:spPr/>
    </dgm:pt>
    <dgm:pt modelId="{577673C6-3252-4D0F-B22C-E444DA272E47}" type="pres">
      <dgm:prSet presAssocID="{2C8BDF59-43AF-45A2-912F-31854CDC120E}" presName="text_3" presStyleLbl="node1" presStyleIdx="2" presStyleCnt="6">
        <dgm:presLayoutVars>
          <dgm:bulletEnabled val="1"/>
        </dgm:presLayoutVars>
      </dgm:prSet>
      <dgm:spPr/>
    </dgm:pt>
    <dgm:pt modelId="{246B5E31-B8CA-4E94-9091-6A9CAE483ED6}" type="pres">
      <dgm:prSet presAssocID="{2C8BDF59-43AF-45A2-912F-31854CDC120E}" presName="accent_3" presStyleCnt="0"/>
      <dgm:spPr/>
    </dgm:pt>
    <dgm:pt modelId="{CC8E47F8-C150-444F-B72A-4EA96AEE3409}" type="pres">
      <dgm:prSet presAssocID="{2C8BDF59-43AF-45A2-912F-31854CDC120E}" presName="accentRepeatNode" presStyleLbl="solidFgAcc1" presStyleIdx="2" presStyleCnt="6"/>
      <dgm:spPr/>
    </dgm:pt>
    <dgm:pt modelId="{00D4BFDA-DCD1-40D5-B176-E000E0A97F6A}" type="pres">
      <dgm:prSet presAssocID="{14309772-38F7-460D-AE39-F6572BEAC4A3}" presName="text_4" presStyleLbl="node1" presStyleIdx="3" presStyleCnt="6">
        <dgm:presLayoutVars>
          <dgm:bulletEnabled val="1"/>
        </dgm:presLayoutVars>
      </dgm:prSet>
      <dgm:spPr/>
    </dgm:pt>
    <dgm:pt modelId="{9720D0A5-BB7F-41BB-81CC-8B62337E9D05}" type="pres">
      <dgm:prSet presAssocID="{14309772-38F7-460D-AE39-F6572BEAC4A3}" presName="accent_4" presStyleCnt="0"/>
      <dgm:spPr/>
    </dgm:pt>
    <dgm:pt modelId="{B0DC2762-1C92-4F8D-9A25-F42398D87530}" type="pres">
      <dgm:prSet presAssocID="{14309772-38F7-460D-AE39-F6572BEAC4A3}" presName="accentRepeatNode" presStyleLbl="solidFgAcc1" presStyleIdx="3" presStyleCnt="6"/>
      <dgm:spPr/>
    </dgm:pt>
    <dgm:pt modelId="{694A42D3-017E-4E60-920C-CAAC2513AA56}" type="pres">
      <dgm:prSet presAssocID="{12B171E9-DE2B-48DD-860E-D63BEF04456C}" presName="text_5" presStyleLbl="node1" presStyleIdx="4" presStyleCnt="6">
        <dgm:presLayoutVars>
          <dgm:bulletEnabled val="1"/>
        </dgm:presLayoutVars>
      </dgm:prSet>
      <dgm:spPr/>
    </dgm:pt>
    <dgm:pt modelId="{B9CDB5C1-0211-4A0D-8C24-AF20F6077B23}" type="pres">
      <dgm:prSet presAssocID="{12B171E9-DE2B-48DD-860E-D63BEF04456C}" presName="accent_5" presStyleCnt="0"/>
      <dgm:spPr/>
    </dgm:pt>
    <dgm:pt modelId="{67A04E87-3485-4A45-8AA4-BC54BE5E03CF}" type="pres">
      <dgm:prSet presAssocID="{12B171E9-DE2B-48DD-860E-D63BEF04456C}" presName="accentRepeatNode" presStyleLbl="solidFgAcc1" presStyleIdx="4" presStyleCnt="6"/>
      <dgm:spPr/>
    </dgm:pt>
    <dgm:pt modelId="{C3516661-8ACC-4DBD-AC92-E180958E962A}" type="pres">
      <dgm:prSet presAssocID="{CC509A97-4953-4AAB-8355-FFFB8C88837B}" presName="text_6" presStyleLbl="node1" presStyleIdx="5" presStyleCnt="6">
        <dgm:presLayoutVars>
          <dgm:bulletEnabled val="1"/>
        </dgm:presLayoutVars>
      </dgm:prSet>
      <dgm:spPr/>
    </dgm:pt>
    <dgm:pt modelId="{5CEB82EA-23A6-4561-9ADE-CCE998973973}" type="pres">
      <dgm:prSet presAssocID="{CC509A97-4953-4AAB-8355-FFFB8C88837B}" presName="accent_6" presStyleCnt="0"/>
      <dgm:spPr/>
    </dgm:pt>
    <dgm:pt modelId="{B20DE000-CBD4-4CC3-B66B-DE654947B69F}" type="pres">
      <dgm:prSet presAssocID="{CC509A97-4953-4AAB-8355-FFFB8C88837B}" presName="accentRepeatNode" presStyleLbl="solidFgAcc1" presStyleIdx="5" presStyleCnt="6"/>
      <dgm:spPr/>
    </dgm:pt>
  </dgm:ptLst>
  <dgm:cxnLst>
    <dgm:cxn modelId="{9103F803-DD13-4F68-87BA-AB067BC2C3CF}" type="presOf" srcId="{12B171E9-DE2B-48DD-860E-D63BEF04456C}" destId="{694A42D3-017E-4E60-920C-CAAC2513AA56}" srcOrd="0" destOrd="0" presId="urn:microsoft.com/office/officeart/2008/layout/VerticalCurvedList"/>
    <dgm:cxn modelId="{4540FD05-715A-42C2-B494-A408DE4E09EA}" srcId="{261353A8-8140-40BA-9D4C-7E4D2CBF8C95}" destId="{CC509A97-4953-4AAB-8355-FFFB8C88837B}" srcOrd="5" destOrd="0" parTransId="{3136EFF7-38C9-4C44-88E0-95A4CD74274E}" sibTransId="{66AC2896-BBC0-45E1-B61C-2BAE6905B308}"/>
    <dgm:cxn modelId="{BC56D507-1A38-4CC2-B538-DAC223898FA7}" type="presOf" srcId="{B9C611EA-9F9B-4529-AECB-379BBD3E8DE7}" destId="{D57A7BBD-8406-4284-83A0-3116B256D827}" srcOrd="0" destOrd="0" presId="urn:microsoft.com/office/officeart/2008/layout/VerticalCurvedList"/>
    <dgm:cxn modelId="{72C8F521-7294-4E4B-93A8-B72CD71A352D}" type="presOf" srcId="{261353A8-8140-40BA-9D4C-7E4D2CBF8C95}" destId="{9F2E9D5C-70F3-448F-937C-6618B65BEB30}" srcOrd="0" destOrd="0" presId="urn:microsoft.com/office/officeart/2008/layout/VerticalCurvedList"/>
    <dgm:cxn modelId="{1BCDF626-0980-4F76-96C5-97E0B3F5E4C0}" srcId="{261353A8-8140-40BA-9D4C-7E4D2CBF8C95}" destId="{473C49B6-1C20-4B4D-A1CC-D1BF0B5090E5}" srcOrd="0" destOrd="0" parTransId="{5C0BEB9A-8FD3-4136-B52F-7EC9641F3D71}" sibTransId="{B9C611EA-9F9B-4529-AECB-379BBD3E8DE7}"/>
    <dgm:cxn modelId="{BD53B743-3E07-4BEC-BC18-224FA8177268}" type="presOf" srcId="{14309772-38F7-460D-AE39-F6572BEAC4A3}" destId="{00D4BFDA-DCD1-40D5-B176-E000E0A97F6A}" srcOrd="0" destOrd="0" presId="urn:microsoft.com/office/officeart/2008/layout/VerticalCurvedList"/>
    <dgm:cxn modelId="{F950866E-28BE-45E5-92BB-55C9117B2361}" srcId="{261353A8-8140-40BA-9D4C-7E4D2CBF8C95}" destId="{0029DB0B-C2AD-465E-8D23-2593016038CC}" srcOrd="1" destOrd="0" parTransId="{CF6C09AC-9882-4D3B-B66A-A82F2053E87D}" sibTransId="{D8673BA2-0A4D-446D-B097-1C9900D14FAB}"/>
    <dgm:cxn modelId="{38CC4055-92DF-4240-BCC3-17BBB77002E1}" type="presOf" srcId="{2C8BDF59-43AF-45A2-912F-31854CDC120E}" destId="{577673C6-3252-4D0F-B22C-E444DA272E47}" srcOrd="0" destOrd="0" presId="urn:microsoft.com/office/officeart/2008/layout/VerticalCurvedList"/>
    <dgm:cxn modelId="{A19F6955-5B35-4857-B5C1-7EC05653050A}" type="presOf" srcId="{473C49B6-1C20-4B4D-A1CC-D1BF0B5090E5}" destId="{4AFE7F8C-D934-40DB-9F86-2A843D7E914B}" srcOrd="0" destOrd="0" presId="urn:microsoft.com/office/officeart/2008/layout/VerticalCurvedList"/>
    <dgm:cxn modelId="{916E4080-195E-40C7-BC2A-7D154DA1261D}" srcId="{261353A8-8140-40BA-9D4C-7E4D2CBF8C95}" destId="{14309772-38F7-460D-AE39-F6572BEAC4A3}" srcOrd="3" destOrd="0" parTransId="{16F4D7BD-7120-4BDA-A062-8995D3ADA18A}" sibTransId="{53986EAF-4BBD-4C39-AB70-AE8679B9C02B}"/>
    <dgm:cxn modelId="{46A0F387-B0D1-4E59-9339-7192E61619B2}" srcId="{261353A8-8140-40BA-9D4C-7E4D2CBF8C95}" destId="{2C8BDF59-43AF-45A2-912F-31854CDC120E}" srcOrd="2" destOrd="0" parTransId="{76D75529-28C7-45E0-BBD7-7A3E0DC4886A}" sibTransId="{8B149A14-0C12-47BE-ABDF-9656F9ED2AA9}"/>
    <dgm:cxn modelId="{EA276AAC-391B-420E-B325-6408053C04BD}" type="presOf" srcId="{0029DB0B-C2AD-465E-8D23-2593016038CC}" destId="{59B90418-F7D1-41B1-9899-77EC81C6BC16}" srcOrd="0" destOrd="0" presId="urn:microsoft.com/office/officeart/2008/layout/VerticalCurvedList"/>
    <dgm:cxn modelId="{92866BB7-D1F7-4C16-AF88-B4DB751FBA6F}" srcId="{261353A8-8140-40BA-9D4C-7E4D2CBF8C95}" destId="{12B171E9-DE2B-48DD-860E-D63BEF04456C}" srcOrd="4" destOrd="0" parTransId="{02022F76-A9F6-4C5A-890E-6C12929E9E96}" sibTransId="{C7B28837-26D9-41AD-9FF3-720CF34E231B}"/>
    <dgm:cxn modelId="{68E0F4D6-44FE-43D3-A724-1D6DE8EB886E}" type="presOf" srcId="{CC509A97-4953-4AAB-8355-FFFB8C88837B}" destId="{C3516661-8ACC-4DBD-AC92-E180958E962A}" srcOrd="0" destOrd="0" presId="urn:microsoft.com/office/officeart/2008/layout/VerticalCurvedList"/>
    <dgm:cxn modelId="{41A065BC-FE21-4E57-9007-31F8B112E291}" type="presParOf" srcId="{9F2E9D5C-70F3-448F-937C-6618B65BEB30}" destId="{4BD0B781-E009-4E6B-A7BE-B93E17E17259}" srcOrd="0" destOrd="0" presId="urn:microsoft.com/office/officeart/2008/layout/VerticalCurvedList"/>
    <dgm:cxn modelId="{AFB2C9DD-9DEB-4D04-BFF9-FFDAC0D2E5F0}" type="presParOf" srcId="{4BD0B781-E009-4E6B-A7BE-B93E17E17259}" destId="{AF988A5D-83B1-4D74-9073-D9AD619B9B5E}" srcOrd="0" destOrd="0" presId="urn:microsoft.com/office/officeart/2008/layout/VerticalCurvedList"/>
    <dgm:cxn modelId="{59B344A0-8F0A-4811-A344-1BBD238EE024}" type="presParOf" srcId="{AF988A5D-83B1-4D74-9073-D9AD619B9B5E}" destId="{2DF55883-6297-4233-A707-9ABD0877F6DE}" srcOrd="0" destOrd="0" presId="urn:microsoft.com/office/officeart/2008/layout/VerticalCurvedList"/>
    <dgm:cxn modelId="{E559A3B5-093C-49A0-850E-CC66BBFEE4FD}" type="presParOf" srcId="{AF988A5D-83B1-4D74-9073-D9AD619B9B5E}" destId="{D57A7BBD-8406-4284-83A0-3116B256D827}" srcOrd="1" destOrd="0" presId="urn:microsoft.com/office/officeart/2008/layout/VerticalCurvedList"/>
    <dgm:cxn modelId="{334C4D1D-903F-4C72-A1CB-F490AC352C2E}" type="presParOf" srcId="{AF988A5D-83B1-4D74-9073-D9AD619B9B5E}" destId="{BCF0B10C-06E3-451B-A2D2-A91EA28D8022}" srcOrd="2" destOrd="0" presId="urn:microsoft.com/office/officeart/2008/layout/VerticalCurvedList"/>
    <dgm:cxn modelId="{2D0B22C3-BAC4-4304-8B8B-2D2C96DD2B08}" type="presParOf" srcId="{AF988A5D-83B1-4D74-9073-D9AD619B9B5E}" destId="{13CD5C1B-EE23-4835-B2BF-63D2ADD51C8C}" srcOrd="3" destOrd="0" presId="urn:microsoft.com/office/officeart/2008/layout/VerticalCurvedList"/>
    <dgm:cxn modelId="{6E397BCF-2831-412A-80C3-DB8AFEB0DA50}" type="presParOf" srcId="{4BD0B781-E009-4E6B-A7BE-B93E17E17259}" destId="{4AFE7F8C-D934-40DB-9F86-2A843D7E914B}" srcOrd="1" destOrd="0" presId="urn:microsoft.com/office/officeart/2008/layout/VerticalCurvedList"/>
    <dgm:cxn modelId="{C6FDBFA4-E445-464F-9BED-F39B3401F259}" type="presParOf" srcId="{4BD0B781-E009-4E6B-A7BE-B93E17E17259}" destId="{A969595A-F9DB-4FA2-B721-DCB4DDF332A3}" srcOrd="2" destOrd="0" presId="urn:microsoft.com/office/officeart/2008/layout/VerticalCurvedList"/>
    <dgm:cxn modelId="{2D317655-2F40-437F-A303-6BC57F74D811}" type="presParOf" srcId="{A969595A-F9DB-4FA2-B721-DCB4DDF332A3}" destId="{E2D98D96-AB91-43AE-91C2-3EAC43F88656}" srcOrd="0" destOrd="0" presId="urn:microsoft.com/office/officeart/2008/layout/VerticalCurvedList"/>
    <dgm:cxn modelId="{7E8A3F9B-A26B-41BB-9774-C3DAA33D1BA3}" type="presParOf" srcId="{4BD0B781-E009-4E6B-A7BE-B93E17E17259}" destId="{59B90418-F7D1-41B1-9899-77EC81C6BC16}" srcOrd="3" destOrd="0" presId="urn:microsoft.com/office/officeart/2008/layout/VerticalCurvedList"/>
    <dgm:cxn modelId="{474F2937-A5D9-4267-B5DE-FC8F561AB1A7}" type="presParOf" srcId="{4BD0B781-E009-4E6B-A7BE-B93E17E17259}" destId="{AE10F004-5F8D-4393-B38D-BB60D35DC531}" srcOrd="4" destOrd="0" presId="urn:microsoft.com/office/officeart/2008/layout/VerticalCurvedList"/>
    <dgm:cxn modelId="{8CF23232-838C-41E0-B131-64006FDF37AE}" type="presParOf" srcId="{AE10F004-5F8D-4393-B38D-BB60D35DC531}" destId="{4ACE4EC3-83BF-43A2-9B7B-9F36A6A32282}" srcOrd="0" destOrd="0" presId="urn:microsoft.com/office/officeart/2008/layout/VerticalCurvedList"/>
    <dgm:cxn modelId="{EA24E625-480B-4CF3-AE35-FEE31D21C8FE}" type="presParOf" srcId="{4BD0B781-E009-4E6B-A7BE-B93E17E17259}" destId="{577673C6-3252-4D0F-B22C-E444DA272E47}" srcOrd="5" destOrd="0" presId="urn:microsoft.com/office/officeart/2008/layout/VerticalCurvedList"/>
    <dgm:cxn modelId="{3CB9D532-9745-4192-B376-F8021E5F4DBE}" type="presParOf" srcId="{4BD0B781-E009-4E6B-A7BE-B93E17E17259}" destId="{246B5E31-B8CA-4E94-9091-6A9CAE483ED6}" srcOrd="6" destOrd="0" presId="urn:microsoft.com/office/officeart/2008/layout/VerticalCurvedList"/>
    <dgm:cxn modelId="{F4DC0604-49DF-43F5-BDD8-F9662815C62D}" type="presParOf" srcId="{246B5E31-B8CA-4E94-9091-6A9CAE483ED6}" destId="{CC8E47F8-C150-444F-B72A-4EA96AEE3409}" srcOrd="0" destOrd="0" presId="urn:microsoft.com/office/officeart/2008/layout/VerticalCurvedList"/>
    <dgm:cxn modelId="{334A562F-BD2B-48E4-AD12-83460B73A5EB}" type="presParOf" srcId="{4BD0B781-E009-4E6B-A7BE-B93E17E17259}" destId="{00D4BFDA-DCD1-40D5-B176-E000E0A97F6A}" srcOrd="7" destOrd="0" presId="urn:microsoft.com/office/officeart/2008/layout/VerticalCurvedList"/>
    <dgm:cxn modelId="{57AB2A41-3B32-488E-BACD-BA5E44DB9C7B}" type="presParOf" srcId="{4BD0B781-E009-4E6B-A7BE-B93E17E17259}" destId="{9720D0A5-BB7F-41BB-81CC-8B62337E9D05}" srcOrd="8" destOrd="0" presId="urn:microsoft.com/office/officeart/2008/layout/VerticalCurvedList"/>
    <dgm:cxn modelId="{9483AE7F-A18B-4A39-88CE-E470B118BA9B}" type="presParOf" srcId="{9720D0A5-BB7F-41BB-81CC-8B62337E9D05}" destId="{B0DC2762-1C92-4F8D-9A25-F42398D87530}" srcOrd="0" destOrd="0" presId="urn:microsoft.com/office/officeart/2008/layout/VerticalCurvedList"/>
    <dgm:cxn modelId="{3456C9F0-D3E4-4ADF-BF39-23E3076DF701}" type="presParOf" srcId="{4BD0B781-E009-4E6B-A7BE-B93E17E17259}" destId="{694A42D3-017E-4E60-920C-CAAC2513AA56}" srcOrd="9" destOrd="0" presId="urn:microsoft.com/office/officeart/2008/layout/VerticalCurvedList"/>
    <dgm:cxn modelId="{0D111C10-1569-468A-A3CC-FA51FBBD8B6D}" type="presParOf" srcId="{4BD0B781-E009-4E6B-A7BE-B93E17E17259}" destId="{B9CDB5C1-0211-4A0D-8C24-AF20F6077B23}" srcOrd="10" destOrd="0" presId="urn:microsoft.com/office/officeart/2008/layout/VerticalCurvedList"/>
    <dgm:cxn modelId="{7B38836D-06C3-4DED-8933-96964DBC242C}" type="presParOf" srcId="{B9CDB5C1-0211-4A0D-8C24-AF20F6077B23}" destId="{67A04E87-3485-4A45-8AA4-BC54BE5E03CF}" srcOrd="0" destOrd="0" presId="urn:microsoft.com/office/officeart/2008/layout/VerticalCurvedList"/>
    <dgm:cxn modelId="{21EC8934-0A2F-48EC-8A17-1046BE9F869D}" type="presParOf" srcId="{4BD0B781-E009-4E6B-A7BE-B93E17E17259}" destId="{C3516661-8ACC-4DBD-AC92-E180958E962A}" srcOrd="11" destOrd="0" presId="urn:microsoft.com/office/officeart/2008/layout/VerticalCurvedList"/>
    <dgm:cxn modelId="{BA4194FC-A642-4BBC-B31F-0BCC55032B7B}" type="presParOf" srcId="{4BD0B781-E009-4E6B-A7BE-B93E17E17259}" destId="{5CEB82EA-23A6-4561-9ADE-CCE998973973}" srcOrd="12" destOrd="0" presId="urn:microsoft.com/office/officeart/2008/layout/VerticalCurvedList"/>
    <dgm:cxn modelId="{211C82B8-C9B4-46E0-ADF5-12C0E3D88C6F}" type="presParOf" srcId="{5CEB82EA-23A6-4561-9ADE-CCE998973973}" destId="{B20DE000-CBD4-4CC3-B66B-DE654947B69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BBD9C50-A28F-4701-9B6D-4F7F54297115}" type="doc">
      <dgm:prSet loTypeId="urn:microsoft.com/office/officeart/2008/layout/RadialCluster" loCatId="cycle" qsTypeId="urn:microsoft.com/office/officeart/2005/8/quickstyle/simple1" qsCatId="simple" csTypeId="urn:microsoft.com/office/officeart/2005/8/colors/colorful5" csCatId="colorful" phldr="1"/>
      <dgm:spPr/>
      <dgm:t>
        <a:bodyPr/>
        <a:lstStyle/>
        <a:p>
          <a:endParaRPr lang="en-US"/>
        </a:p>
      </dgm:t>
    </dgm:pt>
    <dgm:pt modelId="{38D7A985-9BFE-407C-BEB3-CDC9099D1737}">
      <dgm:prSet phldrT="[Text]" custT="1"/>
      <dgm:spPr/>
      <dgm:t>
        <a:bodyPr/>
        <a:lstStyle/>
        <a:p>
          <a:r>
            <a:rPr lang="en-US" sz="2400" dirty="0">
              <a:solidFill>
                <a:schemeClr val="tx1"/>
              </a:solidFill>
            </a:rPr>
            <a:t>Domains</a:t>
          </a:r>
        </a:p>
      </dgm:t>
    </dgm:pt>
    <dgm:pt modelId="{9982E3C0-DA9F-4531-87E0-89D8110452DD}" type="parTrans" cxnId="{7DA9D4CD-472E-4706-B52F-5E7C0952CFDD}">
      <dgm:prSet/>
      <dgm:spPr/>
      <dgm:t>
        <a:bodyPr/>
        <a:lstStyle/>
        <a:p>
          <a:endParaRPr lang="en-US" sz="2000">
            <a:solidFill>
              <a:schemeClr val="tx1"/>
            </a:solidFill>
          </a:endParaRPr>
        </a:p>
      </dgm:t>
    </dgm:pt>
    <dgm:pt modelId="{3AAFAB9C-1FE8-4075-83CC-3629C741F2C1}" type="sibTrans" cxnId="{7DA9D4CD-472E-4706-B52F-5E7C0952CFDD}">
      <dgm:prSet/>
      <dgm:spPr/>
      <dgm:t>
        <a:bodyPr/>
        <a:lstStyle/>
        <a:p>
          <a:endParaRPr lang="en-US" sz="2000">
            <a:solidFill>
              <a:schemeClr val="tx1"/>
            </a:solidFill>
          </a:endParaRPr>
        </a:p>
      </dgm:t>
    </dgm:pt>
    <dgm:pt modelId="{CFCE5F8F-2A7E-4692-B4B3-A5B4D574F9DF}">
      <dgm:prSet phldrT="[Text]" custT="1"/>
      <dgm:spPr/>
      <dgm:t>
        <a:bodyPr/>
        <a:lstStyle/>
        <a:p>
          <a:r>
            <a:rPr lang="en-US" sz="2400" dirty="0">
              <a:solidFill>
                <a:schemeClr val="tx1"/>
              </a:solidFill>
            </a:rPr>
            <a:t>Electrical</a:t>
          </a:r>
        </a:p>
      </dgm:t>
    </dgm:pt>
    <dgm:pt modelId="{2A85BFEB-70DA-4AA9-A51C-C347B5651EFB}" type="parTrans" cxnId="{15A35F86-C11D-4949-8BB1-BE93E7CD85D9}">
      <dgm:prSet/>
      <dgm:spPr/>
      <dgm:t>
        <a:bodyPr/>
        <a:lstStyle/>
        <a:p>
          <a:endParaRPr lang="en-US" sz="2000">
            <a:solidFill>
              <a:schemeClr val="tx1"/>
            </a:solidFill>
          </a:endParaRPr>
        </a:p>
      </dgm:t>
    </dgm:pt>
    <dgm:pt modelId="{4FD5B194-9FFA-4B01-8C39-A96DC85A9B13}" type="sibTrans" cxnId="{15A35F86-C11D-4949-8BB1-BE93E7CD85D9}">
      <dgm:prSet/>
      <dgm:spPr/>
      <dgm:t>
        <a:bodyPr/>
        <a:lstStyle/>
        <a:p>
          <a:endParaRPr lang="en-US" sz="2000">
            <a:solidFill>
              <a:schemeClr val="tx1"/>
            </a:solidFill>
          </a:endParaRPr>
        </a:p>
      </dgm:t>
    </dgm:pt>
    <dgm:pt modelId="{557237D2-2CA8-44BF-B19F-66F11652644C}">
      <dgm:prSet phldrT="[Text]" custT="1"/>
      <dgm:spPr>
        <a:solidFill>
          <a:schemeClr val="accent6">
            <a:lumMod val="20000"/>
            <a:lumOff val="80000"/>
          </a:schemeClr>
        </a:solidFill>
      </dgm:spPr>
      <dgm:t>
        <a:bodyPr/>
        <a:lstStyle/>
        <a:p>
          <a:r>
            <a:rPr lang="en-US" sz="2400" dirty="0">
              <a:solidFill>
                <a:schemeClr val="tx1"/>
              </a:solidFill>
            </a:rPr>
            <a:t>Thermal</a:t>
          </a:r>
        </a:p>
      </dgm:t>
    </dgm:pt>
    <dgm:pt modelId="{3B417B0E-8E47-4270-96FA-F57AA5DAEAA7}" type="parTrans" cxnId="{069E8A2A-A12E-4C57-A54E-C32BC51E64F0}">
      <dgm:prSet/>
      <dgm:spPr/>
      <dgm:t>
        <a:bodyPr/>
        <a:lstStyle/>
        <a:p>
          <a:endParaRPr lang="en-US" sz="2000">
            <a:solidFill>
              <a:schemeClr val="tx1"/>
            </a:solidFill>
          </a:endParaRPr>
        </a:p>
      </dgm:t>
    </dgm:pt>
    <dgm:pt modelId="{3C95304A-A992-4765-880C-FB6AF978BBAC}" type="sibTrans" cxnId="{069E8A2A-A12E-4C57-A54E-C32BC51E64F0}">
      <dgm:prSet/>
      <dgm:spPr/>
      <dgm:t>
        <a:bodyPr/>
        <a:lstStyle/>
        <a:p>
          <a:endParaRPr lang="en-US" sz="2000">
            <a:solidFill>
              <a:schemeClr val="tx1"/>
            </a:solidFill>
          </a:endParaRPr>
        </a:p>
      </dgm:t>
    </dgm:pt>
    <dgm:pt modelId="{6C81290E-8FA7-4E24-A368-B834C3ED5C14}">
      <dgm:prSet phldrT="[Text]" custT="1"/>
      <dgm:spPr>
        <a:solidFill>
          <a:schemeClr val="accent3">
            <a:lumMod val="95000"/>
          </a:schemeClr>
        </a:solidFill>
      </dgm:spPr>
      <dgm:t>
        <a:bodyPr/>
        <a:lstStyle/>
        <a:p>
          <a:r>
            <a:rPr lang="en-US" sz="2000" dirty="0">
              <a:solidFill>
                <a:schemeClr val="tx1"/>
              </a:solidFill>
            </a:rPr>
            <a:t>Fluids</a:t>
          </a:r>
        </a:p>
      </dgm:t>
    </dgm:pt>
    <dgm:pt modelId="{C0DDD738-E729-41D9-A8F5-12DC67FC7061}" type="parTrans" cxnId="{98DBA0C1-E387-4213-946B-F683B98AFE0F}">
      <dgm:prSet/>
      <dgm:spPr/>
      <dgm:t>
        <a:bodyPr/>
        <a:lstStyle/>
        <a:p>
          <a:endParaRPr lang="en-US" sz="2000">
            <a:solidFill>
              <a:schemeClr val="tx1"/>
            </a:solidFill>
          </a:endParaRPr>
        </a:p>
      </dgm:t>
    </dgm:pt>
    <dgm:pt modelId="{83C65CFC-E717-4416-BDC0-500453D1D815}" type="sibTrans" cxnId="{98DBA0C1-E387-4213-946B-F683B98AFE0F}">
      <dgm:prSet/>
      <dgm:spPr/>
      <dgm:t>
        <a:bodyPr/>
        <a:lstStyle/>
        <a:p>
          <a:endParaRPr lang="en-US" sz="2000">
            <a:solidFill>
              <a:schemeClr val="tx1"/>
            </a:solidFill>
          </a:endParaRPr>
        </a:p>
      </dgm:t>
    </dgm:pt>
    <dgm:pt modelId="{DB1E6369-8E41-47D8-A587-6BF5748CF98E}">
      <dgm:prSet phldrT="[Text]" custT="1"/>
      <dgm:spPr>
        <a:solidFill>
          <a:schemeClr val="accent3">
            <a:lumMod val="95000"/>
          </a:schemeClr>
        </a:solidFill>
      </dgm:spPr>
      <dgm:t>
        <a:bodyPr/>
        <a:lstStyle/>
        <a:p>
          <a:r>
            <a:rPr lang="en-US" sz="2000" dirty="0">
              <a:solidFill>
                <a:schemeClr val="tx1"/>
              </a:solidFill>
            </a:rPr>
            <a:t>Digital</a:t>
          </a:r>
        </a:p>
      </dgm:t>
    </dgm:pt>
    <dgm:pt modelId="{4EFCF9FF-319B-4878-AE1F-87CA9573761A}" type="parTrans" cxnId="{7F8DB15B-1320-459D-8F2D-A8039F1DFAF9}">
      <dgm:prSet/>
      <dgm:spPr/>
      <dgm:t>
        <a:bodyPr/>
        <a:lstStyle/>
        <a:p>
          <a:endParaRPr lang="en-US" sz="2000"/>
        </a:p>
      </dgm:t>
    </dgm:pt>
    <dgm:pt modelId="{281B3A14-E25B-4B92-B517-955B580193B1}" type="sibTrans" cxnId="{7F8DB15B-1320-459D-8F2D-A8039F1DFAF9}">
      <dgm:prSet/>
      <dgm:spPr/>
      <dgm:t>
        <a:bodyPr/>
        <a:lstStyle/>
        <a:p>
          <a:endParaRPr lang="en-US" sz="2000"/>
        </a:p>
      </dgm:t>
    </dgm:pt>
    <dgm:pt modelId="{B027BB18-41DC-4FE6-A136-BCBE4A07B704}" type="pres">
      <dgm:prSet presAssocID="{4BBD9C50-A28F-4701-9B6D-4F7F54297115}" presName="Name0" presStyleCnt="0">
        <dgm:presLayoutVars>
          <dgm:chMax val="1"/>
          <dgm:chPref val="1"/>
          <dgm:dir/>
          <dgm:animOne val="branch"/>
          <dgm:animLvl val="lvl"/>
        </dgm:presLayoutVars>
      </dgm:prSet>
      <dgm:spPr/>
    </dgm:pt>
    <dgm:pt modelId="{A03EAA00-AEB0-4B8D-A9FD-6EAAA0F25469}" type="pres">
      <dgm:prSet presAssocID="{38D7A985-9BFE-407C-BEB3-CDC9099D1737}" presName="singleCycle" presStyleCnt="0"/>
      <dgm:spPr/>
    </dgm:pt>
    <dgm:pt modelId="{56E07733-FB2F-4F2A-AB2F-DF290C75E79F}" type="pres">
      <dgm:prSet presAssocID="{38D7A985-9BFE-407C-BEB3-CDC9099D1737}" presName="singleCenter" presStyleLbl="node1" presStyleIdx="0" presStyleCnt="5">
        <dgm:presLayoutVars>
          <dgm:chMax val="7"/>
          <dgm:chPref val="7"/>
        </dgm:presLayoutVars>
      </dgm:prSet>
      <dgm:spPr/>
    </dgm:pt>
    <dgm:pt modelId="{A8D25DB0-94FB-45B3-9876-8156DB15C70B}" type="pres">
      <dgm:prSet presAssocID="{2A85BFEB-70DA-4AA9-A51C-C347B5651EFB}" presName="Name56" presStyleLbl="parChTrans1D2" presStyleIdx="0" presStyleCnt="4"/>
      <dgm:spPr/>
    </dgm:pt>
    <dgm:pt modelId="{A4F1976A-E94C-4EE8-A3A8-0323406EF45E}" type="pres">
      <dgm:prSet presAssocID="{CFCE5F8F-2A7E-4692-B4B3-A5B4D574F9DF}" presName="text0" presStyleLbl="node1" presStyleIdx="1" presStyleCnt="5" custScaleX="164893">
        <dgm:presLayoutVars>
          <dgm:bulletEnabled val="1"/>
        </dgm:presLayoutVars>
      </dgm:prSet>
      <dgm:spPr/>
    </dgm:pt>
    <dgm:pt modelId="{83867000-7F76-42FB-B19A-83F1271D92A0}" type="pres">
      <dgm:prSet presAssocID="{3B417B0E-8E47-4270-96FA-F57AA5DAEAA7}" presName="Name56" presStyleLbl="parChTrans1D2" presStyleIdx="1" presStyleCnt="4"/>
      <dgm:spPr/>
    </dgm:pt>
    <dgm:pt modelId="{D0D67AD2-02CC-4917-8ADB-5D3AA2B853EE}" type="pres">
      <dgm:prSet presAssocID="{557237D2-2CA8-44BF-B19F-66F11652644C}" presName="text0" presStyleLbl="node1" presStyleIdx="2" presStyleCnt="5" custScaleX="142592">
        <dgm:presLayoutVars>
          <dgm:bulletEnabled val="1"/>
        </dgm:presLayoutVars>
      </dgm:prSet>
      <dgm:spPr/>
    </dgm:pt>
    <dgm:pt modelId="{825FABE2-BB7E-47BE-A7F4-3CF76BD40F48}" type="pres">
      <dgm:prSet presAssocID="{C0DDD738-E729-41D9-A8F5-12DC67FC7061}" presName="Name56" presStyleLbl="parChTrans1D2" presStyleIdx="2" presStyleCnt="4"/>
      <dgm:spPr/>
    </dgm:pt>
    <dgm:pt modelId="{0B69DC57-C2A7-4CCA-A156-B88B146F71ED}" type="pres">
      <dgm:prSet presAssocID="{6C81290E-8FA7-4E24-A368-B834C3ED5C14}" presName="text0" presStyleLbl="node1" presStyleIdx="3" presStyleCnt="5">
        <dgm:presLayoutVars>
          <dgm:bulletEnabled val="1"/>
        </dgm:presLayoutVars>
      </dgm:prSet>
      <dgm:spPr/>
    </dgm:pt>
    <dgm:pt modelId="{3A9A9E87-7ABE-4F30-A137-0B6C44236A37}" type="pres">
      <dgm:prSet presAssocID="{4EFCF9FF-319B-4878-AE1F-87CA9573761A}" presName="Name56" presStyleLbl="parChTrans1D2" presStyleIdx="3" presStyleCnt="4"/>
      <dgm:spPr/>
    </dgm:pt>
    <dgm:pt modelId="{9F27F8C3-2D37-4BE6-8246-3E83B001A9B6}" type="pres">
      <dgm:prSet presAssocID="{DB1E6369-8E41-47D8-A587-6BF5748CF98E}" presName="text0" presStyleLbl="node1" presStyleIdx="4" presStyleCnt="5">
        <dgm:presLayoutVars>
          <dgm:bulletEnabled val="1"/>
        </dgm:presLayoutVars>
      </dgm:prSet>
      <dgm:spPr/>
    </dgm:pt>
  </dgm:ptLst>
  <dgm:cxnLst>
    <dgm:cxn modelId="{069E8A2A-A12E-4C57-A54E-C32BC51E64F0}" srcId="{38D7A985-9BFE-407C-BEB3-CDC9099D1737}" destId="{557237D2-2CA8-44BF-B19F-66F11652644C}" srcOrd="1" destOrd="0" parTransId="{3B417B0E-8E47-4270-96FA-F57AA5DAEAA7}" sibTransId="{3C95304A-A992-4765-880C-FB6AF978BBAC}"/>
    <dgm:cxn modelId="{7F8DB15B-1320-459D-8F2D-A8039F1DFAF9}" srcId="{38D7A985-9BFE-407C-BEB3-CDC9099D1737}" destId="{DB1E6369-8E41-47D8-A587-6BF5748CF98E}" srcOrd="3" destOrd="0" parTransId="{4EFCF9FF-319B-4878-AE1F-87CA9573761A}" sibTransId="{281B3A14-E25B-4B92-B517-955B580193B1}"/>
    <dgm:cxn modelId="{A80F7C61-CB8C-47DF-BD28-0C6CC5EB9173}" type="presOf" srcId="{38D7A985-9BFE-407C-BEB3-CDC9099D1737}" destId="{56E07733-FB2F-4F2A-AB2F-DF290C75E79F}" srcOrd="0" destOrd="0" presId="urn:microsoft.com/office/officeart/2008/layout/RadialCluster"/>
    <dgm:cxn modelId="{25B6044D-FED5-4F18-8F30-86B5702CB392}" type="presOf" srcId="{C0DDD738-E729-41D9-A8F5-12DC67FC7061}" destId="{825FABE2-BB7E-47BE-A7F4-3CF76BD40F48}" srcOrd="0" destOrd="0" presId="urn:microsoft.com/office/officeart/2008/layout/RadialCluster"/>
    <dgm:cxn modelId="{E4207051-4C44-4086-82E1-B6099A2C7160}" type="presOf" srcId="{2A85BFEB-70DA-4AA9-A51C-C347B5651EFB}" destId="{A8D25DB0-94FB-45B3-9876-8156DB15C70B}" srcOrd="0" destOrd="0" presId="urn:microsoft.com/office/officeart/2008/layout/RadialCluster"/>
    <dgm:cxn modelId="{B94E9054-53E9-4F98-87E7-5BDC343D26AB}" type="presOf" srcId="{557237D2-2CA8-44BF-B19F-66F11652644C}" destId="{D0D67AD2-02CC-4917-8ADB-5D3AA2B853EE}" srcOrd="0" destOrd="0" presId="urn:microsoft.com/office/officeart/2008/layout/RadialCluster"/>
    <dgm:cxn modelId="{15A35F86-C11D-4949-8BB1-BE93E7CD85D9}" srcId="{38D7A985-9BFE-407C-BEB3-CDC9099D1737}" destId="{CFCE5F8F-2A7E-4692-B4B3-A5B4D574F9DF}" srcOrd="0" destOrd="0" parTransId="{2A85BFEB-70DA-4AA9-A51C-C347B5651EFB}" sibTransId="{4FD5B194-9FFA-4B01-8C39-A96DC85A9B13}"/>
    <dgm:cxn modelId="{5FA3C3AC-2917-4E43-BF9E-AE4D41ED12B9}" type="presOf" srcId="{4BBD9C50-A28F-4701-9B6D-4F7F54297115}" destId="{B027BB18-41DC-4FE6-A136-BCBE4A07B704}" srcOrd="0" destOrd="0" presId="urn:microsoft.com/office/officeart/2008/layout/RadialCluster"/>
    <dgm:cxn modelId="{98DBA0C1-E387-4213-946B-F683B98AFE0F}" srcId="{38D7A985-9BFE-407C-BEB3-CDC9099D1737}" destId="{6C81290E-8FA7-4E24-A368-B834C3ED5C14}" srcOrd="2" destOrd="0" parTransId="{C0DDD738-E729-41D9-A8F5-12DC67FC7061}" sibTransId="{83C65CFC-E717-4416-BDC0-500453D1D815}"/>
    <dgm:cxn modelId="{D54F28C2-4296-4869-A8DD-91CACFE31754}" type="presOf" srcId="{CFCE5F8F-2A7E-4692-B4B3-A5B4D574F9DF}" destId="{A4F1976A-E94C-4EE8-A3A8-0323406EF45E}" srcOrd="0" destOrd="0" presId="urn:microsoft.com/office/officeart/2008/layout/RadialCluster"/>
    <dgm:cxn modelId="{5991B4C7-3584-433D-A647-75ECBA0CD4A4}" type="presOf" srcId="{DB1E6369-8E41-47D8-A587-6BF5748CF98E}" destId="{9F27F8C3-2D37-4BE6-8246-3E83B001A9B6}" srcOrd="0" destOrd="0" presId="urn:microsoft.com/office/officeart/2008/layout/RadialCluster"/>
    <dgm:cxn modelId="{7DA9D4CD-472E-4706-B52F-5E7C0952CFDD}" srcId="{4BBD9C50-A28F-4701-9B6D-4F7F54297115}" destId="{38D7A985-9BFE-407C-BEB3-CDC9099D1737}" srcOrd="0" destOrd="0" parTransId="{9982E3C0-DA9F-4531-87E0-89D8110452DD}" sibTransId="{3AAFAB9C-1FE8-4075-83CC-3629C741F2C1}"/>
    <dgm:cxn modelId="{F4DB5CD6-70D1-440B-8FA7-A9A3DE5F6379}" type="presOf" srcId="{6C81290E-8FA7-4E24-A368-B834C3ED5C14}" destId="{0B69DC57-C2A7-4CCA-A156-B88B146F71ED}" srcOrd="0" destOrd="0" presId="urn:microsoft.com/office/officeart/2008/layout/RadialCluster"/>
    <dgm:cxn modelId="{0A8D81D6-59ED-4EC6-A61A-2A3BD4704350}" type="presOf" srcId="{3B417B0E-8E47-4270-96FA-F57AA5DAEAA7}" destId="{83867000-7F76-42FB-B19A-83F1271D92A0}" srcOrd="0" destOrd="0" presId="urn:microsoft.com/office/officeart/2008/layout/RadialCluster"/>
    <dgm:cxn modelId="{1D6AF1F1-BDA6-41D4-9210-414EFABE4F55}" type="presOf" srcId="{4EFCF9FF-319B-4878-AE1F-87CA9573761A}" destId="{3A9A9E87-7ABE-4F30-A137-0B6C44236A37}" srcOrd="0" destOrd="0" presId="urn:microsoft.com/office/officeart/2008/layout/RadialCluster"/>
    <dgm:cxn modelId="{071F269D-FCA3-4AF4-BF95-989488E6E0F4}" type="presParOf" srcId="{B027BB18-41DC-4FE6-A136-BCBE4A07B704}" destId="{A03EAA00-AEB0-4B8D-A9FD-6EAAA0F25469}" srcOrd="0" destOrd="0" presId="urn:microsoft.com/office/officeart/2008/layout/RadialCluster"/>
    <dgm:cxn modelId="{E8E097D0-8A56-47B4-A609-81C34985F8FB}" type="presParOf" srcId="{A03EAA00-AEB0-4B8D-A9FD-6EAAA0F25469}" destId="{56E07733-FB2F-4F2A-AB2F-DF290C75E79F}" srcOrd="0" destOrd="0" presId="urn:microsoft.com/office/officeart/2008/layout/RadialCluster"/>
    <dgm:cxn modelId="{5FAC946E-1C6B-495F-8354-7963F413AA1D}" type="presParOf" srcId="{A03EAA00-AEB0-4B8D-A9FD-6EAAA0F25469}" destId="{A8D25DB0-94FB-45B3-9876-8156DB15C70B}" srcOrd="1" destOrd="0" presId="urn:microsoft.com/office/officeart/2008/layout/RadialCluster"/>
    <dgm:cxn modelId="{0DA5339B-C800-4853-968C-C288FCA3D3CA}" type="presParOf" srcId="{A03EAA00-AEB0-4B8D-A9FD-6EAAA0F25469}" destId="{A4F1976A-E94C-4EE8-A3A8-0323406EF45E}" srcOrd="2" destOrd="0" presId="urn:microsoft.com/office/officeart/2008/layout/RadialCluster"/>
    <dgm:cxn modelId="{268424A1-3566-4E11-AD9A-5B7ECEB174E1}" type="presParOf" srcId="{A03EAA00-AEB0-4B8D-A9FD-6EAAA0F25469}" destId="{83867000-7F76-42FB-B19A-83F1271D92A0}" srcOrd="3" destOrd="0" presId="urn:microsoft.com/office/officeart/2008/layout/RadialCluster"/>
    <dgm:cxn modelId="{7F7F7BB0-E9D5-4F21-9F49-1B058E36F3D4}" type="presParOf" srcId="{A03EAA00-AEB0-4B8D-A9FD-6EAAA0F25469}" destId="{D0D67AD2-02CC-4917-8ADB-5D3AA2B853EE}" srcOrd="4" destOrd="0" presId="urn:microsoft.com/office/officeart/2008/layout/RadialCluster"/>
    <dgm:cxn modelId="{CB1E8845-7408-4D14-95BC-B6000DCE953D}" type="presParOf" srcId="{A03EAA00-AEB0-4B8D-A9FD-6EAAA0F25469}" destId="{825FABE2-BB7E-47BE-A7F4-3CF76BD40F48}" srcOrd="5" destOrd="0" presId="urn:microsoft.com/office/officeart/2008/layout/RadialCluster"/>
    <dgm:cxn modelId="{0DBEE898-4DE9-49BE-A212-AC91AC1D1EB6}" type="presParOf" srcId="{A03EAA00-AEB0-4B8D-A9FD-6EAAA0F25469}" destId="{0B69DC57-C2A7-4CCA-A156-B88B146F71ED}" srcOrd="6" destOrd="0" presId="urn:microsoft.com/office/officeart/2008/layout/RadialCluster"/>
    <dgm:cxn modelId="{5B4660D2-003E-412F-9774-578541CCA518}" type="presParOf" srcId="{A03EAA00-AEB0-4B8D-A9FD-6EAAA0F25469}" destId="{3A9A9E87-7ABE-4F30-A137-0B6C44236A37}" srcOrd="7" destOrd="0" presId="urn:microsoft.com/office/officeart/2008/layout/RadialCluster"/>
    <dgm:cxn modelId="{B1C23E37-7A8A-4944-A4EF-A200809E4992}" type="presParOf" srcId="{A03EAA00-AEB0-4B8D-A9FD-6EAAA0F25469}" destId="{9F27F8C3-2D37-4BE6-8246-3E83B001A9B6}"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222C8-7280-491E-A92D-A15F7AE3D8C3}"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4EF8DB70-84C5-470B-B2CC-D0AF44ABF77F}">
      <dgm:prSet phldrT="[Text]"/>
      <dgm:spPr/>
      <dgm:t>
        <a:bodyPr/>
        <a:lstStyle/>
        <a:p>
          <a:r>
            <a:rPr lang="en-GB">
              <a:solidFill>
                <a:schemeClr val="tx1"/>
              </a:solidFill>
            </a:rPr>
            <a:t>Internet of Things</a:t>
          </a:r>
          <a:endParaRPr lang="en-US" dirty="0">
            <a:solidFill>
              <a:schemeClr val="tx1"/>
            </a:solidFill>
          </a:endParaRPr>
        </a:p>
      </dgm:t>
    </dgm:pt>
    <dgm:pt modelId="{45D4975E-520E-4E34-BD3B-ABC8F190F92B}" type="parTrans" cxnId="{F04C39AB-62AD-44F1-BFE3-9A77E20EB4F1}">
      <dgm:prSet/>
      <dgm:spPr/>
      <dgm:t>
        <a:bodyPr/>
        <a:lstStyle/>
        <a:p>
          <a:endParaRPr lang="en-US">
            <a:solidFill>
              <a:schemeClr val="tx1"/>
            </a:solidFill>
          </a:endParaRPr>
        </a:p>
      </dgm:t>
    </dgm:pt>
    <dgm:pt modelId="{EDA785E7-D925-4937-B06A-F23FA298FDBC}" type="sibTrans" cxnId="{F04C39AB-62AD-44F1-BFE3-9A77E20EB4F1}">
      <dgm:prSet/>
      <dgm:spPr/>
      <dgm:t>
        <a:bodyPr/>
        <a:lstStyle/>
        <a:p>
          <a:endParaRPr lang="en-US">
            <a:solidFill>
              <a:schemeClr val="tx1"/>
            </a:solidFill>
          </a:endParaRPr>
        </a:p>
      </dgm:t>
    </dgm:pt>
    <dgm:pt modelId="{3B50334D-5A0F-4CFC-A7EC-A3A5A4EBD1EF}">
      <dgm:prSet phldrT="[Text]"/>
      <dgm:spPr/>
      <dgm:t>
        <a:bodyPr/>
        <a:lstStyle/>
        <a:p>
          <a:r>
            <a:rPr lang="en-GB"/>
            <a:t>Cyber physical systems</a:t>
          </a:r>
          <a:endParaRPr lang="en-US" dirty="0"/>
        </a:p>
      </dgm:t>
    </dgm:pt>
    <dgm:pt modelId="{F75D3A4A-4400-47FB-B75A-3EDCBBEEC08B}" type="parTrans" cxnId="{606EEB64-D16B-426B-9571-891780A82082}">
      <dgm:prSet/>
      <dgm:spPr/>
      <dgm:t>
        <a:bodyPr/>
        <a:lstStyle/>
        <a:p>
          <a:endParaRPr lang="en-US">
            <a:solidFill>
              <a:schemeClr val="tx1"/>
            </a:solidFill>
          </a:endParaRPr>
        </a:p>
      </dgm:t>
    </dgm:pt>
    <dgm:pt modelId="{D503C604-9160-4E68-A99A-E5CE1C830114}" type="sibTrans" cxnId="{606EEB64-D16B-426B-9571-891780A82082}">
      <dgm:prSet/>
      <dgm:spPr/>
      <dgm:t>
        <a:bodyPr/>
        <a:lstStyle/>
        <a:p>
          <a:endParaRPr lang="en-US">
            <a:solidFill>
              <a:schemeClr val="tx1"/>
            </a:solidFill>
          </a:endParaRPr>
        </a:p>
      </dgm:t>
    </dgm:pt>
    <dgm:pt modelId="{DBC1ED6D-1538-4203-B4DF-47719838FBE0}">
      <dgm:prSet phldrT="[Text]"/>
      <dgm:spPr/>
      <dgm:t>
        <a:bodyPr/>
        <a:lstStyle/>
        <a:p>
          <a:r>
            <a:rPr lang="en-GB"/>
            <a:t>Multiagent interaction</a:t>
          </a:r>
          <a:endParaRPr lang="en-US" dirty="0"/>
        </a:p>
      </dgm:t>
    </dgm:pt>
    <dgm:pt modelId="{D2ADC741-4DDA-46E5-BE42-BF9FBD4BF12C}" type="parTrans" cxnId="{E07C0F92-2FDF-4176-B574-E85AD79D9A47}">
      <dgm:prSet/>
      <dgm:spPr/>
      <dgm:t>
        <a:bodyPr/>
        <a:lstStyle/>
        <a:p>
          <a:endParaRPr lang="en-US">
            <a:solidFill>
              <a:schemeClr val="tx1"/>
            </a:solidFill>
          </a:endParaRPr>
        </a:p>
      </dgm:t>
    </dgm:pt>
    <dgm:pt modelId="{14A34D8F-4F24-44C7-A482-8B21816F1D05}" type="sibTrans" cxnId="{E07C0F92-2FDF-4176-B574-E85AD79D9A47}">
      <dgm:prSet/>
      <dgm:spPr/>
      <dgm:t>
        <a:bodyPr/>
        <a:lstStyle/>
        <a:p>
          <a:endParaRPr lang="en-US">
            <a:solidFill>
              <a:schemeClr val="tx1"/>
            </a:solidFill>
          </a:endParaRPr>
        </a:p>
      </dgm:t>
    </dgm:pt>
    <dgm:pt modelId="{0DB1B7EB-584B-4F3F-96EB-D8B2D4FAF54A}">
      <dgm:prSet phldrT="[Text]"/>
      <dgm:spPr/>
      <dgm:t>
        <a:bodyPr/>
        <a:lstStyle/>
        <a:p>
          <a:r>
            <a:rPr lang="en-GB"/>
            <a:t>Smart manufacturing</a:t>
          </a:r>
          <a:endParaRPr lang="en-US" dirty="0"/>
        </a:p>
      </dgm:t>
    </dgm:pt>
    <dgm:pt modelId="{3CE8AFF9-51B5-42A5-80D1-B42D66C53DD5}" type="parTrans" cxnId="{928788EC-6C20-4D57-929C-BAE73575453C}">
      <dgm:prSet/>
      <dgm:spPr/>
      <dgm:t>
        <a:bodyPr/>
        <a:lstStyle/>
        <a:p>
          <a:endParaRPr lang="en-US">
            <a:solidFill>
              <a:schemeClr val="tx1"/>
            </a:solidFill>
          </a:endParaRPr>
        </a:p>
      </dgm:t>
    </dgm:pt>
    <dgm:pt modelId="{192A046E-62D5-4AB9-96BA-9257CDB0837D}" type="sibTrans" cxnId="{928788EC-6C20-4D57-929C-BAE73575453C}">
      <dgm:prSet/>
      <dgm:spPr/>
      <dgm:t>
        <a:bodyPr/>
        <a:lstStyle/>
        <a:p>
          <a:endParaRPr lang="en-US">
            <a:solidFill>
              <a:schemeClr val="tx1"/>
            </a:solidFill>
          </a:endParaRPr>
        </a:p>
      </dgm:t>
    </dgm:pt>
    <dgm:pt modelId="{D790CA4B-BF84-4CF2-80E8-2A886E0E4F54}">
      <dgm:prSet phldrT="[Text]"/>
      <dgm:spPr/>
      <dgm:t>
        <a:bodyPr/>
        <a:lstStyle/>
        <a:p>
          <a:r>
            <a:rPr lang="en-GB"/>
            <a:t>Cloud Computing</a:t>
          </a:r>
          <a:endParaRPr lang="en-US" dirty="0"/>
        </a:p>
      </dgm:t>
    </dgm:pt>
    <dgm:pt modelId="{197BB804-F621-4F45-A283-0DF36A76DC0E}" type="parTrans" cxnId="{C1891CDE-7797-4D60-939D-B61C3B57CDE0}">
      <dgm:prSet/>
      <dgm:spPr/>
      <dgm:t>
        <a:bodyPr/>
        <a:lstStyle/>
        <a:p>
          <a:endParaRPr lang="en-US">
            <a:solidFill>
              <a:schemeClr val="tx1"/>
            </a:solidFill>
          </a:endParaRPr>
        </a:p>
      </dgm:t>
    </dgm:pt>
    <dgm:pt modelId="{880036C7-1821-498E-B969-EF0122799747}" type="sibTrans" cxnId="{C1891CDE-7797-4D60-939D-B61C3B57CDE0}">
      <dgm:prSet/>
      <dgm:spPr/>
      <dgm:t>
        <a:bodyPr/>
        <a:lstStyle/>
        <a:p>
          <a:endParaRPr lang="en-US">
            <a:solidFill>
              <a:schemeClr val="tx1"/>
            </a:solidFill>
          </a:endParaRPr>
        </a:p>
      </dgm:t>
    </dgm:pt>
    <dgm:pt modelId="{07A0D89C-155A-4887-9246-B12F8D35D4AD}" type="pres">
      <dgm:prSet presAssocID="{A77222C8-7280-491E-A92D-A15F7AE3D8C3}" presName="cycle" presStyleCnt="0">
        <dgm:presLayoutVars>
          <dgm:dir/>
          <dgm:resizeHandles val="exact"/>
        </dgm:presLayoutVars>
      </dgm:prSet>
      <dgm:spPr/>
    </dgm:pt>
    <dgm:pt modelId="{BE15317C-8D47-4D60-A530-B7E60E9E4CFC}" type="pres">
      <dgm:prSet presAssocID="{4EF8DB70-84C5-470B-B2CC-D0AF44ABF77F}" presName="node" presStyleLbl="node1" presStyleIdx="0" presStyleCnt="5" custScaleX="64743" custScaleY="64315">
        <dgm:presLayoutVars>
          <dgm:bulletEnabled val="1"/>
        </dgm:presLayoutVars>
      </dgm:prSet>
      <dgm:spPr/>
    </dgm:pt>
    <dgm:pt modelId="{D9382614-C200-4E13-85EA-378D1426F6C5}" type="pres">
      <dgm:prSet presAssocID="{4EF8DB70-84C5-470B-B2CC-D0AF44ABF77F}" presName="spNode" presStyleCnt="0"/>
      <dgm:spPr/>
    </dgm:pt>
    <dgm:pt modelId="{693033EA-C431-4375-A72F-CDA9FC4FE6EF}" type="pres">
      <dgm:prSet presAssocID="{EDA785E7-D925-4937-B06A-F23FA298FDBC}" presName="sibTrans" presStyleLbl="sibTrans1D1" presStyleIdx="0" presStyleCnt="5"/>
      <dgm:spPr/>
    </dgm:pt>
    <dgm:pt modelId="{664BACA6-FCCE-4464-82F0-9D4140C99B13}" type="pres">
      <dgm:prSet presAssocID="{3B50334D-5A0F-4CFC-A7EC-A3A5A4EBD1EF}" presName="node" presStyleLbl="node1" presStyleIdx="1" presStyleCnt="5">
        <dgm:presLayoutVars>
          <dgm:bulletEnabled val="1"/>
        </dgm:presLayoutVars>
      </dgm:prSet>
      <dgm:spPr/>
    </dgm:pt>
    <dgm:pt modelId="{3A4E94BC-850F-43E4-AB0B-C08C8CA74A41}" type="pres">
      <dgm:prSet presAssocID="{3B50334D-5A0F-4CFC-A7EC-A3A5A4EBD1EF}" presName="spNode" presStyleCnt="0"/>
      <dgm:spPr/>
    </dgm:pt>
    <dgm:pt modelId="{E3F0F680-DEFE-4899-A100-0E067F4CF407}" type="pres">
      <dgm:prSet presAssocID="{D503C604-9160-4E68-A99A-E5CE1C830114}" presName="sibTrans" presStyleLbl="sibTrans1D1" presStyleIdx="1" presStyleCnt="5"/>
      <dgm:spPr/>
    </dgm:pt>
    <dgm:pt modelId="{2449FABA-7D6D-489C-B7CF-C062BE44D423}" type="pres">
      <dgm:prSet presAssocID="{DBC1ED6D-1538-4203-B4DF-47719838FBE0}" presName="node" presStyleLbl="node1" presStyleIdx="2" presStyleCnt="5">
        <dgm:presLayoutVars>
          <dgm:bulletEnabled val="1"/>
        </dgm:presLayoutVars>
      </dgm:prSet>
      <dgm:spPr/>
    </dgm:pt>
    <dgm:pt modelId="{B66EF3E1-344F-48B0-B040-52928E01A6C4}" type="pres">
      <dgm:prSet presAssocID="{DBC1ED6D-1538-4203-B4DF-47719838FBE0}" presName="spNode" presStyleCnt="0"/>
      <dgm:spPr/>
    </dgm:pt>
    <dgm:pt modelId="{128201D8-4173-4433-B33D-E88B5C59ABA3}" type="pres">
      <dgm:prSet presAssocID="{14A34D8F-4F24-44C7-A482-8B21816F1D05}" presName="sibTrans" presStyleLbl="sibTrans1D1" presStyleIdx="2" presStyleCnt="5"/>
      <dgm:spPr/>
    </dgm:pt>
    <dgm:pt modelId="{9B74717F-5282-4FBC-8AB4-D91108721EBB}" type="pres">
      <dgm:prSet presAssocID="{0DB1B7EB-584B-4F3F-96EB-D8B2D4FAF54A}" presName="node" presStyleLbl="node1" presStyleIdx="3" presStyleCnt="5">
        <dgm:presLayoutVars>
          <dgm:bulletEnabled val="1"/>
        </dgm:presLayoutVars>
      </dgm:prSet>
      <dgm:spPr/>
    </dgm:pt>
    <dgm:pt modelId="{D75672D9-6D2F-4D73-BAF0-3577C833A7AF}" type="pres">
      <dgm:prSet presAssocID="{0DB1B7EB-584B-4F3F-96EB-D8B2D4FAF54A}" presName="spNode" presStyleCnt="0"/>
      <dgm:spPr/>
    </dgm:pt>
    <dgm:pt modelId="{9ADFBFC4-A8C5-43D6-B449-1DA3F71EF345}" type="pres">
      <dgm:prSet presAssocID="{192A046E-62D5-4AB9-96BA-9257CDB0837D}" presName="sibTrans" presStyleLbl="sibTrans1D1" presStyleIdx="3" presStyleCnt="5"/>
      <dgm:spPr/>
    </dgm:pt>
    <dgm:pt modelId="{BBD4D4D9-6DFA-4B90-921A-EE5429B4B3EE}" type="pres">
      <dgm:prSet presAssocID="{D790CA4B-BF84-4CF2-80E8-2A886E0E4F54}" presName="node" presStyleLbl="node1" presStyleIdx="4" presStyleCnt="5">
        <dgm:presLayoutVars>
          <dgm:bulletEnabled val="1"/>
        </dgm:presLayoutVars>
      </dgm:prSet>
      <dgm:spPr/>
    </dgm:pt>
    <dgm:pt modelId="{19AEC7EB-0AF6-49D2-86F2-577905771C35}" type="pres">
      <dgm:prSet presAssocID="{D790CA4B-BF84-4CF2-80E8-2A886E0E4F54}" presName="spNode" presStyleCnt="0"/>
      <dgm:spPr/>
    </dgm:pt>
    <dgm:pt modelId="{E9CDE87E-9DFF-4AF9-8264-E7AC1E3B4B2C}" type="pres">
      <dgm:prSet presAssocID="{880036C7-1821-498E-B969-EF0122799747}" presName="sibTrans" presStyleLbl="sibTrans1D1" presStyleIdx="4" presStyleCnt="5"/>
      <dgm:spPr/>
    </dgm:pt>
  </dgm:ptLst>
  <dgm:cxnLst>
    <dgm:cxn modelId="{5F5F0624-2AEF-44D6-AA28-5399EA16D529}" type="presOf" srcId="{A77222C8-7280-491E-A92D-A15F7AE3D8C3}" destId="{07A0D89C-155A-4887-9246-B12F8D35D4AD}" srcOrd="0" destOrd="0" presId="urn:microsoft.com/office/officeart/2005/8/layout/cycle6"/>
    <dgm:cxn modelId="{CBC5AF24-550B-4B90-8B6A-03488F84218D}" type="presOf" srcId="{EDA785E7-D925-4937-B06A-F23FA298FDBC}" destId="{693033EA-C431-4375-A72F-CDA9FC4FE6EF}" srcOrd="0" destOrd="0" presId="urn:microsoft.com/office/officeart/2005/8/layout/cycle6"/>
    <dgm:cxn modelId="{606EEB64-D16B-426B-9571-891780A82082}" srcId="{A77222C8-7280-491E-A92D-A15F7AE3D8C3}" destId="{3B50334D-5A0F-4CFC-A7EC-A3A5A4EBD1EF}" srcOrd="1" destOrd="0" parTransId="{F75D3A4A-4400-47FB-B75A-3EDCBBEEC08B}" sibTransId="{D503C604-9160-4E68-A99A-E5CE1C830114}"/>
    <dgm:cxn modelId="{EF0DAA4F-A786-4B94-85E6-36E6BA6A6CFD}" type="presOf" srcId="{3B50334D-5A0F-4CFC-A7EC-A3A5A4EBD1EF}" destId="{664BACA6-FCCE-4464-82F0-9D4140C99B13}" srcOrd="0" destOrd="0" presId="urn:microsoft.com/office/officeart/2005/8/layout/cycle6"/>
    <dgm:cxn modelId="{EDDD0D52-8B4D-4E24-810D-C41CD3157B3A}" type="presOf" srcId="{0DB1B7EB-584B-4F3F-96EB-D8B2D4FAF54A}" destId="{9B74717F-5282-4FBC-8AB4-D91108721EBB}" srcOrd="0" destOrd="0" presId="urn:microsoft.com/office/officeart/2005/8/layout/cycle6"/>
    <dgm:cxn modelId="{B5BD6F84-29FA-4C00-A667-7D7AE2839F81}" type="presOf" srcId="{880036C7-1821-498E-B969-EF0122799747}" destId="{E9CDE87E-9DFF-4AF9-8264-E7AC1E3B4B2C}" srcOrd="0" destOrd="0" presId="urn:microsoft.com/office/officeart/2005/8/layout/cycle6"/>
    <dgm:cxn modelId="{0D874C91-7440-41FD-A59C-68F71AFCE53B}" type="presOf" srcId="{14A34D8F-4F24-44C7-A482-8B21816F1D05}" destId="{128201D8-4173-4433-B33D-E88B5C59ABA3}" srcOrd="0" destOrd="0" presId="urn:microsoft.com/office/officeart/2005/8/layout/cycle6"/>
    <dgm:cxn modelId="{E07C0F92-2FDF-4176-B574-E85AD79D9A47}" srcId="{A77222C8-7280-491E-A92D-A15F7AE3D8C3}" destId="{DBC1ED6D-1538-4203-B4DF-47719838FBE0}" srcOrd="2" destOrd="0" parTransId="{D2ADC741-4DDA-46E5-BE42-BF9FBD4BF12C}" sibTransId="{14A34D8F-4F24-44C7-A482-8B21816F1D05}"/>
    <dgm:cxn modelId="{0EA44FA8-6CFA-4600-BC05-074FD177ADDA}" type="presOf" srcId="{DBC1ED6D-1538-4203-B4DF-47719838FBE0}" destId="{2449FABA-7D6D-489C-B7CF-C062BE44D423}" srcOrd="0" destOrd="0" presId="urn:microsoft.com/office/officeart/2005/8/layout/cycle6"/>
    <dgm:cxn modelId="{F04C39AB-62AD-44F1-BFE3-9A77E20EB4F1}" srcId="{A77222C8-7280-491E-A92D-A15F7AE3D8C3}" destId="{4EF8DB70-84C5-470B-B2CC-D0AF44ABF77F}" srcOrd="0" destOrd="0" parTransId="{45D4975E-520E-4E34-BD3B-ABC8F190F92B}" sibTransId="{EDA785E7-D925-4937-B06A-F23FA298FDBC}"/>
    <dgm:cxn modelId="{EDE5B2C6-FD91-44C8-AFB1-2334E5C877EA}" type="presOf" srcId="{192A046E-62D5-4AB9-96BA-9257CDB0837D}" destId="{9ADFBFC4-A8C5-43D6-B449-1DA3F71EF345}" srcOrd="0" destOrd="0" presId="urn:microsoft.com/office/officeart/2005/8/layout/cycle6"/>
    <dgm:cxn modelId="{C1891CDE-7797-4D60-939D-B61C3B57CDE0}" srcId="{A77222C8-7280-491E-A92D-A15F7AE3D8C3}" destId="{D790CA4B-BF84-4CF2-80E8-2A886E0E4F54}" srcOrd="4" destOrd="0" parTransId="{197BB804-F621-4F45-A283-0DF36A76DC0E}" sibTransId="{880036C7-1821-498E-B969-EF0122799747}"/>
    <dgm:cxn modelId="{928788EC-6C20-4D57-929C-BAE73575453C}" srcId="{A77222C8-7280-491E-A92D-A15F7AE3D8C3}" destId="{0DB1B7EB-584B-4F3F-96EB-D8B2D4FAF54A}" srcOrd="3" destOrd="0" parTransId="{3CE8AFF9-51B5-42A5-80D1-B42D66C53DD5}" sibTransId="{192A046E-62D5-4AB9-96BA-9257CDB0837D}"/>
    <dgm:cxn modelId="{07D392F0-3FF3-4E11-A556-399B20BDDC0A}" type="presOf" srcId="{4EF8DB70-84C5-470B-B2CC-D0AF44ABF77F}" destId="{BE15317C-8D47-4D60-A530-B7E60E9E4CFC}" srcOrd="0" destOrd="0" presId="urn:microsoft.com/office/officeart/2005/8/layout/cycle6"/>
    <dgm:cxn modelId="{E50A29FA-B366-4B4C-A8E3-0F255DC95F0F}" type="presOf" srcId="{D790CA4B-BF84-4CF2-80E8-2A886E0E4F54}" destId="{BBD4D4D9-6DFA-4B90-921A-EE5429B4B3EE}" srcOrd="0" destOrd="0" presId="urn:microsoft.com/office/officeart/2005/8/layout/cycle6"/>
    <dgm:cxn modelId="{09E91FFB-3145-4A51-BB49-B4F863B0FB72}" type="presOf" srcId="{D503C604-9160-4E68-A99A-E5CE1C830114}" destId="{E3F0F680-DEFE-4899-A100-0E067F4CF407}" srcOrd="0" destOrd="0" presId="urn:microsoft.com/office/officeart/2005/8/layout/cycle6"/>
    <dgm:cxn modelId="{CD9E2727-E719-4134-96FF-FE2324504420}" type="presParOf" srcId="{07A0D89C-155A-4887-9246-B12F8D35D4AD}" destId="{BE15317C-8D47-4D60-A530-B7E60E9E4CFC}" srcOrd="0" destOrd="0" presId="urn:microsoft.com/office/officeart/2005/8/layout/cycle6"/>
    <dgm:cxn modelId="{714668CB-38DC-467C-886C-2512235E2BBB}" type="presParOf" srcId="{07A0D89C-155A-4887-9246-B12F8D35D4AD}" destId="{D9382614-C200-4E13-85EA-378D1426F6C5}" srcOrd="1" destOrd="0" presId="urn:microsoft.com/office/officeart/2005/8/layout/cycle6"/>
    <dgm:cxn modelId="{9AE768BA-039E-4AD7-ADB3-54D3D15127A3}" type="presParOf" srcId="{07A0D89C-155A-4887-9246-B12F8D35D4AD}" destId="{693033EA-C431-4375-A72F-CDA9FC4FE6EF}" srcOrd="2" destOrd="0" presId="urn:microsoft.com/office/officeart/2005/8/layout/cycle6"/>
    <dgm:cxn modelId="{A8F6D39F-7363-406E-A026-393BE4651AA5}" type="presParOf" srcId="{07A0D89C-155A-4887-9246-B12F8D35D4AD}" destId="{664BACA6-FCCE-4464-82F0-9D4140C99B13}" srcOrd="3" destOrd="0" presId="urn:microsoft.com/office/officeart/2005/8/layout/cycle6"/>
    <dgm:cxn modelId="{56CF9A89-931D-41E7-B1F5-1E846D513CD7}" type="presParOf" srcId="{07A0D89C-155A-4887-9246-B12F8D35D4AD}" destId="{3A4E94BC-850F-43E4-AB0B-C08C8CA74A41}" srcOrd="4" destOrd="0" presId="urn:microsoft.com/office/officeart/2005/8/layout/cycle6"/>
    <dgm:cxn modelId="{BF41294F-3E68-485C-9E46-921AEEE078E8}" type="presParOf" srcId="{07A0D89C-155A-4887-9246-B12F8D35D4AD}" destId="{E3F0F680-DEFE-4899-A100-0E067F4CF407}" srcOrd="5" destOrd="0" presId="urn:microsoft.com/office/officeart/2005/8/layout/cycle6"/>
    <dgm:cxn modelId="{CF3334B5-BBC2-46B3-8434-F6A1359FD481}" type="presParOf" srcId="{07A0D89C-155A-4887-9246-B12F8D35D4AD}" destId="{2449FABA-7D6D-489C-B7CF-C062BE44D423}" srcOrd="6" destOrd="0" presId="urn:microsoft.com/office/officeart/2005/8/layout/cycle6"/>
    <dgm:cxn modelId="{D1BD2837-25E1-4C5D-BA05-790559A51752}" type="presParOf" srcId="{07A0D89C-155A-4887-9246-B12F8D35D4AD}" destId="{B66EF3E1-344F-48B0-B040-52928E01A6C4}" srcOrd="7" destOrd="0" presId="urn:microsoft.com/office/officeart/2005/8/layout/cycle6"/>
    <dgm:cxn modelId="{C9BC6910-BC7E-4275-8CB5-5E7ABE2639C3}" type="presParOf" srcId="{07A0D89C-155A-4887-9246-B12F8D35D4AD}" destId="{128201D8-4173-4433-B33D-E88B5C59ABA3}" srcOrd="8" destOrd="0" presId="urn:microsoft.com/office/officeart/2005/8/layout/cycle6"/>
    <dgm:cxn modelId="{4927DF0C-E075-4CC3-8484-0EA452995802}" type="presParOf" srcId="{07A0D89C-155A-4887-9246-B12F8D35D4AD}" destId="{9B74717F-5282-4FBC-8AB4-D91108721EBB}" srcOrd="9" destOrd="0" presId="urn:microsoft.com/office/officeart/2005/8/layout/cycle6"/>
    <dgm:cxn modelId="{DD8C1AA2-C537-4363-A57C-76E87D561547}" type="presParOf" srcId="{07A0D89C-155A-4887-9246-B12F8D35D4AD}" destId="{D75672D9-6D2F-4D73-BAF0-3577C833A7AF}" srcOrd="10" destOrd="0" presId="urn:microsoft.com/office/officeart/2005/8/layout/cycle6"/>
    <dgm:cxn modelId="{DC4030C0-CF6D-4123-93D2-63C7B814D556}" type="presParOf" srcId="{07A0D89C-155A-4887-9246-B12F8D35D4AD}" destId="{9ADFBFC4-A8C5-43D6-B449-1DA3F71EF345}" srcOrd="11" destOrd="0" presId="urn:microsoft.com/office/officeart/2005/8/layout/cycle6"/>
    <dgm:cxn modelId="{23D7113D-4BBD-418E-96A0-24E94F0A8C7C}" type="presParOf" srcId="{07A0D89C-155A-4887-9246-B12F8D35D4AD}" destId="{BBD4D4D9-6DFA-4B90-921A-EE5429B4B3EE}" srcOrd="12" destOrd="0" presId="urn:microsoft.com/office/officeart/2005/8/layout/cycle6"/>
    <dgm:cxn modelId="{53C23FC4-D181-4C7B-9B66-F6543AA9B634}" type="presParOf" srcId="{07A0D89C-155A-4887-9246-B12F8D35D4AD}" destId="{19AEC7EB-0AF6-49D2-86F2-577905771C35}" srcOrd="13" destOrd="0" presId="urn:microsoft.com/office/officeart/2005/8/layout/cycle6"/>
    <dgm:cxn modelId="{2BA69F0F-EEBA-4F51-B307-52A24FA17A5F}" type="presParOf" srcId="{07A0D89C-155A-4887-9246-B12F8D35D4AD}" destId="{E9CDE87E-9DFF-4AF9-8264-E7AC1E3B4B2C}"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21EDCB-6E65-44DB-AFB9-E5CDCCDB1970}"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C25B1ECA-F1A4-4BDC-ADC0-3BA7E34E4558}">
      <dgm:prSet phldrT="[Texto]" custT="1"/>
      <dgm:spPr/>
      <dgm:t>
        <a:bodyPr/>
        <a:lstStyle/>
        <a:p>
          <a:r>
            <a:rPr lang="en-US" sz="1200" dirty="0">
              <a:solidFill>
                <a:schemeClr val="tx1"/>
              </a:solidFill>
            </a:rPr>
            <a:t>Industry 1.0</a:t>
          </a:r>
        </a:p>
      </dgm:t>
    </dgm:pt>
    <dgm:pt modelId="{53104A8E-0304-4705-A701-579A0110808F}" type="parTrans" cxnId="{01C115C8-FCBE-4EB6-AA93-B0865B45ED77}">
      <dgm:prSet/>
      <dgm:spPr/>
      <dgm:t>
        <a:bodyPr/>
        <a:lstStyle/>
        <a:p>
          <a:endParaRPr lang="en-US"/>
        </a:p>
      </dgm:t>
    </dgm:pt>
    <dgm:pt modelId="{D2397C6D-AE57-4DD3-8B79-48D802737EAF}" type="sibTrans" cxnId="{01C115C8-FCBE-4EB6-AA93-B0865B45ED77}">
      <dgm:prSet/>
      <dgm:spPr/>
      <dgm:t>
        <a:bodyPr/>
        <a:lstStyle/>
        <a:p>
          <a:endParaRPr lang="en-US"/>
        </a:p>
      </dgm:t>
    </dgm:pt>
    <dgm:pt modelId="{95099141-7516-4FA0-A81E-8907B1CFDDB6}">
      <dgm:prSet phldrT="[Texto]"/>
      <dgm:spPr/>
      <dgm:t>
        <a:bodyPr/>
        <a:lstStyle/>
        <a:p>
          <a:r>
            <a:rPr lang="en-US" dirty="0"/>
            <a:t>Steam powered machines</a:t>
          </a:r>
        </a:p>
      </dgm:t>
    </dgm:pt>
    <dgm:pt modelId="{22BB6DB2-ADE3-40FE-9FBD-564B634DB0D5}" type="parTrans" cxnId="{2F20BEF1-AA7E-459D-B1D2-EA3B24CB4A93}">
      <dgm:prSet/>
      <dgm:spPr/>
      <dgm:t>
        <a:bodyPr/>
        <a:lstStyle/>
        <a:p>
          <a:endParaRPr lang="en-US"/>
        </a:p>
      </dgm:t>
    </dgm:pt>
    <dgm:pt modelId="{4474F520-DDB7-49C8-BB36-6618A0034058}" type="sibTrans" cxnId="{2F20BEF1-AA7E-459D-B1D2-EA3B24CB4A93}">
      <dgm:prSet/>
      <dgm:spPr/>
      <dgm:t>
        <a:bodyPr/>
        <a:lstStyle/>
        <a:p>
          <a:endParaRPr lang="en-US"/>
        </a:p>
      </dgm:t>
    </dgm:pt>
    <dgm:pt modelId="{2F22CA6D-7DF0-425D-ACEF-80C71342B8E5}">
      <dgm:prSet phldrT="[Texto]" custT="1"/>
      <dgm:spPr>
        <a:solidFill>
          <a:schemeClr val="accent6">
            <a:lumMod val="20000"/>
            <a:lumOff val="80000"/>
          </a:schemeClr>
        </a:solidFill>
      </dgm:spPr>
      <dgm:t>
        <a:bodyPr/>
        <a:lstStyle/>
        <a:p>
          <a:r>
            <a:rPr lang="en-US" sz="1200" dirty="0">
              <a:solidFill>
                <a:schemeClr val="tx1"/>
              </a:solidFill>
            </a:rPr>
            <a:t>Industry 2.0</a:t>
          </a:r>
        </a:p>
      </dgm:t>
    </dgm:pt>
    <dgm:pt modelId="{52CF86B9-508C-4F94-9427-AE94A217DC62}" type="parTrans" cxnId="{933A03FD-A056-4C12-B2EE-1186FE1B7B3F}">
      <dgm:prSet/>
      <dgm:spPr/>
      <dgm:t>
        <a:bodyPr/>
        <a:lstStyle/>
        <a:p>
          <a:endParaRPr lang="en-US"/>
        </a:p>
      </dgm:t>
    </dgm:pt>
    <dgm:pt modelId="{6044972C-E150-4DFD-8994-669E8007380C}" type="sibTrans" cxnId="{933A03FD-A056-4C12-B2EE-1186FE1B7B3F}">
      <dgm:prSet/>
      <dgm:spPr/>
      <dgm:t>
        <a:bodyPr/>
        <a:lstStyle/>
        <a:p>
          <a:endParaRPr lang="en-US"/>
        </a:p>
      </dgm:t>
    </dgm:pt>
    <dgm:pt modelId="{B76F97D0-77AA-4BF2-821C-6D23CEF1EE43}">
      <dgm:prSet phldrT="[Texto]"/>
      <dgm:spPr>
        <a:ln>
          <a:solidFill>
            <a:schemeClr val="accent6">
              <a:lumMod val="40000"/>
              <a:lumOff val="60000"/>
            </a:schemeClr>
          </a:solidFill>
        </a:ln>
      </dgm:spPr>
      <dgm:t>
        <a:bodyPr/>
        <a:lstStyle/>
        <a:p>
          <a:r>
            <a:rPr lang="en-US" dirty="0"/>
            <a:t>Electricity powered machines</a:t>
          </a:r>
        </a:p>
      </dgm:t>
    </dgm:pt>
    <dgm:pt modelId="{9D427982-33D2-46C7-A0E8-1D19CDEFCC08}" type="parTrans" cxnId="{5F3B8053-FAF6-44CF-AEA7-8A950F15BD62}">
      <dgm:prSet/>
      <dgm:spPr/>
      <dgm:t>
        <a:bodyPr/>
        <a:lstStyle/>
        <a:p>
          <a:endParaRPr lang="en-US"/>
        </a:p>
      </dgm:t>
    </dgm:pt>
    <dgm:pt modelId="{298C89D6-FCA0-46B0-8686-7AE18722FB1D}" type="sibTrans" cxnId="{5F3B8053-FAF6-44CF-AEA7-8A950F15BD62}">
      <dgm:prSet/>
      <dgm:spPr/>
      <dgm:t>
        <a:bodyPr/>
        <a:lstStyle/>
        <a:p>
          <a:endParaRPr lang="en-US"/>
        </a:p>
      </dgm:t>
    </dgm:pt>
    <dgm:pt modelId="{E7983B67-AFE6-4FBC-A6C6-25B1FE30F88E}">
      <dgm:prSet phldrT="[Texto]" custT="1"/>
      <dgm:spPr>
        <a:solidFill>
          <a:schemeClr val="accent3">
            <a:lumMod val="95000"/>
          </a:schemeClr>
        </a:solidFill>
        <a:ln>
          <a:solidFill>
            <a:schemeClr val="accent3">
              <a:lumMod val="95000"/>
            </a:schemeClr>
          </a:solidFill>
        </a:ln>
      </dgm:spPr>
      <dgm:t>
        <a:bodyPr/>
        <a:lstStyle/>
        <a:p>
          <a:r>
            <a:rPr lang="en-US" sz="1200" dirty="0">
              <a:solidFill>
                <a:schemeClr val="tx1"/>
              </a:solidFill>
            </a:rPr>
            <a:t>Industry 3.0</a:t>
          </a:r>
        </a:p>
      </dgm:t>
    </dgm:pt>
    <dgm:pt modelId="{7DF393B3-96E1-4856-88CB-91CF58F65C18}" type="parTrans" cxnId="{4945D400-6617-4E9C-8C13-F65287A0446A}">
      <dgm:prSet/>
      <dgm:spPr/>
      <dgm:t>
        <a:bodyPr/>
        <a:lstStyle/>
        <a:p>
          <a:endParaRPr lang="en-US"/>
        </a:p>
      </dgm:t>
    </dgm:pt>
    <dgm:pt modelId="{729F7D0A-7EAA-4037-8A96-AF40AFA0D0AD}" type="sibTrans" cxnId="{4945D400-6617-4E9C-8C13-F65287A0446A}">
      <dgm:prSet/>
      <dgm:spPr/>
      <dgm:t>
        <a:bodyPr/>
        <a:lstStyle/>
        <a:p>
          <a:endParaRPr lang="en-US"/>
        </a:p>
      </dgm:t>
    </dgm:pt>
    <dgm:pt modelId="{2ACA5A32-BAB9-4FC8-A162-2E3578963339}">
      <dgm:prSet phldrT="[Texto]"/>
      <dgm:spPr>
        <a:ln>
          <a:solidFill>
            <a:schemeClr val="accent6">
              <a:lumMod val="40000"/>
              <a:lumOff val="60000"/>
            </a:schemeClr>
          </a:solidFill>
        </a:ln>
      </dgm:spPr>
      <dgm:t>
        <a:bodyPr/>
        <a:lstStyle/>
        <a:p>
          <a:r>
            <a:rPr lang="en-US" dirty="0"/>
            <a:t>First Assembly line</a:t>
          </a:r>
        </a:p>
      </dgm:t>
    </dgm:pt>
    <dgm:pt modelId="{93BD1D79-37AA-4EA1-A48C-12C817AF0EF8}" type="parTrans" cxnId="{5DD889A8-E290-4CE9-8B5F-EA83AEF0ACC5}">
      <dgm:prSet/>
      <dgm:spPr/>
      <dgm:t>
        <a:bodyPr/>
        <a:lstStyle/>
        <a:p>
          <a:endParaRPr lang="en-US"/>
        </a:p>
      </dgm:t>
    </dgm:pt>
    <dgm:pt modelId="{375F33DF-8764-42DB-936B-0F8EC8F6F8F1}" type="sibTrans" cxnId="{5DD889A8-E290-4CE9-8B5F-EA83AEF0ACC5}">
      <dgm:prSet/>
      <dgm:spPr/>
      <dgm:t>
        <a:bodyPr/>
        <a:lstStyle/>
        <a:p>
          <a:endParaRPr lang="en-US"/>
        </a:p>
      </dgm:t>
    </dgm:pt>
    <dgm:pt modelId="{AC131950-ECF1-4645-BE20-2A376A8AD37F}">
      <dgm:prSet phldrT="[Texto]"/>
      <dgm:spPr/>
      <dgm:t>
        <a:bodyPr/>
        <a:lstStyle/>
        <a:p>
          <a:r>
            <a:rPr lang="en-US" dirty="0"/>
            <a:t>Mechanical production facilities</a:t>
          </a:r>
        </a:p>
      </dgm:t>
    </dgm:pt>
    <dgm:pt modelId="{0C92F015-158C-4858-BAAF-2FB529BCF478}" type="parTrans" cxnId="{9069AEFA-69D6-444C-B3A7-2A2629027E7D}">
      <dgm:prSet/>
      <dgm:spPr/>
      <dgm:t>
        <a:bodyPr/>
        <a:lstStyle/>
        <a:p>
          <a:endParaRPr lang="en-US"/>
        </a:p>
      </dgm:t>
    </dgm:pt>
    <dgm:pt modelId="{6261B8A0-BB38-4D31-880C-5BEC9220673F}" type="sibTrans" cxnId="{9069AEFA-69D6-444C-B3A7-2A2629027E7D}">
      <dgm:prSet/>
      <dgm:spPr/>
      <dgm:t>
        <a:bodyPr/>
        <a:lstStyle/>
        <a:p>
          <a:endParaRPr lang="en-US"/>
        </a:p>
      </dgm:t>
    </dgm:pt>
    <dgm:pt modelId="{217948B6-ADB9-430C-864B-F849571B6098}">
      <dgm:prSet phldrT="[Texto]"/>
      <dgm:spPr>
        <a:ln>
          <a:solidFill>
            <a:schemeClr val="accent3">
              <a:lumMod val="65000"/>
            </a:schemeClr>
          </a:solidFill>
        </a:ln>
      </dgm:spPr>
      <dgm:t>
        <a:bodyPr/>
        <a:lstStyle/>
        <a:p>
          <a:pPr algn="just"/>
          <a:r>
            <a:rPr lang="en-US" noProof="0" dirty="0"/>
            <a:t>Computer automated manufacturing</a:t>
          </a:r>
        </a:p>
      </dgm:t>
    </dgm:pt>
    <dgm:pt modelId="{B29E3092-9D6E-4120-8322-AB83687D1FBC}" type="parTrans" cxnId="{17AC5BC3-3F04-4072-A691-146FFDA4E232}">
      <dgm:prSet/>
      <dgm:spPr/>
      <dgm:t>
        <a:bodyPr/>
        <a:lstStyle/>
        <a:p>
          <a:endParaRPr lang="en-US"/>
        </a:p>
      </dgm:t>
    </dgm:pt>
    <dgm:pt modelId="{0C72267D-EC97-485C-A9C8-1E112FC35195}" type="sibTrans" cxnId="{17AC5BC3-3F04-4072-A691-146FFDA4E232}">
      <dgm:prSet/>
      <dgm:spPr/>
      <dgm:t>
        <a:bodyPr/>
        <a:lstStyle/>
        <a:p>
          <a:endParaRPr lang="en-US"/>
        </a:p>
      </dgm:t>
    </dgm:pt>
    <dgm:pt modelId="{70F0A545-961B-4363-8D20-8077A5B25C5E}">
      <dgm:prSet phldrT="[Texto]"/>
      <dgm:spPr>
        <a:ln>
          <a:solidFill>
            <a:schemeClr val="accent3">
              <a:lumMod val="65000"/>
            </a:schemeClr>
          </a:solidFill>
        </a:ln>
      </dgm:spPr>
      <dgm:t>
        <a:bodyPr/>
        <a:lstStyle/>
        <a:p>
          <a:pPr algn="just"/>
          <a:r>
            <a:rPr lang="en-US" noProof="0" dirty="0"/>
            <a:t>Improved quality and manufacturing</a:t>
          </a:r>
        </a:p>
      </dgm:t>
    </dgm:pt>
    <dgm:pt modelId="{81C98CC7-A9F2-40AB-A48A-D03DB51073ED}" type="parTrans" cxnId="{BFCB4E62-1667-48A1-8C68-50E0C470129C}">
      <dgm:prSet/>
      <dgm:spPr/>
      <dgm:t>
        <a:bodyPr/>
        <a:lstStyle/>
        <a:p>
          <a:endParaRPr lang="en-US"/>
        </a:p>
      </dgm:t>
    </dgm:pt>
    <dgm:pt modelId="{FBAFB141-4EBD-4D35-9555-36CAAB174551}" type="sibTrans" cxnId="{BFCB4E62-1667-48A1-8C68-50E0C470129C}">
      <dgm:prSet/>
      <dgm:spPr/>
      <dgm:t>
        <a:bodyPr/>
        <a:lstStyle/>
        <a:p>
          <a:endParaRPr lang="en-US"/>
        </a:p>
      </dgm:t>
    </dgm:pt>
    <dgm:pt modelId="{E818C748-923B-44BF-AAF9-325B71499190}">
      <dgm:prSet phldrT="[Texto]"/>
      <dgm:spPr>
        <a:ln>
          <a:solidFill>
            <a:schemeClr val="accent6">
              <a:lumMod val="40000"/>
              <a:lumOff val="60000"/>
            </a:schemeClr>
          </a:solidFill>
        </a:ln>
      </dgm:spPr>
      <dgm:t>
        <a:bodyPr/>
        <a:lstStyle/>
        <a:p>
          <a:r>
            <a:rPr lang="en-US" dirty="0"/>
            <a:t>Pipeline production</a:t>
          </a:r>
        </a:p>
      </dgm:t>
    </dgm:pt>
    <dgm:pt modelId="{83562481-1073-4246-9791-E7688869DFFD}" type="parTrans" cxnId="{A537423C-69C1-45D9-A973-183A82A0DA6D}">
      <dgm:prSet/>
      <dgm:spPr/>
      <dgm:t>
        <a:bodyPr/>
        <a:lstStyle/>
        <a:p>
          <a:endParaRPr lang="en-US"/>
        </a:p>
      </dgm:t>
    </dgm:pt>
    <dgm:pt modelId="{53FAC3E2-187B-44C5-BC73-DD437BBB77A8}" type="sibTrans" cxnId="{A537423C-69C1-45D9-A973-183A82A0DA6D}">
      <dgm:prSet/>
      <dgm:spPr/>
      <dgm:t>
        <a:bodyPr/>
        <a:lstStyle/>
        <a:p>
          <a:endParaRPr lang="en-US"/>
        </a:p>
      </dgm:t>
    </dgm:pt>
    <dgm:pt modelId="{2EAEE8EB-EED1-429B-9AB8-74EDB0628EF4}" type="pres">
      <dgm:prSet presAssocID="{C121EDCB-6E65-44DB-AFB9-E5CDCCDB1970}" presName="linearFlow" presStyleCnt="0">
        <dgm:presLayoutVars>
          <dgm:dir/>
          <dgm:animLvl val="lvl"/>
          <dgm:resizeHandles val="exact"/>
        </dgm:presLayoutVars>
      </dgm:prSet>
      <dgm:spPr/>
    </dgm:pt>
    <dgm:pt modelId="{AE9FA2BC-B7E0-44FF-A38D-B71C3CDFDC7D}" type="pres">
      <dgm:prSet presAssocID="{C25B1ECA-F1A4-4BDC-ADC0-3BA7E34E4558}" presName="composite" presStyleCnt="0"/>
      <dgm:spPr/>
    </dgm:pt>
    <dgm:pt modelId="{CFD16E1E-49B0-4E09-84E4-6F22347BFF3D}" type="pres">
      <dgm:prSet presAssocID="{C25B1ECA-F1A4-4BDC-ADC0-3BA7E34E4558}" presName="parTx" presStyleLbl="node1" presStyleIdx="0" presStyleCnt="3">
        <dgm:presLayoutVars>
          <dgm:chMax val="0"/>
          <dgm:chPref val="0"/>
          <dgm:bulletEnabled val="1"/>
        </dgm:presLayoutVars>
      </dgm:prSet>
      <dgm:spPr/>
    </dgm:pt>
    <dgm:pt modelId="{5D550FF3-CFE2-48DF-8D51-9CC69459CC16}" type="pres">
      <dgm:prSet presAssocID="{C25B1ECA-F1A4-4BDC-ADC0-3BA7E34E4558}" presName="parSh" presStyleLbl="node1" presStyleIdx="0" presStyleCnt="3"/>
      <dgm:spPr/>
    </dgm:pt>
    <dgm:pt modelId="{BDDAC702-9818-4697-8DE4-F1F16B24E2D9}" type="pres">
      <dgm:prSet presAssocID="{C25B1ECA-F1A4-4BDC-ADC0-3BA7E34E4558}" presName="desTx" presStyleLbl="fgAcc1" presStyleIdx="0" presStyleCnt="3">
        <dgm:presLayoutVars>
          <dgm:bulletEnabled val="1"/>
        </dgm:presLayoutVars>
      </dgm:prSet>
      <dgm:spPr/>
    </dgm:pt>
    <dgm:pt modelId="{41F53B90-537F-4C7D-8B34-F9A4CD0794D9}" type="pres">
      <dgm:prSet presAssocID="{D2397C6D-AE57-4DD3-8B79-48D802737EAF}" presName="sibTrans" presStyleLbl="sibTrans2D1" presStyleIdx="0" presStyleCnt="2"/>
      <dgm:spPr/>
    </dgm:pt>
    <dgm:pt modelId="{81CF23E5-3EF4-4F10-8045-A782D787A6CC}" type="pres">
      <dgm:prSet presAssocID="{D2397C6D-AE57-4DD3-8B79-48D802737EAF}" presName="connTx" presStyleLbl="sibTrans2D1" presStyleIdx="0" presStyleCnt="2"/>
      <dgm:spPr/>
    </dgm:pt>
    <dgm:pt modelId="{AC8E46AE-E5BC-4C5E-BB0E-9754AFEABA00}" type="pres">
      <dgm:prSet presAssocID="{2F22CA6D-7DF0-425D-ACEF-80C71342B8E5}" presName="composite" presStyleCnt="0"/>
      <dgm:spPr/>
    </dgm:pt>
    <dgm:pt modelId="{43EBA1A1-00E0-46AE-8F54-5F17EE895C56}" type="pres">
      <dgm:prSet presAssocID="{2F22CA6D-7DF0-425D-ACEF-80C71342B8E5}" presName="parTx" presStyleLbl="node1" presStyleIdx="0" presStyleCnt="3">
        <dgm:presLayoutVars>
          <dgm:chMax val="0"/>
          <dgm:chPref val="0"/>
          <dgm:bulletEnabled val="1"/>
        </dgm:presLayoutVars>
      </dgm:prSet>
      <dgm:spPr/>
    </dgm:pt>
    <dgm:pt modelId="{229BA96C-07AE-4F7C-8DD9-7FD8110C2424}" type="pres">
      <dgm:prSet presAssocID="{2F22CA6D-7DF0-425D-ACEF-80C71342B8E5}" presName="parSh" presStyleLbl="node1" presStyleIdx="1" presStyleCnt="3"/>
      <dgm:spPr/>
    </dgm:pt>
    <dgm:pt modelId="{E158AAF3-A37C-4209-893F-3F6F4ACD5917}" type="pres">
      <dgm:prSet presAssocID="{2F22CA6D-7DF0-425D-ACEF-80C71342B8E5}" presName="desTx" presStyleLbl="fgAcc1" presStyleIdx="1" presStyleCnt="3" custScaleX="112048">
        <dgm:presLayoutVars>
          <dgm:bulletEnabled val="1"/>
        </dgm:presLayoutVars>
      </dgm:prSet>
      <dgm:spPr/>
    </dgm:pt>
    <dgm:pt modelId="{E1F0DCAB-07B0-4698-9355-8D41A9BB47B6}" type="pres">
      <dgm:prSet presAssocID="{6044972C-E150-4DFD-8994-669E8007380C}" presName="sibTrans" presStyleLbl="sibTrans2D1" presStyleIdx="1" presStyleCnt="2"/>
      <dgm:spPr/>
    </dgm:pt>
    <dgm:pt modelId="{C483AA09-9C1A-443E-9683-72007B7DFDC9}" type="pres">
      <dgm:prSet presAssocID="{6044972C-E150-4DFD-8994-669E8007380C}" presName="connTx" presStyleLbl="sibTrans2D1" presStyleIdx="1" presStyleCnt="2"/>
      <dgm:spPr/>
    </dgm:pt>
    <dgm:pt modelId="{82E20697-A62D-4C69-980C-AB64BAD59C7E}" type="pres">
      <dgm:prSet presAssocID="{E7983B67-AFE6-4FBC-A6C6-25B1FE30F88E}" presName="composite" presStyleCnt="0"/>
      <dgm:spPr/>
    </dgm:pt>
    <dgm:pt modelId="{52C77A69-1D1B-4E87-9AD3-04D925B9846B}" type="pres">
      <dgm:prSet presAssocID="{E7983B67-AFE6-4FBC-A6C6-25B1FE30F88E}" presName="parTx" presStyleLbl="node1" presStyleIdx="1" presStyleCnt="3">
        <dgm:presLayoutVars>
          <dgm:chMax val="0"/>
          <dgm:chPref val="0"/>
          <dgm:bulletEnabled val="1"/>
        </dgm:presLayoutVars>
      </dgm:prSet>
      <dgm:spPr/>
    </dgm:pt>
    <dgm:pt modelId="{93CB0D0C-CBC1-4FDD-B0AF-C58760CA3FC9}" type="pres">
      <dgm:prSet presAssocID="{E7983B67-AFE6-4FBC-A6C6-25B1FE30F88E}" presName="parSh" presStyleLbl="node1" presStyleIdx="2" presStyleCnt="3"/>
      <dgm:spPr/>
    </dgm:pt>
    <dgm:pt modelId="{C5847D35-66BF-48ED-BAAA-1BB68AD3B177}" type="pres">
      <dgm:prSet presAssocID="{E7983B67-AFE6-4FBC-A6C6-25B1FE30F88E}" presName="desTx" presStyleLbl="fgAcc1" presStyleIdx="2" presStyleCnt="3">
        <dgm:presLayoutVars>
          <dgm:bulletEnabled val="1"/>
        </dgm:presLayoutVars>
      </dgm:prSet>
      <dgm:spPr/>
    </dgm:pt>
  </dgm:ptLst>
  <dgm:cxnLst>
    <dgm:cxn modelId="{4945D400-6617-4E9C-8C13-F65287A0446A}" srcId="{C121EDCB-6E65-44DB-AFB9-E5CDCCDB1970}" destId="{E7983B67-AFE6-4FBC-A6C6-25B1FE30F88E}" srcOrd="2" destOrd="0" parTransId="{7DF393B3-96E1-4856-88CB-91CF58F65C18}" sibTransId="{729F7D0A-7EAA-4037-8A96-AF40AFA0D0AD}"/>
    <dgm:cxn modelId="{D40CE10D-786F-4CEF-AB58-522D57EDAEF6}" type="presOf" srcId="{70F0A545-961B-4363-8D20-8077A5B25C5E}" destId="{C5847D35-66BF-48ED-BAAA-1BB68AD3B177}" srcOrd="0" destOrd="1" presId="urn:microsoft.com/office/officeart/2005/8/layout/process3"/>
    <dgm:cxn modelId="{48FA0833-EAD9-4E64-A001-9E45BAF2492C}" type="presOf" srcId="{E7983B67-AFE6-4FBC-A6C6-25B1FE30F88E}" destId="{52C77A69-1D1B-4E87-9AD3-04D925B9846B}" srcOrd="0" destOrd="0" presId="urn:microsoft.com/office/officeart/2005/8/layout/process3"/>
    <dgm:cxn modelId="{A537423C-69C1-45D9-A973-183A82A0DA6D}" srcId="{2F22CA6D-7DF0-425D-ACEF-80C71342B8E5}" destId="{E818C748-923B-44BF-AAF9-325B71499190}" srcOrd="2" destOrd="0" parTransId="{83562481-1073-4246-9791-E7688869DFFD}" sibTransId="{53FAC3E2-187B-44C5-BC73-DD437BBB77A8}"/>
    <dgm:cxn modelId="{BFCB4E62-1667-48A1-8C68-50E0C470129C}" srcId="{E7983B67-AFE6-4FBC-A6C6-25B1FE30F88E}" destId="{70F0A545-961B-4363-8D20-8077A5B25C5E}" srcOrd="1" destOrd="0" parTransId="{81C98CC7-A9F2-40AB-A48A-D03DB51073ED}" sibTransId="{FBAFB141-4EBD-4D35-9555-36CAAB174551}"/>
    <dgm:cxn modelId="{5F3B8053-FAF6-44CF-AEA7-8A950F15BD62}" srcId="{2F22CA6D-7DF0-425D-ACEF-80C71342B8E5}" destId="{B76F97D0-77AA-4BF2-821C-6D23CEF1EE43}" srcOrd="0" destOrd="0" parTransId="{9D427982-33D2-46C7-A0E8-1D19CDEFCC08}" sibTransId="{298C89D6-FCA0-46B0-8686-7AE18722FB1D}"/>
    <dgm:cxn modelId="{2A670A5A-C847-4DFE-9978-DC081A500A9D}" type="presOf" srcId="{B76F97D0-77AA-4BF2-821C-6D23CEF1EE43}" destId="{E158AAF3-A37C-4209-893F-3F6F4ACD5917}" srcOrd="0" destOrd="0" presId="urn:microsoft.com/office/officeart/2005/8/layout/process3"/>
    <dgm:cxn modelId="{C78F0C83-5BD8-4C3F-964F-D3C713E409A5}" type="presOf" srcId="{D2397C6D-AE57-4DD3-8B79-48D802737EAF}" destId="{81CF23E5-3EF4-4F10-8045-A782D787A6CC}" srcOrd="1" destOrd="0" presId="urn:microsoft.com/office/officeart/2005/8/layout/process3"/>
    <dgm:cxn modelId="{57FBAE86-70FA-4127-A9DB-BD7798EB9241}" type="presOf" srcId="{C25B1ECA-F1A4-4BDC-ADC0-3BA7E34E4558}" destId="{CFD16E1E-49B0-4E09-84E4-6F22347BFF3D}" srcOrd="0" destOrd="0" presId="urn:microsoft.com/office/officeart/2005/8/layout/process3"/>
    <dgm:cxn modelId="{C8F3D38C-1163-44C1-B5D5-DC86F05F95ED}" type="presOf" srcId="{6044972C-E150-4DFD-8994-669E8007380C}" destId="{E1F0DCAB-07B0-4698-9355-8D41A9BB47B6}" srcOrd="0" destOrd="0" presId="urn:microsoft.com/office/officeart/2005/8/layout/process3"/>
    <dgm:cxn modelId="{EABDD995-3784-4053-BE4F-38C578913967}" type="presOf" srcId="{E7983B67-AFE6-4FBC-A6C6-25B1FE30F88E}" destId="{93CB0D0C-CBC1-4FDD-B0AF-C58760CA3FC9}" srcOrd="1" destOrd="0" presId="urn:microsoft.com/office/officeart/2005/8/layout/process3"/>
    <dgm:cxn modelId="{988F959B-E312-422C-BD6B-051BC62CCC5A}" type="presOf" srcId="{E818C748-923B-44BF-AAF9-325B71499190}" destId="{E158AAF3-A37C-4209-893F-3F6F4ACD5917}" srcOrd="0" destOrd="2" presId="urn:microsoft.com/office/officeart/2005/8/layout/process3"/>
    <dgm:cxn modelId="{90752DA2-3B07-4534-B029-9C018F8AF4FE}" type="presOf" srcId="{C121EDCB-6E65-44DB-AFB9-E5CDCCDB1970}" destId="{2EAEE8EB-EED1-429B-9AB8-74EDB0628EF4}" srcOrd="0" destOrd="0" presId="urn:microsoft.com/office/officeart/2005/8/layout/process3"/>
    <dgm:cxn modelId="{5DD889A8-E290-4CE9-8B5F-EA83AEF0ACC5}" srcId="{2F22CA6D-7DF0-425D-ACEF-80C71342B8E5}" destId="{2ACA5A32-BAB9-4FC8-A162-2E3578963339}" srcOrd="1" destOrd="0" parTransId="{93BD1D79-37AA-4EA1-A48C-12C817AF0EF8}" sibTransId="{375F33DF-8764-42DB-936B-0F8EC8F6F8F1}"/>
    <dgm:cxn modelId="{BD48F8B5-D412-4C1D-8112-101EB5C35577}" type="presOf" srcId="{2ACA5A32-BAB9-4FC8-A162-2E3578963339}" destId="{E158AAF3-A37C-4209-893F-3F6F4ACD5917}" srcOrd="0" destOrd="1" presId="urn:microsoft.com/office/officeart/2005/8/layout/process3"/>
    <dgm:cxn modelId="{17AC5BC3-3F04-4072-A691-146FFDA4E232}" srcId="{E7983B67-AFE6-4FBC-A6C6-25B1FE30F88E}" destId="{217948B6-ADB9-430C-864B-F849571B6098}" srcOrd="0" destOrd="0" parTransId="{B29E3092-9D6E-4120-8322-AB83687D1FBC}" sibTransId="{0C72267D-EC97-485C-A9C8-1E112FC35195}"/>
    <dgm:cxn modelId="{A45B4FC3-576F-4769-8C6A-59615B8DC050}" type="presOf" srcId="{2F22CA6D-7DF0-425D-ACEF-80C71342B8E5}" destId="{229BA96C-07AE-4F7C-8DD9-7FD8110C2424}" srcOrd="1" destOrd="0" presId="urn:microsoft.com/office/officeart/2005/8/layout/process3"/>
    <dgm:cxn modelId="{65D083C3-B7D9-4E49-B629-BE5401A3036A}" type="presOf" srcId="{2F22CA6D-7DF0-425D-ACEF-80C71342B8E5}" destId="{43EBA1A1-00E0-46AE-8F54-5F17EE895C56}" srcOrd="0" destOrd="0" presId="urn:microsoft.com/office/officeart/2005/8/layout/process3"/>
    <dgm:cxn modelId="{01C115C8-FCBE-4EB6-AA93-B0865B45ED77}" srcId="{C121EDCB-6E65-44DB-AFB9-E5CDCCDB1970}" destId="{C25B1ECA-F1A4-4BDC-ADC0-3BA7E34E4558}" srcOrd="0" destOrd="0" parTransId="{53104A8E-0304-4705-A701-579A0110808F}" sibTransId="{D2397C6D-AE57-4DD3-8B79-48D802737EAF}"/>
    <dgm:cxn modelId="{CD375AD4-E0FC-4BC5-B168-CA9045C1A7BA}" type="presOf" srcId="{95099141-7516-4FA0-A81E-8907B1CFDDB6}" destId="{BDDAC702-9818-4697-8DE4-F1F16B24E2D9}" srcOrd="0" destOrd="0" presId="urn:microsoft.com/office/officeart/2005/8/layout/process3"/>
    <dgm:cxn modelId="{23C23AD7-7972-4D4D-A2B9-92F7BDBB43C2}" type="presOf" srcId="{C25B1ECA-F1A4-4BDC-ADC0-3BA7E34E4558}" destId="{5D550FF3-CFE2-48DF-8D51-9CC69459CC16}" srcOrd="1" destOrd="0" presId="urn:microsoft.com/office/officeart/2005/8/layout/process3"/>
    <dgm:cxn modelId="{A24688E3-4C43-43F6-92EA-CBA13EF6E251}" type="presOf" srcId="{AC131950-ECF1-4645-BE20-2A376A8AD37F}" destId="{BDDAC702-9818-4697-8DE4-F1F16B24E2D9}" srcOrd="0" destOrd="1" presId="urn:microsoft.com/office/officeart/2005/8/layout/process3"/>
    <dgm:cxn modelId="{2F20BEF1-AA7E-459D-B1D2-EA3B24CB4A93}" srcId="{C25B1ECA-F1A4-4BDC-ADC0-3BA7E34E4558}" destId="{95099141-7516-4FA0-A81E-8907B1CFDDB6}" srcOrd="0" destOrd="0" parTransId="{22BB6DB2-ADE3-40FE-9FBD-564B634DB0D5}" sibTransId="{4474F520-DDB7-49C8-BB36-6618A0034058}"/>
    <dgm:cxn modelId="{159F0FF9-E42C-4AD3-952F-AE13E704EF86}" type="presOf" srcId="{D2397C6D-AE57-4DD3-8B79-48D802737EAF}" destId="{41F53B90-537F-4C7D-8B34-F9A4CD0794D9}" srcOrd="0" destOrd="0" presId="urn:microsoft.com/office/officeart/2005/8/layout/process3"/>
    <dgm:cxn modelId="{73B38AFA-B1F4-4E3E-9933-9D71B7A83F3E}" type="presOf" srcId="{6044972C-E150-4DFD-8994-669E8007380C}" destId="{C483AA09-9C1A-443E-9683-72007B7DFDC9}" srcOrd="1" destOrd="0" presId="urn:microsoft.com/office/officeart/2005/8/layout/process3"/>
    <dgm:cxn modelId="{9069AEFA-69D6-444C-B3A7-2A2629027E7D}" srcId="{C25B1ECA-F1A4-4BDC-ADC0-3BA7E34E4558}" destId="{AC131950-ECF1-4645-BE20-2A376A8AD37F}" srcOrd="1" destOrd="0" parTransId="{0C92F015-158C-4858-BAAF-2FB529BCF478}" sibTransId="{6261B8A0-BB38-4D31-880C-5BEC9220673F}"/>
    <dgm:cxn modelId="{933A03FD-A056-4C12-B2EE-1186FE1B7B3F}" srcId="{C121EDCB-6E65-44DB-AFB9-E5CDCCDB1970}" destId="{2F22CA6D-7DF0-425D-ACEF-80C71342B8E5}" srcOrd="1" destOrd="0" parTransId="{52CF86B9-508C-4F94-9427-AE94A217DC62}" sibTransId="{6044972C-E150-4DFD-8994-669E8007380C}"/>
    <dgm:cxn modelId="{A57F2DFE-7BDA-46CF-8115-4ACB2375BC0A}" type="presOf" srcId="{217948B6-ADB9-430C-864B-F849571B6098}" destId="{C5847D35-66BF-48ED-BAAA-1BB68AD3B177}" srcOrd="0" destOrd="0" presId="urn:microsoft.com/office/officeart/2005/8/layout/process3"/>
    <dgm:cxn modelId="{80D04C7C-FBF6-4988-9E11-95AF69FB7C30}" type="presParOf" srcId="{2EAEE8EB-EED1-429B-9AB8-74EDB0628EF4}" destId="{AE9FA2BC-B7E0-44FF-A38D-B71C3CDFDC7D}" srcOrd="0" destOrd="0" presId="urn:microsoft.com/office/officeart/2005/8/layout/process3"/>
    <dgm:cxn modelId="{E1EC600E-09F3-41F1-96A1-14A9898AD3F7}" type="presParOf" srcId="{AE9FA2BC-B7E0-44FF-A38D-B71C3CDFDC7D}" destId="{CFD16E1E-49B0-4E09-84E4-6F22347BFF3D}" srcOrd="0" destOrd="0" presId="urn:microsoft.com/office/officeart/2005/8/layout/process3"/>
    <dgm:cxn modelId="{3418EB1F-34DD-4407-A068-4D2969FA3B2D}" type="presParOf" srcId="{AE9FA2BC-B7E0-44FF-A38D-B71C3CDFDC7D}" destId="{5D550FF3-CFE2-48DF-8D51-9CC69459CC16}" srcOrd="1" destOrd="0" presId="urn:microsoft.com/office/officeart/2005/8/layout/process3"/>
    <dgm:cxn modelId="{631567A8-4384-4EF1-B6E2-549EA31DFC85}" type="presParOf" srcId="{AE9FA2BC-B7E0-44FF-A38D-B71C3CDFDC7D}" destId="{BDDAC702-9818-4697-8DE4-F1F16B24E2D9}" srcOrd="2" destOrd="0" presId="urn:microsoft.com/office/officeart/2005/8/layout/process3"/>
    <dgm:cxn modelId="{5DA4EEB6-CB42-4FB1-98AC-966718752BCB}" type="presParOf" srcId="{2EAEE8EB-EED1-429B-9AB8-74EDB0628EF4}" destId="{41F53B90-537F-4C7D-8B34-F9A4CD0794D9}" srcOrd="1" destOrd="0" presId="urn:microsoft.com/office/officeart/2005/8/layout/process3"/>
    <dgm:cxn modelId="{3E2BFA44-07F9-4EA7-8A88-AAE6A1C78DB8}" type="presParOf" srcId="{41F53B90-537F-4C7D-8B34-F9A4CD0794D9}" destId="{81CF23E5-3EF4-4F10-8045-A782D787A6CC}" srcOrd="0" destOrd="0" presId="urn:microsoft.com/office/officeart/2005/8/layout/process3"/>
    <dgm:cxn modelId="{283AA3EF-C76F-475F-B3C9-473E3CA7B969}" type="presParOf" srcId="{2EAEE8EB-EED1-429B-9AB8-74EDB0628EF4}" destId="{AC8E46AE-E5BC-4C5E-BB0E-9754AFEABA00}" srcOrd="2" destOrd="0" presId="urn:microsoft.com/office/officeart/2005/8/layout/process3"/>
    <dgm:cxn modelId="{1CA13334-F0A9-40FE-B497-CE53057DF9B5}" type="presParOf" srcId="{AC8E46AE-E5BC-4C5E-BB0E-9754AFEABA00}" destId="{43EBA1A1-00E0-46AE-8F54-5F17EE895C56}" srcOrd="0" destOrd="0" presId="urn:microsoft.com/office/officeart/2005/8/layout/process3"/>
    <dgm:cxn modelId="{EE9A24BE-1733-4FB4-B6A3-FA0963F3E94D}" type="presParOf" srcId="{AC8E46AE-E5BC-4C5E-BB0E-9754AFEABA00}" destId="{229BA96C-07AE-4F7C-8DD9-7FD8110C2424}" srcOrd="1" destOrd="0" presId="urn:microsoft.com/office/officeart/2005/8/layout/process3"/>
    <dgm:cxn modelId="{72C2345D-5935-460B-ABCE-334ABF6B13FF}" type="presParOf" srcId="{AC8E46AE-E5BC-4C5E-BB0E-9754AFEABA00}" destId="{E158AAF3-A37C-4209-893F-3F6F4ACD5917}" srcOrd="2" destOrd="0" presId="urn:microsoft.com/office/officeart/2005/8/layout/process3"/>
    <dgm:cxn modelId="{39368985-7A9D-46A3-91B5-8D069F6367BB}" type="presParOf" srcId="{2EAEE8EB-EED1-429B-9AB8-74EDB0628EF4}" destId="{E1F0DCAB-07B0-4698-9355-8D41A9BB47B6}" srcOrd="3" destOrd="0" presId="urn:microsoft.com/office/officeart/2005/8/layout/process3"/>
    <dgm:cxn modelId="{02AA33C2-2469-4DD9-9CF2-222D26792488}" type="presParOf" srcId="{E1F0DCAB-07B0-4698-9355-8D41A9BB47B6}" destId="{C483AA09-9C1A-443E-9683-72007B7DFDC9}" srcOrd="0" destOrd="0" presId="urn:microsoft.com/office/officeart/2005/8/layout/process3"/>
    <dgm:cxn modelId="{ACAD5B38-A780-45F3-B00B-EBFE8678CE94}" type="presParOf" srcId="{2EAEE8EB-EED1-429B-9AB8-74EDB0628EF4}" destId="{82E20697-A62D-4C69-980C-AB64BAD59C7E}" srcOrd="4" destOrd="0" presId="urn:microsoft.com/office/officeart/2005/8/layout/process3"/>
    <dgm:cxn modelId="{C0952D39-6D18-47F2-88AE-2A34FB82D0ED}" type="presParOf" srcId="{82E20697-A62D-4C69-980C-AB64BAD59C7E}" destId="{52C77A69-1D1B-4E87-9AD3-04D925B9846B}" srcOrd="0" destOrd="0" presId="urn:microsoft.com/office/officeart/2005/8/layout/process3"/>
    <dgm:cxn modelId="{04EE4007-09AD-4132-82EE-58D9F6DC6518}" type="presParOf" srcId="{82E20697-A62D-4C69-980C-AB64BAD59C7E}" destId="{93CB0D0C-CBC1-4FDD-B0AF-C58760CA3FC9}" srcOrd="1" destOrd="0" presId="urn:microsoft.com/office/officeart/2005/8/layout/process3"/>
    <dgm:cxn modelId="{4F13F127-5B40-4561-8FAE-5F3B6D7CA4E4}" type="presParOf" srcId="{82E20697-A62D-4C69-980C-AB64BAD59C7E}" destId="{C5847D35-66BF-48ED-BAAA-1BB68AD3B177}" srcOrd="2" destOrd="0" presId="urn:microsoft.com/office/officeart/2005/8/layout/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208722-7369-47D8-A53A-E081132486E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98B8A51-527D-4499-AA99-9302D103D4D5}">
      <dgm:prSet phldrT="[Texto]"/>
      <dgm:spPr>
        <a:solidFill>
          <a:schemeClr val="accent2">
            <a:lumMod val="60000"/>
            <a:lumOff val="40000"/>
          </a:schemeClr>
        </a:solidFill>
      </dgm:spPr>
      <dgm:t>
        <a:bodyPr/>
        <a:lstStyle/>
        <a:p>
          <a:r>
            <a:rPr lang="en-US" dirty="0">
              <a:solidFill>
                <a:schemeClr val="tx1"/>
              </a:solidFill>
            </a:rPr>
            <a:t>Resilience</a:t>
          </a:r>
        </a:p>
      </dgm:t>
    </dgm:pt>
    <dgm:pt modelId="{1D8162F2-F6D3-42C6-A6F4-480658978403}" type="parTrans" cxnId="{632935D6-5E72-4FBA-B68B-1D0C35F37924}">
      <dgm:prSet/>
      <dgm:spPr/>
      <dgm:t>
        <a:bodyPr/>
        <a:lstStyle/>
        <a:p>
          <a:endParaRPr lang="en-US">
            <a:solidFill>
              <a:schemeClr val="tx1"/>
            </a:solidFill>
          </a:endParaRPr>
        </a:p>
      </dgm:t>
    </dgm:pt>
    <dgm:pt modelId="{BE50EE3D-9EDF-4899-9F25-DFC65063C6AC}" type="sibTrans" cxnId="{632935D6-5E72-4FBA-B68B-1D0C35F37924}">
      <dgm:prSet/>
      <dgm:spPr/>
      <dgm:t>
        <a:bodyPr/>
        <a:lstStyle/>
        <a:p>
          <a:endParaRPr lang="en-US">
            <a:solidFill>
              <a:schemeClr val="tx1"/>
            </a:solidFill>
          </a:endParaRPr>
        </a:p>
      </dgm:t>
    </dgm:pt>
    <dgm:pt modelId="{3CFA0039-A35C-468C-9BC3-809E4CDE884A}">
      <dgm:prSet phldrT="[Texto]"/>
      <dgm:spPr>
        <a:solidFill>
          <a:schemeClr val="accent1">
            <a:lumMod val="20000"/>
            <a:lumOff val="80000"/>
          </a:schemeClr>
        </a:solidFill>
      </dgm:spPr>
      <dgm:t>
        <a:bodyPr/>
        <a:lstStyle/>
        <a:p>
          <a:r>
            <a:rPr lang="en-US" dirty="0">
              <a:solidFill>
                <a:schemeClr val="tx1"/>
              </a:solidFill>
            </a:rPr>
            <a:t>Fault tolerant</a:t>
          </a:r>
        </a:p>
      </dgm:t>
    </dgm:pt>
    <dgm:pt modelId="{8FAFCEBA-E6FF-404D-B94B-D5ADF8465FBB}" type="parTrans" cxnId="{201D4947-16C9-44B4-A6F3-92B4C1F9EFDD}">
      <dgm:prSet/>
      <dgm:spPr/>
      <dgm:t>
        <a:bodyPr/>
        <a:lstStyle/>
        <a:p>
          <a:endParaRPr lang="en-US">
            <a:solidFill>
              <a:schemeClr val="tx1"/>
            </a:solidFill>
          </a:endParaRPr>
        </a:p>
      </dgm:t>
    </dgm:pt>
    <dgm:pt modelId="{69F47272-FEE6-46AB-BC00-144DF18B754D}" type="sibTrans" cxnId="{201D4947-16C9-44B4-A6F3-92B4C1F9EFDD}">
      <dgm:prSet/>
      <dgm:spPr/>
      <dgm:t>
        <a:bodyPr/>
        <a:lstStyle/>
        <a:p>
          <a:endParaRPr lang="en-US">
            <a:solidFill>
              <a:schemeClr val="tx1"/>
            </a:solidFill>
          </a:endParaRPr>
        </a:p>
      </dgm:t>
    </dgm:pt>
    <dgm:pt modelId="{8969D862-ABB4-44BC-BE29-1F519560A86A}">
      <dgm:prSet phldrT="[Texto]"/>
      <dgm:spPr/>
      <dgm:t>
        <a:bodyPr/>
        <a:lstStyle/>
        <a:p>
          <a:r>
            <a:rPr lang="en-US" dirty="0">
              <a:solidFill>
                <a:schemeClr val="tx1"/>
              </a:solidFill>
            </a:rPr>
            <a:t>On demand manufacturing</a:t>
          </a:r>
        </a:p>
      </dgm:t>
    </dgm:pt>
    <dgm:pt modelId="{1E32A1F7-79EF-43BF-9A6E-4C79D838154E}" type="parTrans" cxnId="{CBA03638-FEDD-4730-978D-C44AA5A614FE}">
      <dgm:prSet/>
      <dgm:spPr/>
      <dgm:t>
        <a:bodyPr/>
        <a:lstStyle/>
        <a:p>
          <a:endParaRPr lang="en-US">
            <a:solidFill>
              <a:schemeClr val="tx1"/>
            </a:solidFill>
          </a:endParaRPr>
        </a:p>
      </dgm:t>
    </dgm:pt>
    <dgm:pt modelId="{23036FFB-7C07-4A1F-A996-B09822FBF6A0}" type="sibTrans" cxnId="{CBA03638-FEDD-4730-978D-C44AA5A614FE}">
      <dgm:prSet/>
      <dgm:spPr/>
      <dgm:t>
        <a:bodyPr/>
        <a:lstStyle/>
        <a:p>
          <a:endParaRPr lang="en-US">
            <a:solidFill>
              <a:schemeClr val="tx1"/>
            </a:solidFill>
          </a:endParaRPr>
        </a:p>
      </dgm:t>
    </dgm:pt>
    <dgm:pt modelId="{360A5E76-0072-47C5-85AA-6E9F49F4E830}">
      <dgm:prSet phldrT="[Texto]"/>
      <dgm:spPr>
        <a:solidFill>
          <a:schemeClr val="accent5">
            <a:lumMod val="20000"/>
            <a:lumOff val="80000"/>
          </a:schemeClr>
        </a:solidFill>
      </dgm:spPr>
      <dgm:t>
        <a:bodyPr/>
        <a:lstStyle/>
        <a:p>
          <a:r>
            <a:rPr lang="en-US" dirty="0">
              <a:solidFill>
                <a:schemeClr val="tx1"/>
              </a:solidFill>
            </a:rPr>
            <a:t>Self organizing</a:t>
          </a:r>
        </a:p>
      </dgm:t>
    </dgm:pt>
    <dgm:pt modelId="{2C391354-BE0E-4347-BC82-650118D9998B}" type="parTrans" cxnId="{F2522F12-6E26-4B36-973A-C85D3387E368}">
      <dgm:prSet/>
      <dgm:spPr/>
      <dgm:t>
        <a:bodyPr/>
        <a:lstStyle/>
        <a:p>
          <a:endParaRPr lang="en-US">
            <a:solidFill>
              <a:schemeClr val="tx1"/>
            </a:solidFill>
          </a:endParaRPr>
        </a:p>
      </dgm:t>
    </dgm:pt>
    <dgm:pt modelId="{EED8947B-0AB3-4FE2-AC76-CB9A715E0677}" type="sibTrans" cxnId="{F2522F12-6E26-4B36-973A-C85D3387E368}">
      <dgm:prSet/>
      <dgm:spPr/>
      <dgm:t>
        <a:bodyPr/>
        <a:lstStyle/>
        <a:p>
          <a:endParaRPr lang="en-US">
            <a:solidFill>
              <a:schemeClr val="tx1"/>
            </a:solidFill>
          </a:endParaRPr>
        </a:p>
      </dgm:t>
    </dgm:pt>
    <dgm:pt modelId="{8D5D97C2-0346-4BBF-A021-22CAA6633443}">
      <dgm:prSet phldrT="[Texto]"/>
      <dgm:spPr>
        <a:solidFill>
          <a:srgbClr val="92D050"/>
        </a:solidFill>
      </dgm:spPr>
      <dgm:t>
        <a:bodyPr/>
        <a:lstStyle/>
        <a:p>
          <a:r>
            <a:rPr lang="en-US" dirty="0">
              <a:solidFill>
                <a:schemeClr val="tx1"/>
              </a:solidFill>
            </a:rPr>
            <a:t>Agents Synergy</a:t>
          </a:r>
        </a:p>
      </dgm:t>
    </dgm:pt>
    <dgm:pt modelId="{949E3F8B-C051-46C7-BCCA-4FFFB5462A9C}" type="parTrans" cxnId="{AE1EBB35-CF74-4517-B55E-EF6EA3DCF5A4}">
      <dgm:prSet/>
      <dgm:spPr/>
      <dgm:t>
        <a:bodyPr/>
        <a:lstStyle/>
        <a:p>
          <a:endParaRPr lang="en-US"/>
        </a:p>
      </dgm:t>
    </dgm:pt>
    <dgm:pt modelId="{A003CA25-702F-401B-869D-DBB77696C8F9}" type="sibTrans" cxnId="{AE1EBB35-CF74-4517-B55E-EF6EA3DCF5A4}">
      <dgm:prSet/>
      <dgm:spPr/>
      <dgm:t>
        <a:bodyPr/>
        <a:lstStyle/>
        <a:p>
          <a:endParaRPr lang="en-US"/>
        </a:p>
      </dgm:t>
    </dgm:pt>
    <dgm:pt modelId="{14B1402A-85FB-4FFF-A9AF-3B9B1179FEF0}" type="pres">
      <dgm:prSet presAssocID="{FB208722-7369-47D8-A53A-E081132486E7}" presName="linear" presStyleCnt="0">
        <dgm:presLayoutVars>
          <dgm:animLvl val="lvl"/>
          <dgm:resizeHandles val="exact"/>
        </dgm:presLayoutVars>
      </dgm:prSet>
      <dgm:spPr/>
    </dgm:pt>
    <dgm:pt modelId="{BA8DB80C-EC8F-404F-85F3-4ADD9E65C90D}" type="pres">
      <dgm:prSet presAssocID="{398B8A51-527D-4499-AA99-9302D103D4D5}" presName="parentText" presStyleLbl="node1" presStyleIdx="0" presStyleCnt="5">
        <dgm:presLayoutVars>
          <dgm:chMax val="0"/>
          <dgm:bulletEnabled val="1"/>
        </dgm:presLayoutVars>
      </dgm:prSet>
      <dgm:spPr/>
    </dgm:pt>
    <dgm:pt modelId="{85CFF8EC-F70C-4435-A79C-BEC2C779C593}" type="pres">
      <dgm:prSet presAssocID="{BE50EE3D-9EDF-4899-9F25-DFC65063C6AC}" presName="spacer" presStyleCnt="0"/>
      <dgm:spPr/>
    </dgm:pt>
    <dgm:pt modelId="{14B3B92E-C198-4B37-B6D4-493417240CFF}" type="pres">
      <dgm:prSet presAssocID="{3CFA0039-A35C-468C-9BC3-809E4CDE884A}" presName="parentText" presStyleLbl="node1" presStyleIdx="1" presStyleCnt="5">
        <dgm:presLayoutVars>
          <dgm:chMax val="0"/>
          <dgm:bulletEnabled val="1"/>
        </dgm:presLayoutVars>
      </dgm:prSet>
      <dgm:spPr/>
    </dgm:pt>
    <dgm:pt modelId="{3490BF41-DB04-41FA-A6E4-7B6F7395C29C}" type="pres">
      <dgm:prSet presAssocID="{69F47272-FEE6-46AB-BC00-144DF18B754D}" presName="spacer" presStyleCnt="0"/>
      <dgm:spPr/>
    </dgm:pt>
    <dgm:pt modelId="{9DDEE74E-5AE5-4A16-A33E-1FFF2A790E92}" type="pres">
      <dgm:prSet presAssocID="{8969D862-ABB4-44BC-BE29-1F519560A86A}" presName="parentText" presStyleLbl="node1" presStyleIdx="2" presStyleCnt="5">
        <dgm:presLayoutVars>
          <dgm:chMax val="0"/>
          <dgm:bulletEnabled val="1"/>
        </dgm:presLayoutVars>
      </dgm:prSet>
      <dgm:spPr/>
    </dgm:pt>
    <dgm:pt modelId="{F7BA6F91-DA2A-4C24-8B12-6FB7AD89C586}" type="pres">
      <dgm:prSet presAssocID="{23036FFB-7C07-4A1F-A996-B09822FBF6A0}" presName="spacer" presStyleCnt="0"/>
      <dgm:spPr/>
    </dgm:pt>
    <dgm:pt modelId="{E1334E4F-4AFE-402C-9AE4-D378BEB11C1B}" type="pres">
      <dgm:prSet presAssocID="{360A5E76-0072-47C5-85AA-6E9F49F4E830}" presName="parentText" presStyleLbl="node1" presStyleIdx="3" presStyleCnt="5">
        <dgm:presLayoutVars>
          <dgm:chMax val="0"/>
          <dgm:bulletEnabled val="1"/>
        </dgm:presLayoutVars>
      </dgm:prSet>
      <dgm:spPr/>
    </dgm:pt>
    <dgm:pt modelId="{42C043EA-9EBE-45C7-ACDE-29717F6D58F0}" type="pres">
      <dgm:prSet presAssocID="{EED8947B-0AB3-4FE2-AC76-CB9A715E0677}" presName="spacer" presStyleCnt="0"/>
      <dgm:spPr/>
    </dgm:pt>
    <dgm:pt modelId="{9A1D400B-7122-43C2-8A49-BB57EA31F00A}" type="pres">
      <dgm:prSet presAssocID="{8D5D97C2-0346-4BBF-A021-22CAA6633443}" presName="parentText" presStyleLbl="node1" presStyleIdx="4" presStyleCnt="5">
        <dgm:presLayoutVars>
          <dgm:chMax val="0"/>
          <dgm:bulletEnabled val="1"/>
        </dgm:presLayoutVars>
      </dgm:prSet>
      <dgm:spPr/>
    </dgm:pt>
  </dgm:ptLst>
  <dgm:cxnLst>
    <dgm:cxn modelId="{F2522F12-6E26-4B36-973A-C85D3387E368}" srcId="{FB208722-7369-47D8-A53A-E081132486E7}" destId="{360A5E76-0072-47C5-85AA-6E9F49F4E830}" srcOrd="3" destOrd="0" parTransId="{2C391354-BE0E-4347-BC82-650118D9998B}" sibTransId="{EED8947B-0AB3-4FE2-AC76-CB9A715E0677}"/>
    <dgm:cxn modelId="{AE1EBB35-CF74-4517-B55E-EF6EA3DCF5A4}" srcId="{FB208722-7369-47D8-A53A-E081132486E7}" destId="{8D5D97C2-0346-4BBF-A021-22CAA6633443}" srcOrd="4" destOrd="0" parTransId="{949E3F8B-C051-46C7-BCCA-4FFFB5462A9C}" sibTransId="{A003CA25-702F-401B-869D-DBB77696C8F9}"/>
    <dgm:cxn modelId="{CBA03638-FEDD-4730-978D-C44AA5A614FE}" srcId="{FB208722-7369-47D8-A53A-E081132486E7}" destId="{8969D862-ABB4-44BC-BE29-1F519560A86A}" srcOrd="2" destOrd="0" parTransId="{1E32A1F7-79EF-43BF-9A6E-4C79D838154E}" sibTransId="{23036FFB-7C07-4A1F-A996-B09822FBF6A0}"/>
    <dgm:cxn modelId="{71D71D64-01E4-45A8-9E9A-531304AD41A6}" type="presOf" srcId="{398B8A51-527D-4499-AA99-9302D103D4D5}" destId="{BA8DB80C-EC8F-404F-85F3-4ADD9E65C90D}" srcOrd="0" destOrd="0" presId="urn:microsoft.com/office/officeart/2005/8/layout/vList2"/>
    <dgm:cxn modelId="{201D4947-16C9-44B4-A6F3-92B4C1F9EFDD}" srcId="{FB208722-7369-47D8-A53A-E081132486E7}" destId="{3CFA0039-A35C-468C-9BC3-809E4CDE884A}" srcOrd="1" destOrd="0" parTransId="{8FAFCEBA-E6FF-404D-B94B-D5ADF8465FBB}" sibTransId="{69F47272-FEE6-46AB-BC00-144DF18B754D}"/>
    <dgm:cxn modelId="{80310673-03C0-409A-86EB-D34A8028561B}" type="presOf" srcId="{8969D862-ABB4-44BC-BE29-1F519560A86A}" destId="{9DDEE74E-5AE5-4A16-A33E-1FFF2A790E92}" srcOrd="0" destOrd="0" presId="urn:microsoft.com/office/officeart/2005/8/layout/vList2"/>
    <dgm:cxn modelId="{146A8754-CFC9-40F0-AB28-98A935685255}" type="presOf" srcId="{360A5E76-0072-47C5-85AA-6E9F49F4E830}" destId="{E1334E4F-4AFE-402C-9AE4-D378BEB11C1B}" srcOrd="0" destOrd="0" presId="urn:microsoft.com/office/officeart/2005/8/layout/vList2"/>
    <dgm:cxn modelId="{59CFD67B-FB15-4B6D-9F25-0372C3550F57}" type="presOf" srcId="{FB208722-7369-47D8-A53A-E081132486E7}" destId="{14B1402A-85FB-4FFF-A9AF-3B9B1179FEF0}" srcOrd="0" destOrd="0" presId="urn:microsoft.com/office/officeart/2005/8/layout/vList2"/>
    <dgm:cxn modelId="{3D834D80-57DA-4588-B187-A0F177D79DAA}" type="presOf" srcId="{3CFA0039-A35C-468C-9BC3-809E4CDE884A}" destId="{14B3B92E-C198-4B37-B6D4-493417240CFF}" srcOrd="0" destOrd="0" presId="urn:microsoft.com/office/officeart/2005/8/layout/vList2"/>
    <dgm:cxn modelId="{261A1498-6A46-45E1-B0D2-B67EEA87313F}" type="presOf" srcId="{8D5D97C2-0346-4BBF-A021-22CAA6633443}" destId="{9A1D400B-7122-43C2-8A49-BB57EA31F00A}" srcOrd="0" destOrd="0" presId="urn:microsoft.com/office/officeart/2005/8/layout/vList2"/>
    <dgm:cxn modelId="{632935D6-5E72-4FBA-B68B-1D0C35F37924}" srcId="{FB208722-7369-47D8-A53A-E081132486E7}" destId="{398B8A51-527D-4499-AA99-9302D103D4D5}" srcOrd="0" destOrd="0" parTransId="{1D8162F2-F6D3-42C6-A6F4-480658978403}" sibTransId="{BE50EE3D-9EDF-4899-9F25-DFC65063C6AC}"/>
    <dgm:cxn modelId="{DE2D7678-310C-4EA3-8B44-609A0F4D040A}" type="presParOf" srcId="{14B1402A-85FB-4FFF-A9AF-3B9B1179FEF0}" destId="{BA8DB80C-EC8F-404F-85F3-4ADD9E65C90D}" srcOrd="0" destOrd="0" presId="urn:microsoft.com/office/officeart/2005/8/layout/vList2"/>
    <dgm:cxn modelId="{91348E96-01FF-49E8-A7C9-2908A8D76D57}" type="presParOf" srcId="{14B1402A-85FB-4FFF-A9AF-3B9B1179FEF0}" destId="{85CFF8EC-F70C-4435-A79C-BEC2C779C593}" srcOrd="1" destOrd="0" presId="urn:microsoft.com/office/officeart/2005/8/layout/vList2"/>
    <dgm:cxn modelId="{096BAB69-7BF1-4CC9-A281-C2EE7121D535}" type="presParOf" srcId="{14B1402A-85FB-4FFF-A9AF-3B9B1179FEF0}" destId="{14B3B92E-C198-4B37-B6D4-493417240CFF}" srcOrd="2" destOrd="0" presId="urn:microsoft.com/office/officeart/2005/8/layout/vList2"/>
    <dgm:cxn modelId="{6B18D3F8-D204-40F0-A36E-3C251808CD72}" type="presParOf" srcId="{14B1402A-85FB-4FFF-A9AF-3B9B1179FEF0}" destId="{3490BF41-DB04-41FA-A6E4-7B6F7395C29C}" srcOrd="3" destOrd="0" presId="urn:microsoft.com/office/officeart/2005/8/layout/vList2"/>
    <dgm:cxn modelId="{39B878A3-56A8-4276-A844-5B9643949ADA}" type="presParOf" srcId="{14B1402A-85FB-4FFF-A9AF-3B9B1179FEF0}" destId="{9DDEE74E-5AE5-4A16-A33E-1FFF2A790E92}" srcOrd="4" destOrd="0" presId="urn:microsoft.com/office/officeart/2005/8/layout/vList2"/>
    <dgm:cxn modelId="{FCC2EC33-F50D-4D8E-936E-2CD8A608104E}" type="presParOf" srcId="{14B1402A-85FB-4FFF-A9AF-3B9B1179FEF0}" destId="{F7BA6F91-DA2A-4C24-8B12-6FB7AD89C586}" srcOrd="5" destOrd="0" presId="urn:microsoft.com/office/officeart/2005/8/layout/vList2"/>
    <dgm:cxn modelId="{CB9F41C9-0373-4033-8A16-C8158B62123B}" type="presParOf" srcId="{14B1402A-85FB-4FFF-A9AF-3B9B1179FEF0}" destId="{E1334E4F-4AFE-402C-9AE4-D378BEB11C1B}" srcOrd="6" destOrd="0" presId="urn:microsoft.com/office/officeart/2005/8/layout/vList2"/>
    <dgm:cxn modelId="{B12246BD-2F98-47D1-A496-CEB99CC4DE0B}" type="presParOf" srcId="{14B1402A-85FB-4FFF-A9AF-3B9B1179FEF0}" destId="{42C043EA-9EBE-45C7-ACDE-29717F6D58F0}" srcOrd="7" destOrd="0" presId="urn:microsoft.com/office/officeart/2005/8/layout/vList2"/>
    <dgm:cxn modelId="{20CE832D-A6E3-4C9C-9E65-4C84EB7D4056}" type="presParOf" srcId="{14B1402A-85FB-4FFF-A9AF-3B9B1179FEF0}" destId="{9A1D400B-7122-43C2-8A49-BB57EA31F00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5F1A4-4559-4929-A24E-C00829C9DB00}"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A2CEEDBC-EB90-4D36-8878-8D33D6AE350D}">
      <dgm:prSet phldrT="[Text]" custT="1"/>
      <dgm:spPr>
        <a:noFill/>
        <a:ln>
          <a:solidFill>
            <a:schemeClr val="tx1"/>
          </a:solidFill>
        </a:ln>
      </dgm:spPr>
      <dgm:t>
        <a:bodyPr/>
        <a:lstStyle/>
        <a:p>
          <a:r>
            <a:rPr lang="en-GB" sz="2000" dirty="0">
              <a:solidFill>
                <a:schemeClr val="tx1"/>
              </a:solidFill>
            </a:rPr>
            <a:t>Industry 4.0</a:t>
          </a:r>
          <a:endParaRPr lang="en-US" sz="2000" dirty="0">
            <a:solidFill>
              <a:schemeClr val="tx1"/>
            </a:solidFill>
          </a:endParaRPr>
        </a:p>
      </dgm:t>
    </dgm:pt>
    <dgm:pt modelId="{D1C1C7A6-A9C0-45E7-8CAA-613444869DF7}" type="parTrans" cxnId="{3749189E-7019-4400-8DA2-D6C90694A177}">
      <dgm:prSet/>
      <dgm:spPr/>
      <dgm:t>
        <a:bodyPr/>
        <a:lstStyle/>
        <a:p>
          <a:endParaRPr lang="en-US" sz="2400">
            <a:solidFill>
              <a:schemeClr val="tx1"/>
            </a:solidFill>
          </a:endParaRPr>
        </a:p>
      </dgm:t>
    </dgm:pt>
    <dgm:pt modelId="{A5F9935E-9AA9-4788-BC24-BFE8C8111ADE}" type="sibTrans" cxnId="{3749189E-7019-4400-8DA2-D6C90694A177}">
      <dgm:prSet/>
      <dgm:spPr/>
      <dgm:t>
        <a:bodyPr/>
        <a:lstStyle/>
        <a:p>
          <a:endParaRPr lang="en-US" sz="2400">
            <a:solidFill>
              <a:schemeClr val="tx1"/>
            </a:solidFill>
          </a:endParaRPr>
        </a:p>
      </dgm:t>
    </dgm:pt>
    <dgm:pt modelId="{52B759B8-9887-4587-817D-1AEC17058021}">
      <dgm:prSet phldrT="[Text]" custT="1"/>
      <dgm:spPr>
        <a:solidFill>
          <a:schemeClr val="accent5">
            <a:lumMod val="20000"/>
            <a:lumOff val="80000"/>
          </a:schemeClr>
        </a:solidFill>
      </dgm:spPr>
      <dgm:t>
        <a:bodyPr/>
        <a:lstStyle/>
        <a:p>
          <a:r>
            <a:rPr lang="en-GB" sz="1400" dirty="0">
              <a:solidFill>
                <a:schemeClr val="tx1"/>
              </a:solidFill>
            </a:rPr>
            <a:t>Disruptive technologies</a:t>
          </a:r>
          <a:endParaRPr lang="en-US" sz="1400" dirty="0">
            <a:solidFill>
              <a:schemeClr val="tx1"/>
            </a:solidFill>
          </a:endParaRPr>
        </a:p>
      </dgm:t>
    </dgm:pt>
    <dgm:pt modelId="{4FD8CFD0-BE97-4C86-A332-5080190FA135}" type="parTrans" cxnId="{9EFCAFA4-62DF-4272-ABA6-A013B43B11ED}">
      <dgm:prSet/>
      <dgm:spPr/>
      <dgm:t>
        <a:bodyPr/>
        <a:lstStyle/>
        <a:p>
          <a:endParaRPr lang="en-US" sz="2400">
            <a:solidFill>
              <a:schemeClr val="tx1"/>
            </a:solidFill>
          </a:endParaRPr>
        </a:p>
      </dgm:t>
    </dgm:pt>
    <dgm:pt modelId="{B12D9B1E-E016-420C-AAB1-235DBFADC634}" type="sibTrans" cxnId="{9EFCAFA4-62DF-4272-ABA6-A013B43B11ED}">
      <dgm:prSet/>
      <dgm:spPr/>
      <dgm:t>
        <a:bodyPr/>
        <a:lstStyle/>
        <a:p>
          <a:endParaRPr lang="en-US" sz="2400">
            <a:solidFill>
              <a:schemeClr val="tx1"/>
            </a:solidFill>
          </a:endParaRPr>
        </a:p>
      </dgm:t>
    </dgm:pt>
    <dgm:pt modelId="{6F190A87-3A3C-42EE-B80F-6F0EBC3C4359}">
      <dgm:prSet phldrT="[Text]" custT="1"/>
      <dgm:spPr>
        <a:solidFill>
          <a:schemeClr val="accent3">
            <a:lumMod val="95000"/>
          </a:schemeClr>
        </a:solidFill>
      </dgm:spPr>
      <dgm:t>
        <a:bodyPr/>
        <a:lstStyle/>
        <a:p>
          <a:r>
            <a:rPr lang="en-GB" sz="1400" dirty="0">
              <a:solidFill>
                <a:schemeClr val="tx1"/>
              </a:solidFill>
            </a:rPr>
            <a:t>Cognitive process control</a:t>
          </a:r>
          <a:endParaRPr lang="en-US" sz="1400" dirty="0">
            <a:solidFill>
              <a:schemeClr val="tx1"/>
            </a:solidFill>
          </a:endParaRPr>
        </a:p>
      </dgm:t>
    </dgm:pt>
    <dgm:pt modelId="{327D3300-9B5D-4891-9E02-CC9F7D3CD214}" type="parTrans" cxnId="{23CA0546-8DF3-4F95-8639-21567B7BA75D}">
      <dgm:prSet/>
      <dgm:spPr/>
      <dgm:t>
        <a:bodyPr/>
        <a:lstStyle/>
        <a:p>
          <a:endParaRPr lang="en-US" sz="2400">
            <a:solidFill>
              <a:schemeClr val="tx1"/>
            </a:solidFill>
          </a:endParaRPr>
        </a:p>
      </dgm:t>
    </dgm:pt>
    <dgm:pt modelId="{F09D1F9A-E7A6-46C4-9377-FDB9A61B858C}" type="sibTrans" cxnId="{23CA0546-8DF3-4F95-8639-21567B7BA75D}">
      <dgm:prSet/>
      <dgm:spPr/>
      <dgm:t>
        <a:bodyPr/>
        <a:lstStyle/>
        <a:p>
          <a:endParaRPr lang="en-US" sz="2400">
            <a:solidFill>
              <a:schemeClr val="tx1"/>
            </a:solidFill>
          </a:endParaRPr>
        </a:p>
      </dgm:t>
    </dgm:pt>
    <dgm:pt modelId="{AFD5A718-EB52-4FD0-837E-D44CC0572172}">
      <dgm:prSet phldrT="[Text]" custT="1"/>
      <dgm:spPr>
        <a:solidFill>
          <a:schemeClr val="accent1">
            <a:lumMod val="20000"/>
            <a:lumOff val="80000"/>
          </a:schemeClr>
        </a:solidFill>
      </dgm:spPr>
      <dgm:t>
        <a:bodyPr/>
        <a:lstStyle/>
        <a:p>
          <a:r>
            <a:rPr lang="en-GB" sz="1400" dirty="0">
              <a:solidFill>
                <a:schemeClr val="tx1"/>
              </a:solidFill>
            </a:rPr>
            <a:t>Industrial artificial Intelligence</a:t>
          </a:r>
          <a:endParaRPr lang="en-US" sz="1400" dirty="0">
            <a:solidFill>
              <a:schemeClr val="tx1"/>
            </a:solidFill>
          </a:endParaRPr>
        </a:p>
      </dgm:t>
    </dgm:pt>
    <dgm:pt modelId="{6375BFC8-9527-4A0E-873C-C57B5587083B}" type="parTrans" cxnId="{10DCA8C8-BA31-4A62-A5CF-5F5E2CE15AE9}">
      <dgm:prSet/>
      <dgm:spPr/>
      <dgm:t>
        <a:bodyPr/>
        <a:lstStyle/>
        <a:p>
          <a:endParaRPr lang="en-US" sz="2400">
            <a:solidFill>
              <a:schemeClr val="tx1"/>
            </a:solidFill>
          </a:endParaRPr>
        </a:p>
      </dgm:t>
    </dgm:pt>
    <dgm:pt modelId="{FB3A8223-95FE-43CB-AAF9-3C36FFF3BA5B}" type="sibTrans" cxnId="{10DCA8C8-BA31-4A62-A5CF-5F5E2CE15AE9}">
      <dgm:prSet/>
      <dgm:spPr/>
      <dgm:t>
        <a:bodyPr/>
        <a:lstStyle/>
        <a:p>
          <a:endParaRPr lang="en-US" sz="2400">
            <a:solidFill>
              <a:schemeClr val="tx1"/>
            </a:solidFill>
          </a:endParaRPr>
        </a:p>
      </dgm:t>
    </dgm:pt>
    <dgm:pt modelId="{AEA1AA12-4939-44BD-8C52-2BA6260B4322}">
      <dgm:prSet phldrT="[Text]" custT="1"/>
      <dgm:spPr>
        <a:solidFill>
          <a:schemeClr val="accent1">
            <a:lumMod val="20000"/>
            <a:lumOff val="80000"/>
          </a:schemeClr>
        </a:solidFill>
      </dgm:spPr>
      <dgm:t>
        <a:bodyPr/>
        <a:lstStyle/>
        <a:p>
          <a:r>
            <a:rPr lang="en-GB" sz="1400" dirty="0">
              <a:solidFill>
                <a:schemeClr val="tx1"/>
              </a:solidFill>
            </a:rPr>
            <a:t>Cyber physical systems (CPS)</a:t>
          </a:r>
          <a:endParaRPr lang="en-US" sz="1400" dirty="0">
            <a:solidFill>
              <a:schemeClr val="tx1"/>
            </a:solidFill>
          </a:endParaRPr>
        </a:p>
      </dgm:t>
    </dgm:pt>
    <dgm:pt modelId="{5A42934A-03FB-4190-B6D1-A9DAD1530300}" type="parTrans" cxnId="{4211420E-1E87-4A84-AC03-AF83133958AC}">
      <dgm:prSet/>
      <dgm:spPr/>
      <dgm:t>
        <a:bodyPr/>
        <a:lstStyle/>
        <a:p>
          <a:endParaRPr lang="en-US" sz="2400"/>
        </a:p>
      </dgm:t>
    </dgm:pt>
    <dgm:pt modelId="{F714EDCC-20A9-4F59-B3F7-64574CCB09AF}" type="sibTrans" cxnId="{4211420E-1E87-4A84-AC03-AF83133958AC}">
      <dgm:prSet/>
      <dgm:spPr/>
      <dgm:t>
        <a:bodyPr/>
        <a:lstStyle/>
        <a:p>
          <a:endParaRPr lang="en-US" sz="2400"/>
        </a:p>
      </dgm:t>
    </dgm:pt>
    <dgm:pt modelId="{C6BDB0FC-17D8-4248-A117-14B461D1A37C}" type="pres">
      <dgm:prSet presAssocID="{2615F1A4-4559-4929-A24E-C00829C9DB00}" presName="Name0" presStyleCnt="0">
        <dgm:presLayoutVars>
          <dgm:chMax val="1"/>
          <dgm:dir/>
          <dgm:animLvl val="ctr"/>
          <dgm:resizeHandles val="exact"/>
        </dgm:presLayoutVars>
      </dgm:prSet>
      <dgm:spPr/>
    </dgm:pt>
    <dgm:pt modelId="{F5AF506F-0044-4E74-B2E0-8C536B18CAA0}" type="pres">
      <dgm:prSet presAssocID="{A2CEEDBC-EB90-4D36-8878-8D33D6AE350D}" presName="centerShape" presStyleLbl="node0" presStyleIdx="0" presStyleCnt="1"/>
      <dgm:spPr/>
    </dgm:pt>
    <dgm:pt modelId="{5C1C862C-97CF-40C1-AE93-F07DBE54AE26}" type="pres">
      <dgm:prSet presAssocID="{52B759B8-9887-4587-817D-1AEC17058021}" presName="node" presStyleLbl="node1" presStyleIdx="0" presStyleCnt="4" custScaleX="138258" custScaleY="111457">
        <dgm:presLayoutVars>
          <dgm:bulletEnabled val="1"/>
        </dgm:presLayoutVars>
      </dgm:prSet>
      <dgm:spPr/>
    </dgm:pt>
    <dgm:pt modelId="{B429BB88-7AA2-4871-AD26-952EAD9F5922}" type="pres">
      <dgm:prSet presAssocID="{52B759B8-9887-4587-817D-1AEC17058021}" presName="dummy" presStyleCnt="0"/>
      <dgm:spPr/>
    </dgm:pt>
    <dgm:pt modelId="{8503F401-F9BB-4B18-9507-5A2D2BE2C85E}" type="pres">
      <dgm:prSet presAssocID="{B12D9B1E-E016-420C-AAB1-235DBFADC634}" presName="sibTrans" presStyleLbl="sibTrans2D1" presStyleIdx="0" presStyleCnt="4"/>
      <dgm:spPr/>
    </dgm:pt>
    <dgm:pt modelId="{004344DE-8D01-4EBE-8120-A90C2D4C53CC}" type="pres">
      <dgm:prSet presAssocID="{6F190A87-3A3C-42EE-B80F-6F0EBC3C4359}" presName="node" presStyleLbl="node1" presStyleIdx="1" presStyleCnt="4" custScaleX="135423" custScaleY="118431">
        <dgm:presLayoutVars>
          <dgm:bulletEnabled val="1"/>
        </dgm:presLayoutVars>
      </dgm:prSet>
      <dgm:spPr/>
    </dgm:pt>
    <dgm:pt modelId="{D672E941-6907-446E-A7D0-36746C8ED368}" type="pres">
      <dgm:prSet presAssocID="{6F190A87-3A3C-42EE-B80F-6F0EBC3C4359}" presName="dummy" presStyleCnt="0"/>
      <dgm:spPr/>
    </dgm:pt>
    <dgm:pt modelId="{F3FC7A57-BFCD-4500-A85A-BA840332F847}" type="pres">
      <dgm:prSet presAssocID="{F09D1F9A-E7A6-46C4-9377-FDB9A61B858C}" presName="sibTrans" presStyleLbl="sibTrans2D1" presStyleIdx="1" presStyleCnt="4"/>
      <dgm:spPr/>
    </dgm:pt>
    <dgm:pt modelId="{A1BEC622-2F5D-423E-97E1-93C030A2E8A2}" type="pres">
      <dgm:prSet presAssocID="{AFD5A718-EB52-4FD0-837E-D44CC0572172}" presName="node" presStyleLbl="node1" presStyleIdx="2" presStyleCnt="4" custScaleX="149403" custScaleY="110556">
        <dgm:presLayoutVars>
          <dgm:bulletEnabled val="1"/>
        </dgm:presLayoutVars>
      </dgm:prSet>
      <dgm:spPr/>
    </dgm:pt>
    <dgm:pt modelId="{023BAAC8-B6D2-4ED4-AB3C-B89E11C059A7}" type="pres">
      <dgm:prSet presAssocID="{AFD5A718-EB52-4FD0-837E-D44CC0572172}" presName="dummy" presStyleCnt="0"/>
      <dgm:spPr/>
    </dgm:pt>
    <dgm:pt modelId="{5C705F29-B235-4BD9-A9C0-4F506692F43C}" type="pres">
      <dgm:prSet presAssocID="{FB3A8223-95FE-43CB-AAF9-3C36FFF3BA5B}" presName="sibTrans" presStyleLbl="sibTrans2D1" presStyleIdx="2" presStyleCnt="4"/>
      <dgm:spPr/>
    </dgm:pt>
    <dgm:pt modelId="{8A99533C-8AAE-415C-840F-FD117838EFC9}" type="pres">
      <dgm:prSet presAssocID="{AEA1AA12-4939-44BD-8C52-2BA6260B4322}" presName="node" presStyleLbl="node1" presStyleIdx="3" presStyleCnt="4" custScaleX="141723" custScaleY="119867">
        <dgm:presLayoutVars>
          <dgm:bulletEnabled val="1"/>
        </dgm:presLayoutVars>
      </dgm:prSet>
      <dgm:spPr/>
    </dgm:pt>
    <dgm:pt modelId="{D3D8561D-53F8-4CE3-8161-DBB35F9CA44B}" type="pres">
      <dgm:prSet presAssocID="{AEA1AA12-4939-44BD-8C52-2BA6260B4322}" presName="dummy" presStyleCnt="0"/>
      <dgm:spPr/>
    </dgm:pt>
    <dgm:pt modelId="{9D60C7C8-D170-41B7-8581-6BC602F8919B}" type="pres">
      <dgm:prSet presAssocID="{F714EDCC-20A9-4F59-B3F7-64574CCB09AF}" presName="sibTrans" presStyleLbl="sibTrans2D1" presStyleIdx="3" presStyleCnt="4"/>
      <dgm:spPr/>
    </dgm:pt>
  </dgm:ptLst>
  <dgm:cxnLst>
    <dgm:cxn modelId="{473ADE00-C97F-4BE5-850F-1FB99F3BDC53}" type="presOf" srcId="{AFD5A718-EB52-4FD0-837E-D44CC0572172}" destId="{A1BEC622-2F5D-423E-97E1-93C030A2E8A2}" srcOrd="0" destOrd="0" presId="urn:microsoft.com/office/officeart/2005/8/layout/radial6"/>
    <dgm:cxn modelId="{93C42802-4693-42AD-ACC8-0E3C6A9DF002}" type="presOf" srcId="{52B759B8-9887-4587-817D-1AEC17058021}" destId="{5C1C862C-97CF-40C1-AE93-F07DBE54AE26}" srcOrd="0" destOrd="0" presId="urn:microsoft.com/office/officeart/2005/8/layout/radial6"/>
    <dgm:cxn modelId="{4211420E-1E87-4A84-AC03-AF83133958AC}" srcId="{A2CEEDBC-EB90-4D36-8878-8D33D6AE350D}" destId="{AEA1AA12-4939-44BD-8C52-2BA6260B4322}" srcOrd="3" destOrd="0" parTransId="{5A42934A-03FB-4190-B6D1-A9DAD1530300}" sibTransId="{F714EDCC-20A9-4F59-B3F7-64574CCB09AF}"/>
    <dgm:cxn modelId="{EB54721D-519A-497A-99E2-841FBC4919EA}" type="presOf" srcId="{AEA1AA12-4939-44BD-8C52-2BA6260B4322}" destId="{8A99533C-8AAE-415C-840F-FD117838EFC9}" srcOrd="0" destOrd="0" presId="urn:microsoft.com/office/officeart/2005/8/layout/radial6"/>
    <dgm:cxn modelId="{23CA0546-8DF3-4F95-8639-21567B7BA75D}" srcId="{A2CEEDBC-EB90-4D36-8878-8D33D6AE350D}" destId="{6F190A87-3A3C-42EE-B80F-6F0EBC3C4359}" srcOrd="1" destOrd="0" parTransId="{327D3300-9B5D-4891-9E02-CC9F7D3CD214}" sibTransId="{F09D1F9A-E7A6-46C4-9377-FDB9A61B858C}"/>
    <dgm:cxn modelId="{2BBF5A73-BB0E-4598-8AB1-D50F640C150B}" type="presOf" srcId="{F09D1F9A-E7A6-46C4-9377-FDB9A61B858C}" destId="{F3FC7A57-BFCD-4500-A85A-BA840332F847}" srcOrd="0" destOrd="0" presId="urn:microsoft.com/office/officeart/2005/8/layout/radial6"/>
    <dgm:cxn modelId="{F3C85354-EFDD-4E2B-9619-EC26BF4D30C2}" type="presOf" srcId="{A2CEEDBC-EB90-4D36-8878-8D33D6AE350D}" destId="{F5AF506F-0044-4E74-B2E0-8C536B18CAA0}" srcOrd="0" destOrd="0" presId="urn:microsoft.com/office/officeart/2005/8/layout/radial6"/>
    <dgm:cxn modelId="{761B9058-958C-47A5-B7A0-6B4316A693F3}" type="presOf" srcId="{B12D9B1E-E016-420C-AAB1-235DBFADC634}" destId="{8503F401-F9BB-4B18-9507-5A2D2BE2C85E}" srcOrd="0" destOrd="0" presId="urn:microsoft.com/office/officeart/2005/8/layout/radial6"/>
    <dgm:cxn modelId="{1D4DA086-977F-48F3-B8F1-46C977A1CB6D}" type="presOf" srcId="{FB3A8223-95FE-43CB-AAF9-3C36FFF3BA5B}" destId="{5C705F29-B235-4BD9-A9C0-4F506692F43C}" srcOrd="0" destOrd="0" presId="urn:microsoft.com/office/officeart/2005/8/layout/radial6"/>
    <dgm:cxn modelId="{3749189E-7019-4400-8DA2-D6C90694A177}" srcId="{2615F1A4-4559-4929-A24E-C00829C9DB00}" destId="{A2CEEDBC-EB90-4D36-8878-8D33D6AE350D}" srcOrd="0" destOrd="0" parTransId="{D1C1C7A6-A9C0-45E7-8CAA-613444869DF7}" sibTransId="{A5F9935E-9AA9-4788-BC24-BFE8C8111ADE}"/>
    <dgm:cxn modelId="{9EFCAFA4-62DF-4272-ABA6-A013B43B11ED}" srcId="{A2CEEDBC-EB90-4D36-8878-8D33D6AE350D}" destId="{52B759B8-9887-4587-817D-1AEC17058021}" srcOrd="0" destOrd="0" parTransId="{4FD8CFD0-BE97-4C86-A332-5080190FA135}" sibTransId="{B12D9B1E-E016-420C-AAB1-235DBFADC634}"/>
    <dgm:cxn modelId="{10DCA8C8-BA31-4A62-A5CF-5F5E2CE15AE9}" srcId="{A2CEEDBC-EB90-4D36-8878-8D33D6AE350D}" destId="{AFD5A718-EB52-4FD0-837E-D44CC0572172}" srcOrd="2" destOrd="0" parTransId="{6375BFC8-9527-4A0E-873C-C57B5587083B}" sibTransId="{FB3A8223-95FE-43CB-AAF9-3C36FFF3BA5B}"/>
    <dgm:cxn modelId="{81BCE5D4-12EC-4C75-AD87-4892C20D6B48}" type="presOf" srcId="{2615F1A4-4559-4929-A24E-C00829C9DB00}" destId="{C6BDB0FC-17D8-4248-A117-14B461D1A37C}" srcOrd="0" destOrd="0" presId="urn:microsoft.com/office/officeart/2005/8/layout/radial6"/>
    <dgm:cxn modelId="{3A8A6DFA-8A32-466C-9EB8-25E7930C2EDE}" type="presOf" srcId="{6F190A87-3A3C-42EE-B80F-6F0EBC3C4359}" destId="{004344DE-8D01-4EBE-8120-A90C2D4C53CC}" srcOrd="0" destOrd="0" presId="urn:microsoft.com/office/officeart/2005/8/layout/radial6"/>
    <dgm:cxn modelId="{8243EEFA-DB43-4D5A-B727-2995B5D7E0B5}" type="presOf" srcId="{F714EDCC-20A9-4F59-B3F7-64574CCB09AF}" destId="{9D60C7C8-D170-41B7-8581-6BC602F8919B}" srcOrd="0" destOrd="0" presId="urn:microsoft.com/office/officeart/2005/8/layout/radial6"/>
    <dgm:cxn modelId="{A2AC6D37-74C6-467C-8A0E-1C58BFD9F530}" type="presParOf" srcId="{C6BDB0FC-17D8-4248-A117-14B461D1A37C}" destId="{F5AF506F-0044-4E74-B2E0-8C536B18CAA0}" srcOrd="0" destOrd="0" presId="urn:microsoft.com/office/officeart/2005/8/layout/radial6"/>
    <dgm:cxn modelId="{F3D1D627-B5F4-40A9-AB34-38BFCDBBB33F}" type="presParOf" srcId="{C6BDB0FC-17D8-4248-A117-14B461D1A37C}" destId="{5C1C862C-97CF-40C1-AE93-F07DBE54AE26}" srcOrd="1" destOrd="0" presId="urn:microsoft.com/office/officeart/2005/8/layout/radial6"/>
    <dgm:cxn modelId="{9E950EE9-5153-47C1-986D-C9AE57FA1D59}" type="presParOf" srcId="{C6BDB0FC-17D8-4248-A117-14B461D1A37C}" destId="{B429BB88-7AA2-4871-AD26-952EAD9F5922}" srcOrd="2" destOrd="0" presId="urn:microsoft.com/office/officeart/2005/8/layout/radial6"/>
    <dgm:cxn modelId="{84C9F540-1EAD-4564-8DF4-930DE0D3F7A3}" type="presParOf" srcId="{C6BDB0FC-17D8-4248-A117-14B461D1A37C}" destId="{8503F401-F9BB-4B18-9507-5A2D2BE2C85E}" srcOrd="3" destOrd="0" presId="urn:microsoft.com/office/officeart/2005/8/layout/radial6"/>
    <dgm:cxn modelId="{0550E96A-5CE4-4D95-94F6-C6B2E67C296C}" type="presParOf" srcId="{C6BDB0FC-17D8-4248-A117-14B461D1A37C}" destId="{004344DE-8D01-4EBE-8120-A90C2D4C53CC}" srcOrd="4" destOrd="0" presId="urn:microsoft.com/office/officeart/2005/8/layout/radial6"/>
    <dgm:cxn modelId="{FE20FFD9-6EF1-49A8-9498-1B1081980414}" type="presParOf" srcId="{C6BDB0FC-17D8-4248-A117-14B461D1A37C}" destId="{D672E941-6907-446E-A7D0-36746C8ED368}" srcOrd="5" destOrd="0" presId="urn:microsoft.com/office/officeart/2005/8/layout/radial6"/>
    <dgm:cxn modelId="{7A000387-7622-455A-B621-46207189A574}" type="presParOf" srcId="{C6BDB0FC-17D8-4248-A117-14B461D1A37C}" destId="{F3FC7A57-BFCD-4500-A85A-BA840332F847}" srcOrd="6" destOrd="0" presId="urn:microsoft.com/office/officeart/2005/8/layout/radial6"/>
    <dgm:cxn modelId="{5C80CA09-05AF-40D8-A7D7-D8A79D418014}" type="presParOf" srcId="{C6BDB0FC-17D8-4248-A117-14B461D1A37C}" destId="{A1BEC622-2F5D-423E-97E1-93C030A2E8A2}" srcOrd="7" destOrd="0" presId="urn:microsoft.com/office/officeart/2005/8/layout/radial6"/>
    <dgm:cxn modelId="{90778FC2-D044-4562-B3AE-452750DA5B6B}" type="presParOf" srcId="{C6BDB0FC-17D8-4248-A117-14B461D1A37C}" destId="{023BAAC8-B6D2-4ED4-AB3C-B89E11C059A7}" srcOrd="8" destOrd="0" presId="urn:microsoft.com/office/officeart/2005/8/layout/radial6"/>
    <dgm:cxn modelId="{DEBFA733-16FD-42BC-8540-4B5D6E22A891}" type="presParOf" srcId="{C6BDB0FC-17D8-4248-A117-14B461D1A37C}" destId="{5C705F29-B235-4BD9-A9C0-4F506692F43C}" srcOrd="9" destOrd="0" presId="urn:microsoft.com/office/officeart/2005/8/layout/radial6"/>
    <dgm:cxn modelId="{F20059F6-1D2E-4A72-B79E-78A6221EED13}" type="presParOf" srcId="{C6BDB0FC-17D8-4248-A117-14B461D1A37C}" destId="{8A99533C-8AAE-415C-840F-FD117838EFC9}" srcOrd="10" destOrd="0" presId="urn:microsoft.com/office/officeart/2005/8/layout/radial6"/>
    <dgm:cxn modelId="{81AABDB7-EAB7-4C10-B84E-0C2377749E7C}" type="presParOf" srcId="{C6BDB0FC-17D8-4248-A117-14B461D1A37C}" destId="{D3D8561D-53F8-4CE3-8161-DBB35F9CA44B}" srcOrd="11" destOrd="0" presId="urn:microsoft.com/office/officeart/2005/8/layout/radial6"/>
    <dgm:cxn modelId="{678DCA0D-3038-4FAB-9786-0EEB194284D8}" type="presParOf" srcId="{C6BDB0FC-17D8-4248-A117-14B461D1A37C}" destId="{9D60C7C8-D170-41B7-8581-6BC602F8919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2E0C77-0355-4B8E-A0F3-3AF89F6CE99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591160C7-3106-498A-A39A-5372673D8B1D}">
      <dgm:prSet phldrT="[Text]"/>
      <dgm:spPr/>
      <dgm:t>
        <a:bodyPr/>
        <a:lstStyle/>
        <a:p>
          <a:r>
            <a:rPr lang="en-GB" dirty="0"/>
            <a:t>Digital Twin</a:t>
          </a:r>
          <a:endParaRPr lang="en-US" dirty="0"/>
        </a:p>
      </dgm:t>
    </dgm:pt>
    <dgm:pt modelId="{E82B6025-248C-4B35-B2C0-4D31BE0A91D7}" type="parTrans" cxnId="{4D3333E6-E0E0-4F4E-9001-7EE378A9CB1B}">
      <dgm:prSet/>
      <dgm:spPr/>
      <dgm:t>
        <a:bodyPr/>
        <a:lstStyle/>
        <a:p>
          <a:endParaRPr lang="en-US"/>
        </a:p>
      </dgm:t>
    </dgm:pt>
    <dgm:pt modelId="{7350C498-2C5E-4319-9722-20B10AA3BC5F}" type="sibTrans" cxnId="{4D3333E6-E0E0-4F4E-9001-7EE378A9CB1B}">
      <dgm:prSet/>
      <dgm:spPr/>
      <dgm:t>
        <a:bodyPr/>
        <a:lstStyle/>
        <a:p>
          <a:endParaRPr lang="en-US"/>
        </a:p>
      </dgm:t>
    </dgm:pt>
    <dgm:pt modelId="{6DB72496-B061-45A2-BD2F-9AEDC348713A}">
      <dgm:prSet phldrT="[Text]"/>
      <dgm:spPr/>
      <dgm:t>
        <a:bodyPr/>
        <a:lstStyle/>
        <a:p>
          <a:r>
            <a:rPr lang="en-GB" dirty="0"/>
            <a:t>Virtual representation of a physical system</a:t>
          </a:r>
          <a:endParaRPr lang="en-US" dirty="0"/>
        </a:p>
      </dgm:t>
    </dgm:pt>
    <dgm:pt modelId="{D34E4E2D-75EE-465B-BCA4-CDED0079BDAF}" type="parTrans" cxnId="{D4B4BE83-306C-4929-A410-116CFB9C2B0E}">
      <dgm:prSet/>
      <dgm:spPr/>
      <dgm:t>
        <a:bodyPr/>
        <a:lstStyle/>
        <a:p>
          <a:endParaRPr lang="en-US"/>
        </a:p>
      </dgm:t>
    </dgm:pt>
    <dgm:pt modelId="{C3153CBE-A603-4127-8781-7BA90809F6E2}" type="sibTrans" cxnId="{D4B4BE83-306C-4929-A410-116CFB9C2B0E}">
      <dgm:prSet/>
      <dgm:spPr/>
      <dgm:t>
        <a:bodyPr/>
        <a:lstStyle/>
        <a:p>
          <a:endParaRPr lang="en-US"/>
        </a:p>
      </dgm:t>
    </dgm:pt>
    <dgm:pt modelId="{23BF702B-FCBA-4EDD-AAC1-EFC243D92A0F}">
      <dgm:prSet phldrT="[Text]"/>
      <dgm:spPr/>
      <dgm:t>
        <a:bodyPr/>
        <a:lstStyle/>
        <a:p>
          <a:r>
            <a:rPr lang="en-GB" dirty="0"/>
            <a:t>Multidomain simulation tools</a:t>
          </a:r>
          <a:endParaRPr lang="en-US" dirty="0"/>
        </a:p>
      </dgm:t>
    </dgm:pt>
    <dgm:pt modelId="{94A1B883-5C12-404B-A277-3D7FD03C4020}" type="parTrans" cxnId="{599C7E97-674A-46D4-8A52-0279C0D5CA09}">
      <dgm:prSet/>
      <dgm:spPr/>
      <dgm:t>
        <a:bodyPr/>
        <a:lstStyle/>
        <a:p>
          <a:endParaRPr lang="en-US"/>
        </a:p>
      </dgm:t>
    </dgm:pt>
    <dgm:pt modelId="{D5349AFF-F956-4C72-8A73-275B26410863}" type="sibTrans" cxnId="{599C7E97-674A-46D4-8A52-0279C0D5CA09}">
      <dgm:prSet/>
      <dgm:spPr/>
      <dgm:t>
        <a:bodyPr/>
        <a:lstStyle/>
        <a:p>
          <a:endParaRPr lang="en-US"/>
        </a:p>
      </dgm:t>
    </dgm:pt>
    <dgm:pt modelId="{3E9E0254-0525-4DD4-B708-7D5E805FCE7D}">
      <dgm:prSet phldrT="[Text]"/>
      <dgm:spPr/>
      <dgm:t>
        <a:bodyPr/>
        <a:lstStyle/>
        <a:p>
          <a:r>
            <a:rPr lang="en-GB" dirty="0"/>
            <a:t>Data driven capabilities</a:t>
          </a:r>
          <a:endParaRPr lang="en-US" dirty="0"/>
        </a:p>
      </dgm:t>
    </dgm:pt>
    <dgm:pt modelId="{F5B48927-7D39-41CD-AD03-E14858BFBC64}" type="parTrans" cxnId="{4FF8329A-1824-4E50-BCED-20A9A5BD14D4}">
      <dgm:prSet/>
      <dgm:spPr/>
      <dgm:t>
        <a:bodyPr/>
        <a:lstStyle/>
        <a:p>
          <a:endParaRPr lang="en-US"/>
        </a:p>
      </dgm:t>
    </dgm:pt>
    <dgm:pt modelId="{7B48182E-7895-45EF-A90F-3F371F86CA14}" type="sibTrans" cxnId="{4FF8329A-1824-4E50-BCED-20A9A5BD14D4}">
      <dgm:prSet/>
      <dgm:spPr/>
      <dgm:t>
        <a:bodyPr/>
        <a:lstStyle/>
        <a:p>
          <a:endParaRPr lang="en-US"/>
        </a:p>
      </dgm:t>
    </dgm:pt>
    <dgm:pt modelId="{0DCF367F-1CFB-42C9-96FD-853B4C8B78E0}">
      <dgm:prSet phldrT="[Text]"/>
      <dgm:spPr/>
      <dgm:t>
        <a:bodyPr/>
        <a:lstStyle/>
        <a:p>
          <a:r>
            <a:rPr lang="en-GB" dirty="0"/>
            <a:t>Real time updatable status of the system</a:t>
          </a:r>
          <a:endParaRPr lang="en-US" dirty="0"/>
        </a:p>
      </dgm:t>
    </dgm:pt>
    <dgm:pt modelId="{2DDC0431-7A1F-419E-B646-565F22C61B3F}" type="parTrans" cxnId="{B218C3DC-88C8-4D17-9FCC-4748ECCF2F1F}">
      <dgm:prSet/>
      <dgm:spPr/>
      <dgm:t>
        <a:bodyPr/>
        <a:lstStyle/>
        <a:p>
          <a:endParaRPr lang="en-US"/>
        </a:p>
      </dgm:t>
    </dgm:pt>
    <dgm:pt modelId="{4EB80965-20AB-425E-A1C6-3342919CD735}" type="sibTrans" cxnId="{B218C3DC-88C8-4D17-9FCC-4748ECCF2F1F}">
      <dgm:prSet/>
      <dgm:spPr/>
      <dgm:t>
        <a:bodyPr/>
        <a:lstStyle/>
        <a:p>
          <a:endParaRPr lang="en-US"/>
        </a:p>
      </dgm:t>
    </dgm:pt>
    <dgm:pt modelId="{1BB21210-5230-4216-8913-4CB5DE7C1330}" type="pres">
      <dgm:prSet presAssocID="{2A2E0C77-0355-4B8E-A0F3-3AF89F6CE99C}" presName="Name0" presStyleCnt="0">
        <dgm:presLayoutVars>
          <dgm:chMax val="1"/>
          <dgm:chPref val="1"/>
          <dgm:dir/>
          <dgm:resizeHandles/>
        </dgm:presLayoutVars>
      </dgm:prSet>
      <dgm:spPr/>
    </dgm:pt>
    <dgm:pt modelId="{1D68C876-924D-40B8-8924-F46FBBD4412D}" type="pres">
      <dgm:prSet presAssocID="{591160C7-3106-498A-A39A-5372673D8B1D}" presName="Parent" presStyleLbl="node1" presStyleIdx="0" presStyleCnt="2">
        <dgm:presLayoutVars>
          <dgm:chMax val="4"/>
          <dgm:chPref val="3"/>
        </dgm:presLayoutVars>
      </dgm:prSet>
      <dgm:spPr/>
    </dgm:pt>
    <dgm:pt modelId="{0A632113-D212-4B98-80B7-26A1E14F5A52}" type="pres">
      <dgm:prSet presAssocID="{6DB72496-B061-45A2-BD2F-9AEDC348713A}" presName="Accent" presStyleLbl="node1" presStyleIdx="1" presStyleCnt="2"/>
      <dgm:spPr/>
    </dgm:pt>
    <dgm:pt modelId="{0A413ADA-745E-4D45-A5DF-41F0D51A620F}" type="pres">
      <dgm:prSet presAssocID="{6DB72496-B061-45A2-BD2F-9AEDC348713A}" presName="Image1" presStyleLbl="fgImgPlace1" presStyleIdx="0" presStyleCnt="4"/>
      <dgm:spPr/>
    </dgm:pt>
    <dgm:pt modelId="{7DB880E0-F702-40C2-AE91-2017EBFBDE7A}" type="pres">
      <dgm:prSet presAssocID="{6DB72496-B061-45A2-BD2F-9AEDC348713A}" presName="Child1" presStyleLbl="revTx" presStyleIdx="0" presStyleCnt="4">
        <dgm:presLayoutVars>
          <dgm:chMax val="0"/>
          <dgm:chPref val="0"/>
          <dgm:bulletEnabled val="1"/>
        </dgm:presLayoutVars>
      </dgm:prSet>
      <dgm:spPr/>
    </dgm:pt>
    <dgm:pt modelId="{31D5F8CC-1795-4A00-9E82-ED7502E5BC27}" type="pres">
      <dgm:prSet presAssocID="{23BF702B-FCBA-4EDD-AAC1-EFC243D92A0F}" presName="Image2" presStyleCnt="0"/>
      <dgm:spPr/>
    </dgm:pt>
    <dgm:pt modelId="{61967F7B-E5CF-4645-A156-53089650AFAC}" type="pres">
      <dgm:prSet presAssocID="{23BF702B-FCBA-4EDD-AAC1-EFC243D92A0F}" presName="Image" presStyleLbl="fgImgPlace1" presStyleIdx="1" presStyleCnt="4"/>
      <dgm:spPr/>
    </dgm:pt>
    <dgm:pt modelId="{044D284E-52C1-4421-B6D9-48AEF236E459}" type="pres">
      <dgm:prSet presAssocID="{23BF702B-FCBA-4EDD-AAC1-EFC243D92A0F}" presName="Child2" presStyleLbl="revTx" presStyleIdx="1" presStyleCnt="4">
        <dgm:presLayoutVars>
          <dgm:chMax val="0"/>
          <dgm:chPref val="0"/>
          <dgm:bulletEnabled val="1"/>
        </dgm:presLayoutVars>
      </dgm:prSet>
      <dgm:spPr/>
    </dgm:pt>
    <dgm:pt modelId="{31C444C6-125E-4FF2-A946-FEB6B5BD6E93}" type="pres">
      <dgm:prSet presAssocID="{3E9E0254-0525-4DD4-B708-7D5E805FCE7D}" presName="Image3" presStyleCnt="0"/>
      <dgm:spPr/>
    </dgm:pt>
    <dgm:pt modelId="{18A19F80-32E0-4926-8786-9030231DF8F4}" type="pres">
      <dgm:prSet presAssocID="{3E9E0254-0525-4DD4-B708-7D5E805FCE7D}" presName="Image" presStyleLbl="fgImgPlace1" presStyleIdx="2" presStyleCnt="4"/>
      <dgm:spPr/>
    </dgm:pt>
    <dgm:pt modelId="{F6F61A18-BD9C-4B70-A860-9E5FB885E87A}" type="pres">
      <dgm:prSet presAssocID="{3E9E0254-0525-4DD4-B708-7D5E805FCE7D}" presName="Child3" presStyleLbl="revTx" presStyleIdx="2" presStyleCnt="4">
        <dgm:presLayoutVars>
          <dgm:chMax val="0"/>
          <dgm:chPref val="0"/>
          <dgm:bulletEnabled val="1"/>
        </dgm:presLayoutVars>
      </dgm:prSet>
      <dgm:spPr/>
    </dgm:pt>
    <dgm:pt modelId="{E69DC6D0-BC80-449B-B4D3-B4C8261D431F}" type="pres">
      <dgm:prSet presAssocID="{0DCF367F-1CFB-42C9-96FD-853B4C8B78E0}" presName="Image4" presStyleCnt="0"/>
      <dgm:spPr/>
    </dgm:pt>
    <dgm:pt modelId="{D7F1E929-03B1-42E6-9162-9A0E7BCBC321}" type="pres">
      <dgm:prSet presAssocID="{0DCF367F-1CFB-42C9-96FD-853B4C8B78E0}" presName="Image" presStyleLbl="fgImgPlace1" presStyleIdx="3" presStyleCnt="4"/>
      <dgm:spPr/>
    </dgm:pt>
    <dgm:pt modelId="{2A09CC18-8B8C-4E55-98CC-3F13ABA459D3}" type="pres">
      <dgm:prSet presAssocID="{0DCF367F-1CFB-42C9-96FD-853B4C8B78E0}" presName="Child4" presStyleLbl="revTx" presStyleIdx="3" presStyleCnt="4">
        <dgm:presLayoutVars>
          <dgm:chMax val="0"/>
          <dgm:chPref val="0"/>
          <dgm:bulletEnabled val="1"/>
        </dgm:presLayoutVars>
      </dgm:prSet>
      <dgm:spPr/>
    </dgm:pt>
  </dgm:ptLst>
  <dgm:cxnLst>
    <dgm:cxn modelId="{6F804137-F0F2-445B-9818-44BAAA953C15}" type="presOf" srcId="{0DCF367F-1CFB-42C9-96FD-853B4C8B78E0}" destId="{2A09CC18-8B8C-4E55-98CC-3F13ABA459D3}" srcOrd="0" destOrd="0" presId="urn:microsoft.com/office/officeart/2011/layout/RadialPictureList"/>
    <dgm:cxn modelId="{80A45954-C9EB-4BF6-8D06-908D3318BFA7}" type="presOf" srcId="{2A2E0C77-0355-4B8E-A0F3-3AF89F6CE99C}" destId="{1BB21210-5230-4216-8913-4CB5DE7C1330}" srcOrd="0" destOrd="0" presId="urn:microsoft.com/office/officeart/2011/layout/RadialPictureList"/>
    <dgm:cxn modelId="{D4B4BE83-306C-4929-A410-116CFB9C2B0E}" srcId="{591160C7-3106-498A-A39A-5372673D8B1D}" destId="{6DB72496-B061-45A2-BD2F-9AEDC348713A}" srcOrd="0" destOrd="0" parTransId="{D34E4E2D-75EE-465B-BCA4-CDED0079BDAF}" sibTransId="{C3153CBE-A603-4127-8781-7BA90809F6E2}"/>
    <dgm:cxn modelId="{679E798F-C064-4023-85A6-20446F273AF8}" type="presOf" srcId="{23BF702B-FCBA-4EDD-AAC1-EFC243D92A0F}" destId="{044D284E-52C1-4421-B6D9-48AEF236E459}" srcOrd="0" destOrd="0" presId="urn:microsoft.com/office/officeart/2011/layout/RadialPictureList"/>
    <dgm:cxn modelId="{6BBCC092-3E82-4F2F-B317-02E009361E2A}" type="presOf" srcId="{591160C7-3106-498A-A39A-5372673D8B1D}" destId="{1D68C876-924D-40B8-8924-F46FBBD4412D}" srcOrd="0" destOrd="0" presId="urn:microsoft.com/office/officeart/2011/layout/RadialPictureList"/>
    <dgm:cxn modelId="{599C7E97-674A-46D4-8A52-0279C0D5CA09}" srcId="{591160C7-3106-498A-A39A-5372673D8B1D}" destId="{23BF702B-FCBA-4EDD-AAC1-EFC243D92A0F}" srcOrd="1" destOrd="0" parTransId="{94A1B883-5C12-404B-A277-3D7FD03C4020}" sibTransId="{D5349AFF-F956-4C72-8A73-275B26410863}"/>
    <dgm:cxn modelId="{4FF8329A-1824-4E50-BCED-20A9A5BD14D4}" srcId="{591160C7-3106-498A-A39A-5372673D8B1D}" destId="{3E9E0254-0525-4DD4-B708-7D5E805FCE7D}" srcOrd="2" destOrd="0" parTransId="{F5B48927-7D39-41CD-AD03-E14858BFBC64}" sibTransId="{7B48182E-7895-45EF-A90F-3F371F86CA14}"/>
    <dgm:cxn modelId="{04F66EA3-3A91-41F4-B115-6F95EEB9ECC5}" type="presOf" srcId="{3E9E0254-0525-4DD4-B708-7D5E805FCE7D}" destId="{F6F61A18-BD9C-4B70-A860-9E5FB885E87A}" srcOrd="0" destOrd="0" presId="urn:microsoft.com/office/officeart/2011/layout/RadialPictureList"/>
    <dgm:cxn modelId="{A37980B5-AD9F-4B7F-89CD-0DF21FAE6C51}" type="presOf" srcId="{6DB72496-B061-45A2-BD2F-9AEDC348713A}" destId="{7DB880E0-F702-40C2-AE91-2017EBFBDE7A}" srcOrd="0" destOrd="0" presId="urn:microsoft.com/office/officeart/2011/layout/RadialPictureList"/>
    <dgm:cxn modelId="{B218C3DC-88C8-4D17-9FCC-4748ECCF2F1F}" srcId="{591160C7-3106-498A-A39A-5372673D8B1D}" destId="{0DCF367F-1CFB-42C9-96FD-853B4C8B78E0}" srcOrd="3" destOrd="0" parTransId="{2DDC0431-7A1F-419E-B646-565F22C61B3F}" sibTransId="{4EB80965-20AB-425E-A1C6-3342919CD735}"/>
    <dgm:cxn modelId="{4D3333E6-E0E0-4F4E-9001-7EE378A9CB1B}" srcId="{2A2E0C77-0355-4B8E-A0F3-3AF89F6CE99C}" destId="{591160C7-3106-498A-A39A-5372673D8B1D}" srcOrd="0" destOrd="0" parTransId="{E82B6025-248C-4B35-B2C0-4D31BE0A91D7}" sibTransId="{7350C498-2C5E-4319-9722-20B10AA3BC5F}"/>
    <dgm:cxn modelId="{63A1DD84-36AA-4A42-8F08-885FE728D510}" type="presParOf" srcId="{1BB21210-5230-4216-8913-4CB5DE7C1330}" destId="{1D68C876-924D-40B8-8924-F46FBBD4412D}" srcOrd="0" destOrd="0" presId="urn:microsoft.com/office/officeart/2011/layout/RadialPictureList"/>
    <dgm:cxn modelId="{F0EFBDC7-2084-4C0B-9E5F-81CB3839782F}" type="presParOf" srcId="{1BB21210-5230-4216-8913-4CB5DE7C1330}" destId="{0A632113-D212-4B98-80B7-26A1E14F5A52}" srcOrd="1" destOrd="0" presId="urn:microsoft.com/office/officeart/2011/layout/RadialPictureList"/>
    <dgm:cxn modelId="{BEDF23DF-3D2A-4397-BB39-37F93289F4AA}" type="presParOf" srcId="{1BB21210-5230-4216-8913-4CB5DE7C1330}" destId="{0A413ADA-745E-4D45-A5DF-41F0D51A620F}" srcOrd="2" destOrd="0" presId="urn:microsoft.com/office/officeart/2011/layout/RadialPictureList"/>
    <dgm:cxn modelId="{01B81941-0040-458F-BBB0-BEC103D2D2E6}" type="presParOf" srcId="{1BB21210-5230-4216-8913-4CB5DE7C1330}" destId="{7DB880E0-F702-40C2-AE91-2017EBFBDE7A}" srcOrd="3" destOrd="0" presId="urn:microsoft.com/office/officeart/2011/layout/RadialPictureList"/>
    <dgm:cxn modelId="{F9DE3397-9AB6-4DD5-9435-A241459A3014}" type="presParOf" srcId="{1BB21210-5230-4216-8913-4CB5DE7C1330}" destId="{31D5F8CC-1795-4A00-9E82-ED7502E5BC27}" srcOrd="4" destOrd="0" presId="urn:microsoft.com/office/officeart/2011/layout/RadialPictureList"/>
    <dgm:cxn modelId="{E30C9B08-DE01-4B4F-95E8-CE05A5875B5F}" type="presParOf" srcId="{31D5F8CC-1795-4A00-9E82-ED7502E5BC27}" destId="{61967F7B-E5CF-4645-A156-53089650AFAC}" srcOrd="0" destOrd="0" presId="urn:microsoft.com/office/officeart/2011/layout/RadialPictureList"/>
    <dgm:cxn modelId="{1E8168FF-ABDE-451A-82FF-905237BCB782}" type="presParOf" srcId="{1BB21210-5230-4216-8913-4CB5DE7C1330}" destId="{044D284E-52C1-4421-B6D9-48AEF236E459}" srcOrd="5" destOrd="0" presId="urn:microsoft.com/office/officeart/2011/layout/RadialPictureList"/>
    <dgm:cxn modelId="{5BCE45E7-E463-44E6-96EC-B6C83ABF7FDE}" type="presParOf" srcId="{1BB21210-5230-4216-8913-4CB5DE7C1330}" destId="{31C444C6-125E-4FF2-A946-FEB6B5BD6E93}" srcOrd="6" destOrd="0" presId="urn:microsoft.com/office/officeart/2011/layout/RadialPictureList"/>
    <dgm:cxn modelId="{1698B0BA-47C7-4FB0-AC05-EA7A91379ADE}" type="presParOf" srcId="{31C444C6-125E-4FF2-A946-FEB6B5BD6E93}" destId="{18A19F80-32E0-4926-8786-9030231DF8F4}" srcOrd="0" destOrd="0" presId="urn:microsoft.com/office/officeart/2011/layout/RadialPictureList"/>
    <dgm:cxn modelId="{23F7E073-B25A-4785-8718-7B2CEE4BD9B1}" type="presParOf" srcId="{1BB21210-5230-4216-8913-4CB5DE7C1330}" destId="{F6F61A18-BD9C-4B70-A860-9E5FB885E87A}" srcOrd="7" destOrd="0" presId="urn:microsoft.com/office/officeart/2011/layout/RadialPictureList"/>
    <dgm:cxn modelId="{737B5FDB-05FA-439B-9F7D-B71101592E6C}" type="presParOf" srcId="{1BB21210-5230-4216-8913-4CB5DE7C1330}" destId="{E69DC6D0-BC80-449B-B4D3-B4C8261D431F}" srcOrd="8" destOrd="0" presId="urn:microsoft.com/office/officeart/2011/layout/RadialPictureList"/>
    <dgm:cxn modelId="{FDC52F67-3406-4556-A702-4554BC1B2513}" type="presParOf" srcId="{E69DC6D0-BC80-449B-B4D3-B4C8261D431F}" destId="{D7F1E929-03B1-42E6-9162-9A0E7BCBC321}" srcOrd="0" destOrd="0" presId="urn:microsoft.com/office/officeart/2011/layout/RadialPictureList"/>
    <dgm:cxn modelId="{DE0EED70-4CB2-40DF-8DC2-94E01B91572D}" type="presParOf" srcId="{1BB21210-5230-4216-8913-4CB5DE7C1330}" destId="{2A09CC18-8B8C-4E55-98CC-3F13ABA459D3}"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FEB0CD-D2D7-444D-A629-2C279F713A5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D4E40B7-FE9D-4B9F-8695-F1E1BDAB20C2}">
      <dgm:prSet phldrT="[Text]"/>
      <dgm:spPr/>
      <dgm:t>
        <a:bodyPr/>
        <a:lstStyle/>
        <a:p>
          <a:r>
            <a:rPr lang="en-GB" dirty="0">
              <a:solidFill>
                <a:schemeClr val="tx1"/>
              </a:solidFill>
            </a:rPr>
            <a:t>Cheap and rich sensing</a:t>
          </a:r>
          <a:endParaRPr lang="en-US" dirty="0">
            <a:solidFill>
              <a:schemeClr val="tx1"/>
            </a:solidFill>
          </a:endParaRPr>
        </a:p>
      </dgm:t>
    </dgm:pt>
    <dgm:pt modelId="{B58CBC5A-10C6-406D-AFF6-56E5D0ECFBC6}" type="parTrans" cxnId="{4475D62E-6BBD-48E9-BD1A-532FADE7FB3F}">
      <dgm:prSet/>
      <dgm:spPr/>
      <dgm:t>
        <a:bodyPr/>
        <a:lstStyle/>
        <a:p>
          <a:endParaRPr lang="en-US">
            <a:solidFill>
              <a:schemeClr val="tx1"/>
            </a:solidFill>
          </a:endParaRPr>
        </a:p>
      </dgm:t>
    </dgm:pt>
    <dgm:pt modelId="{1FCF513A-3BB2-462B-93DB-2521D040D011}" type="sibTrans" cxnId="{4475D62E-6BBD-48E9-BD1A-532FADE7FB3F}">
      <dgm:prSet/>
      <dgm:spPr/>
      <dgm:t>
        <a:bodyPr/>
        <a:lstStyle/>
        <a:p>
          <a:endParaRPr lang="en-US">
            <a:solidFill>
              <a:schemeClr val="tx1"/>
            </a:solidFill>
          </a:endParaRPr>
        </a:p>
      </dgm:t>
    </dgm:pt>
    <dgm:pt modelId="{B4FE1275-FFC6-4C28-9981-968F927F2A88}">
      <dgm:prSet phldrT="[Text]"/>
      <dgm:spPr/>
      <dgm:t>
        <a:bodyPr/>
        <a:lstStyle/>
        <a:p>
          <a:r>
            <a:rPr lang="en-GB" dirty="0">
              <a:solidFill>
                <a:schemeClr val="tx1"/>
              </a:solidFill>
            </a:rPr>
            <a:t>No massive Internet of Things (IoT)</a:t>
          </a:r>
          <a:endParaRPr lang="en-US" dirty="0">
            <a:solidFill>
              <a:schemeClr val="tx1"/>
            </a:solidFill>
          </a:endParaRPr>
        </a:p>
      </dgm:t>
    </dgm:pt>
    <dgm:pt modelId="{6ECDB02C-430C-48CF-97AD-268AFAC05D2E}" type="parTrans" cxnId="{CB28392E-C714-415E-9EA4-1A940EAAEB78}">
      <dgm:prSet/>
      <dgm:spPr/>
      <dgm:t>
        <a:bodyPr/>
        <a:lstStyle/>
        <a:p>
          <a:endParaRPr lang="en-US">
            <a:solidFill>
              <a:schemeClr val="tx1"/>
            </a:solidFill>
          </a:endParaRPr>
        </a:p>
      </dgm:t>
    </dgm:pt>
    <dgm:pt modelId="{F3FC7577-9821-4E66-AE8F-10216BDD5F2C}" type="sibTrans" cxnId="{CB28392E-C714-415E-9EA4-1A940EAAEB78}">
      <dgm:prSet/>
      <dgm:spPr/>
      <dgm:t>
        <a:bodyPr/>
        <a:lstStyle/>
        <a:p>
          <a:endParaRPr lang="en-US">
            <a:solidFill>
              <a:schemeClr val="tx1"/>
            </a:solidFill>
          </a:endParaRPr>
        </a:p>
      </dgm:t>
    </dgm:pt>
    <dgm:pt modelId="{FB108FBC-C709-4FC2-8F0E-32D1846148EB}">
      <dgm:prSet phldrT="[Text]"/>
      <dgm:spPr/>
      <dgm:t>
        <a:bodyPr/>
        <a:lstStyle/>
        <a:p>
          <a:r>
            <a:rPr lang="en-GB" dirty="0">
              <a:solidFill>
                <a:schemeClr val="tx1"/>
              </a:solidFill>
            </a:rPr>
            <a:t>No edge computing</a:t>
          </a:r>
          <a:endParaRPr lang="en-US" dirty="0">
            <a:solidFill>
              <a:schemeClr val="tx1"/>
            </a:solidFill>
          </a:endParaRPr>
        </a:p>
      </dgm:t>
    </dgm:pt>
    <dgm:pt modelId="{95C21C8E-DC69-4FBE-80BA-B2CD1FBBDC6E}" type="parTrans" cxnId="{B858A664-30FC-4783-85C1-113C1B63C724}">
      <dgm:prSet/>
      <dgm:spPr/>
      <dgm:t>
        <a:bodyPr/>
        <a:lstStyle/>
        <a:p>
          <a:endParaRPr lang="en-US">
            <a:solidFill>
              <a:schemeClr val="tx1"/>
            </a:solidFill>
          </a:endParaRPr>
        </a:p>
      </dgm:t>
    </dgm:pt>
    <dgm:pt modelId="{1283C826-7F82-4390-88C2-4382321B7EA5}" type="sibTrans" cxnId="{B858A664-30FC-4783-85C1-113C1B63C724}">
      <dgm:prSet/>
      <dgm:spPr/>
      <dgm:t>
        <a:bodyPr/>
        <a:lstStyle/>
        <a:p>
          <a:endParaRPr lang="en-US">
            <a:solidFill>
              <a:schemeClr val="tx1"/>
            </a:solidFill>
          </a:endParaRPr>
        </a:p>
      </dgm:t>
    </dgm:pt>
    <dgm:pt modelId="{E73B0A1C-C71D-4B6F-A32C-EA2C59A63C98}">
      <dgm:prSet phldrT="[Text]"/>
      <dgm:spPr>
        <a:solidFill>
          <a:schemeClr val="accent1">
            <a:lumMod val="20000"/>
            <a:lumOff val="80000"/>
          </a:schemeClr>
        </a:solidFill>
      </dgm:spPr>
      <dgm:t>
        <a:bodyPr/>
        <a:lstStyle/>
        <a:p>
          <a:r>
            <a:rPr lang="en-GB" dirty="0">
              <a:solidFill>
                <a:schemeClr val="tx1"/>
              </a:solidFill>
            </a:rPr>
            <a:t>Massive AI techniques and software</a:t>
          </a:r>
          <a:endParaRPr lang="en-US" dirty="0">
            <a:solidFill>
              <a:schemeClr val="tx1"/>
            </a:solidFill>
          </a:endParaRPr>
        </a:p>
      </dgm:t>
    </dgm:pt>
    <dgm:pt modelId="{FEA512B7-67EC-4774-B8A7-54CE5818F72B}" type="parTrans" cxnId="{6AABA3D4-5125-4CBD-B1F8-DA340D50AEE4}">
      <dgm:prSet/>
      <dgm:spPr/>
      <dgm:t>
        <a:bodyPr/>
        <a:lstStyle/>
        <a:p>
          <a:endParaRPr lang="en-US">
            <a:solidFill>
              <a:schemeClr val="tx1"/>
            </a:solidFill>
          </a:endParaRPr>
        </a:p>
      </dgm:t>
    </dgm:pt>
    <dgm:pt modelId="{F3FC99F1-EB6D-42A2-AE09-7DC4A54B611C}" type="sibTrans" cxnId="{6AABA3D4-5125-4CBD-B1F8-DA340D50AEE4}">
      <dgm:prSet/>
      <dgm:spPr/>
      <dgm:t>
        <a:bodyPr/>
        <a:lstStyle/>
        <a:p>
          <a:endParaRPr lang="en-US">
            <a:solidFill>
              <a:schemeClr val="tx1"/>
            </a:solidFill>
          </a:endParaRPr>
        </a:p>
      </dgm:t>
    </dgm:pt>
    <dgm:pt modelId="{65AB7A8C-D87E-401C-A423-91E5BD139C2A}" type="pres">
      <dgm:prSet presAssocID="{0DFEB0CD-D2D7-444D-A629-2C279F713A5E}" presName="diagram" presStyleCnt="0">
        <dgm:presLayoutVars>
          <dgm:dir/>
          <dgm:resizeHandles val="exact"/>
        </dgm:presLayoutVars>
      </dgm:prSet>
      <dgm:spPr/>
    </dgm:pt>
    <dgm:pt modelId="{2957C14B-13C2-4BD4-BA65-8D08D80BB25E}" type="pres">
      <dgm:prSet presAssocID="{0D4E40B7-FE9D-4B9F-8695-F1E1BDAB20C2}" presName="node" presStyleLbl="node1" presStyleIdx="0" presStyleCnt="4">
        <dgm:presLayoutVars>
          <dgm:bulletEnabled val="1"/>
        </dgm:presLayoutVars>
      </dgm:prSet>
      <dgm:spPr/>
    </dgm:pt>
    <dgm:pt modelId="{D9FB11D5-4580-46B6-B16B-99442A626C91}" type="pres">
      <dgm:prSet presAssocID="{1FCF513A-3BB2-462B-93DB-2521D040D011}" presName="sibTrans" presStyleCnt="0"/>
      <dgm:spPr/>
    </dgm:pt>
    <dgm:pt modelId="{268D5503-BF32-4E32-9EF1-D14C8F1FD499}" type="pres">
      <dgm:prSet presAssocID="{B4FE1275-FFC6-4C28-9981-968F927F2A88}" presName="node" presStyleLbl="node1" presStyleIdx="1" presStyleCnt="4">
        <dgm:presLayoutVars>
          <dgm:bulletEnabled val="1"/>
        </dgm:presLayoutVars>
      </dgm:prSet>
      <dgm:spPr/>
    </dgm:pt>
    <dgm:pt modelId="{033FA37F-7E75-4F68-BF81-98C7C9F093D0}" type="pres">
      <dgm:prSet presAssocID="{F3FC7577-9821-4E66-AE8F-10216BDD5F2C}" presName="sibTrans" presStyleCnt="0"/>
      <dgm:spPr/>
    </dgm:pt>
    <dgm:pt modelId="{429DC32D-2301-4D13-AA69-DB4CC1A1B707}" type="pres">
      <dgm:prSet presAssocID="{FB108FBC-C709-4FC2-8F0E-32D1846148EB}" presName="node" presStyleLbl="node1" presStyleIdx="2" presStyleCnt="4">
        <dgm:presLayoutVars>
          <dgm:bulletEnabled val="1"/>
        </dgm:presLayoutVars>
      </dgm:prSet>
      <dgm:spPr/>
    </dgm:pt>
    <dgm:pt modelId="{2E005C74-2DB5-43F8-89F8-7D629DA8F5FF}" type="pres">
      <dgm:prSet presAssocID="{1283C826-7F82-4390-88C2-4382321B7EA5}" presName="sibTrans" presStyleCnt="0"/>
      <dgm:spPr/>
    </dgm:pt>
    <dgm:pt modelId="{A43F8F1D-1C46-40EB-BDEA-CC2AC64C1ADB}" type="pres">
      <dgm:prSet presAssocID="{E73B0A1C-C71D-4B6F-A32C-EA2C59A63C98}" presName="node" presStyleLbl="node1" presStyleIdx="3" presStyleCnt="4">
        <dgm:presLayoutVars>
          <dgm:bulletEnabled val="1"/>
        </dgm:presLayoutVars>
      </dgm:prSet>
      <dgm:spPr/>
    </dgm:pt>
  </dgm:ptLst>
  <dgm:cxnLst>
    <dgm:cxn modelId="{3BCC8213-2B38-4F2E-9A2B-FBEBC15956CD}" type="presOf" srcId="{FB108FBC-C709-4FC2-8F0E-32D1846148EB}" destId="{429DC32D-2301-4D13-AA69-DB4CC1A1B707}" srcOrd="0" destOrd="0" presId="urn:microsoft.com/office/officeart/2005/8/layout/default"/>
    <dgm:cxn modelId="{CB28392E-C714-415E-9EA4-1A940EAAEB78}" srcId="{0DFEB0CD-D2D7-444D-A629-2C279F713A5E}" destId="{B4FE1275-FFC6-4C28-9981-968F927F2A88}" srcOrd="1" destOrd="0" parTransId="{6ECDB02C-430C-48CF-97AD-268AFAC05D2E}" sibTransId="{F3FC7577-9821-4E66-AE8F-10216BDD5F2C}"/>
    <dgm:cxn modelId="{4475D62E-6BBD-48E9-BD1A-532FADE7FB3F}" srcId="{0DFEB0CD-D2D7-444D-A629-2C279F713A5E}" destId="{0D4E40B7-FE9D-4B9F-8695-F1E1BDAB20C2}" srcOrd="0" destOrd="0" parTransId="{B58CBC5A-10C6-406D-AFF6-56E5D0ECFBC6}" sibTransId="{1FCF513A-3BB2-462B-93DB-2521D040D011}"/>
    <dgm:cxn modelId="{B858A664-30FC-4783-85C1-113C1B63C724}" srcId="{0DFEB0CD-D2D7-444D-A629-2C279F713A5E}" destId="{FB108FBC-C709-4FC2-8F0E-32D1846148EB}" srcOrd="2" destOrd="0" parTransId="{95C21C8E-DC69-4FBE-80BA-B2CD1FBBDC6E}" sibTransId="{1283C826-7F82-4390-88C2-4382321B7EA5}"/>
    <dgm:cxn modelId="{610D8666-0888-40B1-9DBC-CD004E9D3F86}" type="presOf" srcId="{0DFEB0CD-D2D7-444D-A629-2C279F713A5E}" destId="{65AB7A8C-D87E-401C-A423-91E5BD139C2A}" srcOrd="0" destOrd="0" presId="urn:microsoft.com/office/officeart/2005/8/layout/default"/>
    <dgm:cxn modelId="{BE014591-70F8-4113-80D8-7298681CD5D8}" type="presOf" srcId="{0D4E40B7-FE9D-4B9F-8695-F1E1BDAB20C2}" destId="{2957C14B-13C2-4BD4-BA65-8D08D80BB25E}" srcOrd="0" destOrd="0" presId="urn:microsoft.com/office/officeart/2005/8/layout/default"/>
    <dgm:cxn modelId="{1281A4C3-B7EB-4025-ABC6-4642BB152380}" type="presOf" srcId="{E73B0A1C-C71D-4B6F-A32C-EA2C59A63C98}" destId="{A43F8F1D-1C46-40EB-BDEA-CC2AC64C1ADB}" srcOrd="0" destOrd="0" presId="urn:microsoft.com/office/officeart/2005/8/layout/default"/>
    <dgm:cxn modelId="{567F06C4-B1F2-4AEC-B03C-75B55D6A1B8C}" type="presOf" srcId="{B4FE1275-FFC6-4C28-9981-968F927F2A88}" destId="{268D5503-BF32-4E32-9EF1-D14C8F1FD499}" srcOrd="0" destOrd="0" presId="urn:microsoft.com/office/officeart/2005/8/layout/default"/>
    <dgm:cxn modelId="{6AABA3D4-5125-4CBD-B1F8-DA340D50AEE4}" srcId="{0DFEB0CD-D2D7-444D-A629-2C279F713A5E}" destId="{E73B0A1C-C71D-4B6F-A32C-EA2C59A63C98}" srcOrd="3" destOrd="0" parTransId="{FEA512B7-67EC-4774-B8A7-54CE5818F72B}" sibTransId="{F3FC99F1-EB6D-42A2-AE09-7DC4A54B611C}"/>
    <dgm:cxn modelId="{3C7E8A40-2066-4B95-A472-2EAC79DF47FC}" type="presParOf" srcId="{65AB7A8C-D87E-401C-A423-91E5BD139C2A}" destId="{2957C14B-13C2-4BD4-BA65-8D08D80BB25E}" srcOrd="0" destOrd="0" presId="urn:microsoft.com/office/officeart/2005/8/layout/default"/>
    <dgm:cxn modelId="{36ADB473-6009-40F0-92D4-011244B6A967}" type="presParOf" srcId="{65AB7A8C-D87E-401C-A423-91E5BD139C2A}" destId="{D9FB11D5-4580-46B6-B16B-99442A626C91}" srcOrd="1" destOrd="0" presId="urn:microsoft.com/office/officeart/2005/8/layout/default"/>
    <dgm:cxn modelId="{63344D40-6EA7-46BA-8788-5FC7A0FEF652}" type="presParOf" srcId="{65AB7A8C-D87E-401C-A423-91E5BD139C2A}" destId="{268D5503-BF32-4E32-9EF1-D14C8F1FD499}" srcOrd="2" destOrd="0" presId="urn:microsoft.com/office/officeart/2005/8/layout/default"/>
    <dgm:cxn modelId="{D1431E97-B77E-4624-A329-B2EF507B6482}" type="presParOf" srcId="{65AB7A8C-D87E-401C-A423-91E5BD139C2A}" destId="{033FA37F-7E75-4F68-BF81-98C7C9F093D0}" srcOrd="3" destOrd="0" presId="urn:microsoft.com/office/officeart/2005/8/layout/default"/>
    <dgm:cxn modelId="{5792866A-CE72-401F-8D49-5CA5FDA8E0D7}" type="presParOf" srcId="{65AB7A8C-D87E-401C-A423-91E5BD139C2A}" destId="{429DC32D-2301-4D13-AA69-DB4CC1A1B707}" srcOrd="4" destOrd="0" presId="urn:microsoft.com/office/officeart/2005/8/layout/default"/>
    <dgm:cxn modelId="{FD40CB5F-8315-4E7D-816E-D140F57D9768}" type="presParOf" srcId="{65AB7A8C-D87E-401C-A423-91E5BD139C2A}" destId="{2E005C74-2DB5-43F8-89F8-7D629DA8F5FF}" srcOrd="5" destOrd="0" presId="urn:microsoft.com/office/officeart/2005/8/layout/default"/>
    <dgm:cxn modelId="{D1BBF66E-2470-4051-8298-07E3FAE6EDE8}" type="presParOf" srcId="{65AB7A8C-D87E-401C-A423-91E5BD139C2A}" destId="{A43F8F1D-1C46-40EB-BDEA-CC2AC64C1AD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FEB0CD-D2D7-444D-A629-2C279F713A5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D4E40B7-FE9D-4B9F-8695-F1E1BDAB20C2}">
      <dgm:prSet phldrT="[Text]" custT="1"/>
      <dgm:spPr/>
      <dgm:t>
        <a:bodyPr/>
        <a:lstStyle/>
        <a:p>
          <a:r>
            <a:rPr lang="en-GB" sz="1600" dirty="0">
              <a:solidFill>
                <a:schemeClr val="tx1"/>
              </a:solidFill>
            </a:rPr>
            <a:t>Individual component modelling</a:t>
          </a:r>
          <a:endParaRPr lang="en-US" sz="1600" dirty="0">
            <a:solidFill>
              <a:schemeClr val="tx1"/>
            </a:solidFill>
          </a:endParaRPr>
        </a:p>
      </dgm:t>
    </dgm:pt>
    <dgm:pt modelId="{B58CBC5A-10C6-406D-AFF6-56E5D0ECFBC6}" type="parTrans" cxnId="{4475D62E-6BBD-48E9-BD1A-532FADE7FB3F}">
      <dgm:prSet/>
      <dgm:spPr/>
      <dgm:t>
        <a:bodyPr/>
        <a:lstStyle/>
        <a:p>
          <a:endParaRPr lang="en-US" sz="1400">
            <a:solidFill>
              <a:schemeClr val="tx1"/>
            </a:solidFill>
          </a:endParaRPr>
        </a:p>
      </dgm:t>
    </dgm:pt>
    <dgm:pt modelId="{1FCF513A-3BB2-462B-93DB-2521D040D011}" type="sibTrans" cxnId="{4475D62E-6BBD-48E9-BD1A-532FADE7FB3F}">
      <dgm:prSet/>
      <dgm:spPr/>
      <dgm:t>
        <a:bodyPr/>
        <a:lstStyle/>
        <a:p>
          <a:endParaRPr lang="en-US" sz="1400">
            <a:solidFill>
              <a:schemeClr val="tx1"/>
            </a:solidFill>
          </a:endParaRPr>
        </a:p>
      </dgm:t>
    </dgm:pt>
    <dgm:pt modelId="{B4FE1275-FFC6-4C28-9981-968F927F2A88}">
      <dgm:prSet phldrT="[Text]" custT="1"/>
      <dgm:spPr/>
      <dgm:t>
        <a:bodyPr/>
        <a:lstStyle/>
        <a:p>
          <a:r>
            <a:rPr lang="en-GB" sz="1600" dirty="0">
              <a:solidFill>
                <a:schemeClr val="tx1"/>
              </a:solidFill>
            </a:rPr>
            <a:t>IoT and edge Computing</a:t>
          </a:r>
          <a:endParaRPr lang="en-US" sz="1600" dirty="0">
            <a:solidFill>
              <a:schemeClr val="tx1"/>
            </a:solidFill>
          </a:endParaRPr>
        </a:p>
      </dgm:t>
    </dgm:pt>
    <dgm:pt modelId="{6ECDB02C-430C-48CF-97AD-268AFAC05D2E}" type="parTrans" cxnId="{CB28392E-C714-415E-9EA4-1A940EAAEB78}">
      <dgm:prSet/>
      <dgm:spPr/>
      <dgm:t>
        <a:bodyPr/>
        <a:lstStyle/>
        <a:p>
          <a:endParaRPr lang="en-US" sz="1400">
            <a:solidFill>
              <a:schemeClr val="tx1"/>
            </a:solidFill>
          </a:endParaRPr>
        </a:p>
      </dgm:t>
    </dgm:pt>
    <dgm:pt modelId="{F3FC7577-9821-4E66-AE8F-10216BDD5F2C}" type="sibTrans" cxnId="{CB28392E-C714-415E-9EA4-1A940EAAEB78}">
      <dgm:prSet/>
      <dgm:spPr/>
      <dgm:t>
        <a:bodyPr/>
        <a:lstStyle/>
        <a:p>
          <a:endParaRPr lang="en-US" sz="1400">
            <a:solidFill>
              <a:schemeClr val="tx1"/>
            </a:solidFill>
          </a:endParaRPr>
        </a:p>
      </dgm:t>
    </dgm:pt>
    <dgm:pt modelId="{FB108FBC-C709-4FC2-8F0E-32D1846148EB}">
      <dgm:prSet phldrT="[Text]" custT="1"/>
      <dgm:spPr/>
      <dgm:t>
        <a:bodyPr/>
        <a:lstStyle/>
        <a:p>
          <a:r>
            <a:rPr lang="en-GB" sz="1600" dirty="0">
              <a:solidFill>
                <a:schemeClr val="tx1"/>
              </a:solidFill>
            </a:rPr>
            <a:t>Instance and aggregation</a:t>
          </a:r>
          <a:endParaRPr lang="en-US" sz="1600" dirty="0">
            <a:solidFill>
              <a:schemeClr val="tx1"/>
            </a:solidFill>
          </a:endParaRPr>
        </a:p>
      </dgm:t>
    </dgm:pt>
    <dgm:pt modelId="{95C21C8E-DC69-4FBE-80BA-B2CD1FBBDC6E}" type="parTrans" cxnId="{B858A664-30FC-4783-85C1-113C1B63C724}">
      <dgm:prSet/>
      <dgm:spPr/>
      <dgm:t>
        <a:bodyPr/>
        <a:lstStyle/>
        <a:p>
          <a:endParaRPr lang="en-US" sz="1400">
            <a:solidFill>
              <a:schemeClr val="tx1"/>
            </a:solidFill>
          </a:endParaRPr>
        </a:p>
      </dgm:t>
    </dgm:pt>
    <dgm:pt modelId="{1283C826-7F82-4390-88C2-4382321B7EA5}" type="sibTrans" cxnId="{B858A664-30FC-4783-85C1-113C1B63C724}">
      <dgm:prSet/>
      <dgm:spPr/>
      <dgm:t>
        <a:bodyPr/>
        <a:lstStyle/>
        <a:p>
          <a:endParaRPr lang="en-US" sz="1400">
            <a:solidFill>
              <a:schemeClr val="tx1"/>
            </a:solidFill>
          </a:endParaRPr>
        </a:p>
      </dgm:t>
    </dgm:pt>
    <dgm:pt modelId="{E73B0A1C-C71D-4B6F-A32C-EA2C59A63C98}">
      <dgm:prSet phldrT="[Text]" custT="1"/>
      <dgm:spPr>
        <a:solidFill>
          <a:schemeClr val="accent1">
            <a:lumMod val="20000"/>
            <a:lumOff val="80000"/>
          </a:schemeClr>
        </a:solidFill>
      </dgm:spPr>
      <dgm:t>
        <a:bodyPr/>
        <a:lstStyle/>
        <a:p>
          <a:r>
            <a:rPr lang="en-GB" sz="1600" dirty="0">
              <a:solidFill>
                <a:schemeClr val="tx1"/>
              </a:solidFill>
            </a:rPr>
            <a:t>Open for AI and machine learning</a:t>
          </a:r>
          <a:endParaRPr lang="en-US" sz="1600" dirty="0">
            <a:solidFill>
              <a:schemeClr val="tx1"/>
            </a:solidFill>
          </a:endParaRPr>
        </a:p>
      </dgm:t>
    </dgm:pt>
    <dgm:pt modelId="{FEA512B7-67EC-4774-B8A7-54CE5818F72B}" type="parTrans" cxnId="{6AABA3D4-5125-4CBD-B1F8-DA340D50AEE4}">
      <dgm:prSet/>
      <dgm:spPr/>
      <dgm:t>
        <a:bodyPr/>
        <a:lstStyle/>
        <a:p>
          <a:endParaRPr lang="en-US" sz="1400">
            <a:solidFill>
              <a:schemeClr val="tx1"/>
            </a:solidFill>
          </a:endParaRPr>
        </a:p>
      </dgm:t>
    </dgm:pt>
    <dgm:pt modelId="{F3FC99F1-EB6D-42A2-AE09-7DC4A54B611C}" type="sibTrans" cxnId="{6AABA3D4-5125-4CBD-B1F8-DA340D50AEE4}">
      <dgm:prSet/>
      <dgm:spPr/>
      <dgm:t>
        <a:bodyPr/>
        <a:lstStyle/>
        <a:p>
          <a:endParaRPr lang="en-US" sz="1400">
            <a:solidFill>
              <a:schemeClr val="tx1"/>
            </a:solidFill>
          </a:endParaRPr>
        </a:p>
      </dgm:t>
    </dgm:pt>
    <dgm:pt modelId="{65AB7A8C-D87E-401C-A423-91E5BD139C2A}" type="pres">
      <dgm:prSet presAssocID="{0DFEB0CD-D2D7-444D-A629-2C279F713A5E}" presName="diagram" presStyleCnt="0">
        <dgm:presLayoutVars>
          <dgm:dir/>
          <dgm:resizeHandles val="exact"/>
        </dgm:presLayoutVars>
      </dgm:prSet>
      <dgm:spPr/>
    </dgm:pt>
    <dgm:pt modelId="{2957C14B-13C2-4BD4-BA65-8D08D80BB25E}" type="pres">
      <dgm:prSet presAssocID="{0D4E40B7-FE9D-4B9F-8695-F1E1BDAB20C2}" presName="node" presStyleLbl="node1" presStyleIdx="0" presStyleCnt="4">
        <dgm:presLayoutVars>
          <dgm:bulletEnabled val="1"/>
        </dgm:presLayoutVars>
      </dgm:prSet>
      <dgm:spPr/>
    </dgm:pt>
    <dgm:pt modelId="{D9FB11D5-4580-46B6-B16B-99442A626C91}" type="pres">
      <dgm:prSet presAssocID="{1FCF513A-3BB2-462B-93DB-2521D040D011}" presName="sibTrans" presStyleCnt="0"/>
      <dgm:spPr/>
    </dgm:pt>
    <dgm:pt modelId="{268D5503-BF32-4E32-9EF1-D14C8F1FD499}" type="pres">
      <dgm:prSet presAssocID="{B4FE1275-FFC6-4C28-9981-968F927F2A88}" presName="node" presStyleLbl="node1" presStyleIdx="1" presStyleCnt="4">
        <dgm:presLayoutVars>
          <dgm:bulletEnabled val="1"/>
        </dgm:presLayoutVars>
      </dgm:prSet>
      <dgm:spPr/>
    </dgm:pt>
    <dgm:pt modelId="{033FA37F-7E75-4F68-BF81-98C7C9F093D0}" type="pres">
      <dgm:prSet presAssocID="{F3FC7577-9821-4E66-AE8F-10216BDD5F2C}" presName="sibTrans" presStyleCnt="0"/>
      <dgm:spPr/>
    </dgm:pt>
    <dgm:pt modelId="{429DC32D-2301-4D13-AA69-DB4CC1A1B707}" type="pres">
      <dgm:prSet presAssocID="{FB108FBC-C709-4FC2-8F0E-32D1846148EB}" presName="node" presStyleLbl="node1" presStyleIdx="2" presStyleCnt="4">
        <dgm:presLayoutVars>
          <dgm:bulletEnabled val="1"/>
        </dgm:presLayoutVars>
      </dgm:prSet>
      <dgm:spPr/>
    </dgm:pt>
    <dgm:pt modelId="{2E005C74-2DB5-43F8-89F8-7D629DA8F5FF}" type="pres">
      <dgm:prSet presAssocID="{1283C826-7F82-4390-88C2-4382321B7EA5}" presName="sibTrans" presStyleCnt="0"/>
      <dgm:spPr/>
    </dgm:pt>
    <dgm:pt modelId="{A43F8F1D-1C46-40EB-BDEA-CC2AC64C1ADB}" type="pres">
      <dgm:prSet presAssocID="{E73B0A1C-C71D-4B6F-A32C-EA2C59A63C98}" presName="node" presStyleLbl="node1" presStyleIdx="3" presStyleCnt="4">
        <dgm:presLayoutVars>
          <dgm:bulletEnabled val="1"/>
        </dgm:presLayoutVars>
      </dgm:prSet>
      <dgm:spPr/>
    </dgm:pt>
  </dgm:ptLst>
  <dgm:cxnLst>
    <dgm:cxn modelId="{3BCC8213-2B38-4F2E-9A2B-FBEBC15956CD}" type="presOf" srcId="{FB108FBC-C709-4FC2-8F0E-32D1846148EB}" destId="{429DC32D-2301-4D13-AA69-DB4CC1A1B707}" srcOrd="0" destOrd="0" presId="urn:microsoft.com/office/officeart/2005/8/layout/default"/>
    <dgm:cxn modelId="{CB28392E-C714-415E-9EA4-1A940EAAEB78}" srcId="{0DFEB0CD-D2D7-444D-A629-2C279F713A5E}" destId="{B4FE1275-FFC6-4C28-9981-968F927F2A88}" srcOrd="1" destOrd="0" parTransId="{6ECDB02C-430C-48CF-97AD-268AFAC05D2E}" sibTransId="{F3FC7577-9821-4E66-AE8F-10216BDD5F2C}"/>
    <dgm:cxn modelId="{4475D62E-6BBD-48E9-BD1A-532FADE7FB3F}" srcId="{0DFEB0CD-D2D7-444D-A629-2C279F713A5E}" destId="{0D4E40B7-FE9D-4B9F-8695-F1E1BDAB20C2}" srcOrd="0" destOrd="0" parTransId="{B58CBC5A-10C6-406D-AFF6-56E5D0ECFBC6}" sibTransId="{1FCF513A-3BB2-462B-93DB-2521D040D011}"/>
    <dgm:cxn modelId="{B858A664-30FC-4783-85C1-113C1B63C724}" srcId="{0DFEB0CD-D2D7-444D-A629-2C279F713A5E}" destId="{FB108FBC-C709-4FC2-8F0E-32D1846148EB}" srcOrd="2" destOrd="0" parTransId="{95C21C8E-DC69-4FBE-80BA-B2CD1FBBDC6E}" sibTransId="{1283C826-7F82-4390-88C2-4382321B7EA5}"/>
    <dgm:cxn modelId="{610D8666-0888-40B1-9DBC-CD004E9D3F86}" type="presOf" srcId="{0DFEB0CD-D2D7-444D-A629-2C279F713A5E}" destId="{65AB7A8C-D87E-401C-A423-91E5BD139C2A}" srcOrd="0" destOrd="0" presId="urn:microsoft.com/office/officeart/2005/8/layout/default"/>
    <dgm:cxn modelId="{BE014591-70F8-4113-80D8-7298681CD5D8}" type="presOf" srcId="{0D4E40B7-FE9D-4B9F-8695-F1E1BDAB20C2}" destId="{2957C14B-13C2-4BD4-BA65-8D08D80BB25E}" srcOrd="0" destOrd="0" presId="urn:microsoft.com/office/officeart/2005/8/layout/default"/>
    <dgm:cxn modelId="{1281A4C3-B7EB-4025-ABC6-4642BB152380}" type="presOf" srcId="{E73B0A1C-C71D-4B6F-A32C-EA2C59A63C98}" destId="{A43F8F1D-1C46-40EB-BDEA-CC2AC64C1ADB}" srcOrd="0" destOrd="0" presId="urn:microsoft.com/office/officeart/2005/8/layout/default"/>
    <dgm:cxn modelId="{567F06C4-B1F2-4AEC-B03C-75B55D6A1B8C}" type="presOf" srcId="{B4FE1275-FFC6-4C28-9981-968F927F2A88}" destId="{268D5503-BF32-4E32-9EF1-D14C8F1FD499}" srcOrd="0" destOrd="0" presId="urn:microsoft.com/office/officeart/2005/8/layout/default"/>
    <dgm:cxn modelId="{6AABA3D4-5125-4CBD-B1F8-DA340D50AEE4}" srcId="{0DFEB0CD-D2D7-444D-A629-2C279F713A5E}" destId="{E73B0A1C-C71D-4B6F-A32C-EA2C59A63C98}" srcOrd="3" destOrd="0" parTransId="{FEA512B7-67EC-4774-B8A7-54CE5818F72B}" sibTransId="{F3FC99F1-EB6D-42A2-AE09-7DC4A54B611C}"/>
    <dgm:cxn modelId="{3C7E8A40-2066-4B95-A472-2EAC79DF47FC}" type="presParOf" srcId="{65AB7A8C-D87E-401C-A423-91E5BD139C2A}" destId="{2957C14B-13C2-4BD4-BA65-8D08D80BB25E}" srcOrd="0" destOrd="0" presId="urn:microsoft.com/office/officeart/2005/8/layout/default"/>
    <dgm:cxn modelId="{36ADB473-6009-40F0-92D4-011244B6A967}" type="presParOf" srcId="{65AB7A8C-D87E-401C-A423-91E5BD139C2A}" destId="{D9FB11D5-4580-46B6-B16B-99442A626C91}" srcOrd="1" destOrd="0" presId="urn:microsoft.com/office/officeart/2005/8/layout/default"/>
    <dgm:cxn modelId="{63344D40-6EA7-46BA-8788-5FC7A0FEF652}" type="presParOf" srcId="{65AB7A8C-D87E-401C-A423-91E5BD139C2A}" destId="{268D5503-BF32-4E32-9EF1-D14C8F1FD499}" srcOrd="2" destOrd="0" presId="urn:microsoft.com/office/officeart/2005/8/layout/default"/>
    <dgm:cxn modelId="{D1431E97-B77E-4624-A329-B2EF507B6482}" type="presParOf" srcId="{65AB7A8C-D87E-401C-A423-91E5BD139C2A}" destId="{033FA37F-7E75-4F68-BF81-98C7C9F093D0}" srcOrd="3" destOrd="0" presId="urn:microsoft.com/office/officeart/2005/8/layout/default"/>
    <dgm:cxn modelId="{5792866A-CE72-401F-8D49-5CA5FDA8E0D7}" type="presParOf" srcId="{65AB7A8C-D87E-401C-A423-91E5BD139C2A}" destId="{429DC32D-2301-4D13-AA69-DB4CC1A1B707}" srcOrd="4" destOrd="0" presId="urn:microsoft.com/office/officeart/2005/8/layout/default"/>
    <dgm:cxn modelId="{FD40CB5F-8315-4E7D-816E-D140F57D9768}" type="presParOf" srcId="{65AB7A8C-D87E-401C-A423-91E5BD139C2A}" destId="{2E005C74-2DB5-43F8-89F8-7D629DA8F5FF}" srcOrd="5" destOrd="0" presId="urn:microsoft.com/office/officeart/2005/8/layout/default"/>
    <dgm:cxn modelId="{D1BBF66E-2470-4051-8298-07E3FAE6EDE8}" type="presParOf" srcId="{65AB7A8C-D87E-401C-A423-91E5BD139C2A}" destId="{A43F8F1D-1C46-40EB-BDEA-CC2AC64C1AD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EB76BF-76A6-4F3B-A6EF-7A64530B1B5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339CB9F-D4D4-4BF7-8894-67DF0CBD7A58}">
      <dgm:prSet phldrT="[Text]"/>
      <dgm:spPr/>
      <dgm:t>
        <a:bodyPr/>
        <a:lstStyle/>
        <a:p>
          <a:r>
            <a:rPr lang="en-GB" dirty="0"/>
            <a:t>Subsystems Modelling</a:t>
          </a:r>
          <a:endParaRPr lang="en-US" dirty="0"/>
        </a:p>
      </dgm:t>
    </dgm:pt>
    <dgm:pt modelId="{89DA3FE4-D296-4D47-8FA5-67A472F09232}" type="parTrans" cxnId="{E8454B9F-5BC2-4EB1-9C7C-9AD4A287F832}">
      <dgm:prSet/>
      <dgm:spPr/>
      <dgm:t>
        <a:bodyPr/>
        <a:lstStyle/>
        <a:p>
          <a:endParaRPr lang="en-US"/>
        </a:p>
      </dgm:t>
    </dgm:pt>
    <dgm:pt modelId="{FE5E6861-732A-4437-9FCB-DBAFCFF60EDB}" type="sibTrans" cxnId="{E8454B9F-5BC2-4EB1-9C7C-9AD4A287F832}">
      <dgm:prSet/>
      <dgm:spPr/>
      <dgm:t>
        <a:bodyPr/>
        <a:lstStyle/>
        <a:p>
          <a:endParaRPr lang="en-US"/>
        </a:p>
      </dgm:t>
    </dgm:pt>
    <dgm:pt modelId="{9ED93782-63EB-4981-9150-CEF5E8D44EAA}">
      <dgm:prSet phldrT="[Text]"/>
      <dgm:spPr/>
      <dgm:t>
        <a:bodyPr/>
        <a:lstStyle/>
        <a:p>
          <a:r>
            <a:rPr lang="en-GB" dirty="0"/>
            <a:t>Finite elements</a:t>
          </a:r>
          <a:endParaRPr lang="en-US" dirty="0"/>
        </a:p>
      </dgm:t>
    </dgm:pt>
    <dgm:pt modelId="{4C9B6335-C60F-4D58-BF7A-5FFB1A1E1DFD}" type="parTrans" cxnId="{07C36BA9-C08B-4C1D-9D93-D8A629421A3F}">
      <dgm:prSet/>
      <dgm:spPr/>
      <dgm:t>
        <a:bodyPr/>
        <a:lstStyle/>
        <a:p>
          <a:endParaRPr lang="en-US"/>
        </a:p>
      </dgm:t>
    </dgm:pt>
    <dgm:pt modelId="{D537B8B6-7F84-49E9-B4D4-C28ACCCF24DB}" type="sibTrans" cxnId="{07C36BA9-C08B-4C1D-9D93-D8A629421A3F}">
      <dgm:prSet/>
      <dgm:spPr/>
      <dgm:t>
        <a:bodyPr/>
        <a:lstStyle/>
        <a:p>
          <a:endParaRPr lang="en-US"/>
        </a:p>
      </dgm:t>
    </dgm:pt>
    <dgm:pt modelId="{63ABAC41-CBBB-4916-A091-DD1C9C8DFFD0}">
      <dgm:prSet phldrT="[Text]"/>
      <dgm:spPr/>
      <dgm:t>
        <a:bodyPr/>
        <a:lstStyle/>
        <a:p>
          <a:r>
            <a:rPr lang="en-GB" dirty="0"/>
            <a:t>Sensor integration and data fusion</a:t>
          </a:r>
          <a:endParaRPr lang="en-US" dirty="0"/>
        </a:p>
      </dgm:t>
    </dgm:pt>
    <dgm:pt modelId="{B8B97380-3EAB-414C-A0EB-70CEDAE972A9}" type="parTrans" cxnId="{E06CD78F-F52C-43A5-B64E-D72C676FC066}">
      <dgm:prSet/>
      <dgm:spPr/>
      <dgm:t>
        <a:bodyPr/>
        <a:lstStyle/>
        <a:p>
          <a:endParaRPr lang="en-US"/>
        </a:p>
      </dgm:t>
    </dgm:pt>
    <dgm:pt modelId="{445EE98A-11C8-42E5-853B-ABAA0DF22435}" type="sibTrans" cxnId="{E06CD78F-F52C-43A5-B64E-D72C676FC066}">
      <dgm:prSet/>
      <dgm:spPr/>
      <dgm:t>
        <a:bodyPr/>
        <a:lstStyle/>
        <a:p>
          <a:endParaRPr lang="en-US"/>
        </a:p>
      </dgm:t>
    </dgm:pt>
    <dgm:pt modelId="{6B32C16A-94A2-40E8-925B-EA59688EFAA8}">
      <dgm:prSet phldrT="[Text]"/>
      <dgm:spPr/>
      <dgm:t>
        <a:bodyPr/>
        <a:lstStyle/>
        <a:p>
          <a:r>
            <a:rPr lang="en-GB" dirty="0"/>
            <a:t>Real time data for </a:t>
          </a:r>
          <a:r>
            <a:rPr lang="en-GB" dirty="0" err="1"/>
            <a:t>multiphysics</a:t>
          </a:r>
          <a:r>
            <a:rPr lang="en-GB" dirty="0"/>
            <a:t> modelling</a:t>
          </a:r>
          <a:endParaRPr lang="en-US" dirty="0"/>
        </a:p>
      </dgm:t>
    </dgm:pt>
    <dgm:pt modelId="{27E22A70-3585-40B5-9C93-86B9B0330A17}" type="parTrans" cxnId="{4D2C05E0-8617-47B3-A754-FDEF41072FB1}">
      <dgm:prSet/>
      <dgm:spPr/>
      <dgm:t>
        <a:bodyPr/>
        <a:lstStyle/>
        <a:p>
          <a:endParaRPr lang="en-US"/>
        </a:p>
      </dgm:t>
    </dgm:pt>
    <dgm:pt modelId="{F7E4AD2C-9308-4275-84CF-50CCF7F60D74}" type="sibTrans" cxnId="{4D2C05E0-8617-47B3-A754-FDEF41072FB1}">
      <dgm:prSet/>
      <dgm:spPr/>
      <dgm:t>
        <a:bodyPr/>
        <a:lstStyle/>
        <a:p>
          <a:endParaRPr lang="en-US"/>
        </a:p>
      </dgm:t>
    </dgm:pt>
    <dgm:pt modelId="{C4A3C8CC-F19D-48D6-909C-C120A2642770}">
      <dgm:prSet phldrT="[Text]"/>
      <dgm:spPr/>
      <dgm:t>
        <a:bodyPr/>
        <a:lstStyle/>
        <a:p>
          <a:r>
            <a:rPr lang="en-GB" dirty="0"/>
            <a:t>High computational power</a:t>
          </a:r>
          <a:endParaRPr lang="en-US" dirty="0"/>
        </a:p>
      </dgm:t>
    </dgm:pt>
    <dgm:pt modelId="{618A57FA-9855-4FB0-9C13-BF3427C820E8}" type="parTrans" cxnId="{2E439EC7-2E05-457E-BB44-135378948CE8}">
      <dgm:prSet/>
      <dgm:spPr/>
      <dgm:t>
        <a:bodyPr/>
        <a:lstStyle/>
        <a:p>
          <a:endParaRPr lang="en-US"/>
        </a:p>
      </dgm:t>
    </dgm:pt>
    <dgm:pt modelId="{645ACB1F-8DC6-4CA4-9BAD-8F5AEAF49BEC}" type="sibTrans" cxnId="{2E439EC7-2E05-457E-BB44-135378948CE8}">
      <dgm:prSet/>
      <dgm:spPr/>
      <dgm:t>
        <a:bodyPr/>
        <a:lstStyle/>
        <a:p>
          <a:endParaRPr lang="en-US"/>
        </a:p>
      </dgm:t>
    </dgm:pt>
    <dgm:pt modelId="{3BB81EC6-079F-4644-844F-0606F6C85125}">
      <dgm:prSet phldrT="[Text]"/>
      <dgm:spPr/>
      <dgm:t>
        <a:bodyPr/>
        <a:lstStyle/>
        <a:p>
          <a:r>
            <a:rPr lang="en-GB" dirty="0"/>
            <a:t>Communication protocols</a:t>
          </a:r>
          <a:endParaRPr lang="en-US" dirty="0"/>
        </a:p>
      </dgm:t>
    </dgm:pt>
    <dgm:pt modelId="{7F827627-D127-4AB5-9CA3-55F2FB3F2273}" type="parTrans" cxnId="{10BCB715-3249-4A97-8A53-B0BFCD2A4B69}">
      <dgm:prSet/>
      <dgm:spPr/>
      <dgm:t>
        <a:bodyPr/>
        <a:lstStyle/>
        <a:p>
          <a:endParaRPr lang="en-US"/>
        </a:p>
      </dgm:t>
    </dgm:pt>
    <dgm:pt modelId="{2889D26F-BF7C-4802-82E5-1B51146C5E15}" type="sibTrans" cxnId="{10BCB715-3249-4A97-8A53-B0BFCD2A4B69}">
      <dgm:prSet/>
      <dgm:spPr/>
      <dgm:t>
        <a:bodyPr/>
        <a:lstStyle/>
        <a:p>
          <a:endParaRPr lang="en-US"/>
        </a:p>
      </dgm:t>
    </dgm:pt>
    <dgm:pt modelId="{885B30FE-75E7-4157-A952-190594B4FAD2}">
      <dgm:prSet phldrT="[Text]"/>
      <dgm:spPr/>
      <dgm:t>
        <a:bodyPr/>
        <a:lstStyle/>
        <a:p>
          <a:r>
            <a:rPr lang="en-GB" dirty="0"/>
            <a:t>Behavioural matching</a:t>
          </a:r>
          <a:endParaRPr lang="en-US" dirty="0"/>
        </a:p>
      </dgm:t>
    </dgm:pt>
    <dgm:pt modelId="{5E41C667-E91A-4F7D-B341-AE9E900C4D8C}" type="parTrans" cxnId="{4825C642-89BB-46FB-9573-A2A4B13BDD16}">
      <dgm:prSet/>
      <dgm:spPr/>
      <dgm:t>
        <a:bodyPr/>
        <a:lstStyle/>
        <a:p>
          <a:endParaRPr lang="en-US"/>
        </a:p>
      </dgm:t>
    </dgm:pt>
    <dgm:pt modelId="{ADAB897E-5613-4C20-941A-060C5FED243A}" type="sibTrans" cxnId="{4825C642-89BB-46FB-9573-A2A4B13BDD16}">
      <dgm:prSet/>
      <dgm:spPr/>
      <dgm:t>
        <a:bodyPr/>
        <a:lstStyle/>
        <a:p>
          <a:endParaRPr lang="en-US"/>
        </a:p>
      </dgm:t>
    </dgm:pt>
    <dgm:pt modelId="{A097048E-1880-4F8C-BF86-AAFBA92BC2AD}">
      <dgm:prSet phldrT="[Text]"/>
      <dgm:spPr/>
      <dgm:t>
        <a:bodyPr/>
        <a:lstStyle/>
        <a:p>
          <a:r>
            <a:rPr lang="en-GB" dirty="0"/>
            <a:t>Makes the DT works as the real system and update its behaviour</a:t>
          </a:r>
          <a:endParaRPr lang="en-US" dirty="0"/>
        </a:p>
      </dgm:t>
    </dgm:pt>
    <dgm:pt modelId="{6EB83209-D363-418E-B57B-EAA66F55FB86}" type="parTrans" cxnId="{ECBD1AB2-638F-4F80-BD2A-73C83BB9073D}">
      <dgm:prSet/>
      <dgm:spPr/>
      <dgm:t>
        <a:bodyPr/>
        <a:lstStyle/>
        <a:p>
          <a:endParaRPr lang="en-US"/>
        </a:p>
      </dgm:t>
    </dgm:pt>
    <dgm:pt modelId="{B3362421-8DC3-41B4-BC98-EBDB06AFA905}" type="sibTrans" cxnId="{ECBD1AB2-638F-4F80-BD2A-73C83BB9073D}">
      <dgm:prSet/>
      <dgm:spPr/>
      <dgm:t>
        <a:bodyPr/>
        <a:lstStyle/>
        <a:p>
          <a:endParaRPr lang="en-US"/>
        </a:p>
      </dgm:t>
    </dgm:pt>
    <dgm:pt modelId="{94712B14-BE1A-45C7-AECB-9B68D0DE64FD}">
      <dgm:prSet phldrT="[Text]"/>
      <dgm:spPr/>
      <dgm:t>
        <a:bodyPr/>
        <a:lstStyle/>
        <a:p>
          <a:r>
            <a:rPr lang="en-GB" dirty="0"/>
            <a:t>Lack of system knowledge (experience, equations)</a:t>
          </a:r>
          <a:endParaRPr lang="en-US" dirty="0"/>
        </a:p>
      </dgm:t>
    </dgm:pt>
    <dgm:pt modelId="{7A826F26-EB97-429A-814F-2A108720A2D4}" type="parTrans" cxnId="{6E7DB7C6-42A0-44AD-A96F-A11EAF2A9DDD}">
      <dgm:prSet/>
      <dgm:spPr/>
      <dgm:t>
        <a:bodyPr/>
        <a:lstStyle/>
        <a:p>
          <a:endParaRPr lang="en-US"/>
        </a:p>
      </dgm:t>
    </dgm:pt>
    <dgm:pt modelId="{00992B66-5BB0-49D0-BFC1-75786B1B4640}" type="sibTrans" cxnId="{6E7DB7C6-42A0-44AD-A96F-A11EAF2A9DDD}">
      <dgm:prSet/>
      <dgm:spPr/>
      <dgm:t>
        <a:bodyPr/>
        <a:lstStyle/>
        <a:p>
          <a:endParaRPr lang="en-US"/>
        </a:p>
      </dgm:t>
    </dgm:pt>
    <dgm:pt modelId="{4D9AF1B9-2D6D-4FDE-B7EB-D24C49BF4553}">
      <dgm:prSet phldrT="[Text]"/>
      <dgm:spPr/>
      <dgm:t>
        <a:bodyPr/>
        <a:lstStyle/>
        <a:p>
          <a:r>
            <a:rPr lang="en-GB" dirty="0"/>
            <a:t>Multiphysics</a:t>
          </a:r>
          <a:endParaRPr lang="en-US" dirty="0"/>
        </a:p>
      </dgm:t>
    </dgm:pt>
    <dgm:pt modelId="{5510A0E3-63BB-4A9A-A5B9-A12DAD696294}" type="parTrans" cxnId="{4962B20F-D17E-4AD9-9202-A7F19BF7EEF1}">
      <dgm:prSet/>
      <dgm:spPr/>
      <dgm:t>
        <a:bodyPr/>
        <a:lstStyle/>
        <a:p>
          <a:endParaRPr lang="en-US"/>
        </a:p>
      </dgm:t>
    </dgm:pt>
    <dgm:pt modelId="{CD6DB6E3-6AAC-4800-BF52-67627F0F6084}" type="sibTrans" cxnId="{4962B20F-D17E-4AD9-9202-A7F19BF7EEF1}">
      <dgm:prSet/>
      <dgm:spPr/>
      <dgm:t>
        <a:bodyPr/>
        <a:lstStyle/>
        <a:p>
          <a:endParaRPr lang="en-US"/>
        </a:p>
      </dgm:t>
    </dgm:pt>
    <dgm:pt modelId="{DCDC8C4F-F866-4298-9913-E11A7075BE9F}">
      <dgm:prSet phldrT="[Text]"/>
      <dgm:spPr/>
      <dgm:t>
        <a:bodyPr/>
        <a:lstStyle/>
        <a:p>
          <a:r>
            <a:rPr lang="en-GB" dirty="0"/>
            <a:t>Multiple components providers</a:t>
          </a:r>
          <a:endParaRPr lang="en-US" dirty="0"/>
        </a:p>
      </dgm:t>
    </dgm:pt>
    <dgm:pt modelId="{D30AF208-4582-4BFD-8360-0F87A76B12D3}" type="parTrans" cxnId="{00B61B56-920C-4A3A-93AA-C0E289B362D5}">
      <dgm:prSet/>
      <dgm:spPr/>
      <dgm:t>
        <a:bodyPr/>
        <a:lstStyle/>
        <a:p>
          <a:endParaRPr lang="en-US"/>
        </a:p>
      </dgm:t>
    </dgm:pt>
    <dgm:pt modelId="{BC5BB464-CC8B-43F1-93D2-B551314DE199}" type="sibTrans" cxnId="{00B61B56-920C-4A3A-93AA-C0E289B362D5}">
      <dgm:prSet/>
      <dgm:spPr/>
      <dgm:t>
        <a:bodyPr/>
        <a:lstStyle/>
        <a:p>
          <a:endParaRPr lang="en-US"/>
        </a:p>
      </dgm:t>
    </dgm:pt>
    <dgm:pt modelId="{3D5C31FD-F04D-4AD3-AAB4-F3CE9835E4C7}">
      <dgm:prSet phldrT="[Text]"/>
      <dgm:spPr/>
      <dgm:t>
        <a:bodyPr/>
        <a:lstStyle/>
        <a:p>
          <a:r>
            <a:rPr lang="en-GB" dirty="0"/>
            <a:t>Degradation of the system components</a:t>
          </a:r>
          <a:endParaRPr lang="en-US" dirty="0"/>
        </a:p>
      </dgm:t>
    </dgm:pt>
    <dgm:pt modelId="{7CAC7829-B0D1-4F07-852A-A59F0C3971F3}" type="parTrans" cxnId="{B8C7B709-2D8F-4ECF-B29A-B28027B93517}">
      <dgm:prSet/>
      <dgm:spPr/>
      <dgm:t>
        <a:bodyPr/>
        <a:lstStyle/>
        <a:p>
          <a:endParaRPr lang="en-US"/>
        </a:p>
      </dgm:t>
    </dgm:pt>
    <dgm:pt modelId="{DF7D3C29-FD30-4AB7-B7FB-382F14BDF39E}" type="sibTrans" cxnId="{B8C7B709-2D8F-4ECF-B29A-B28027B93517}">
      <dgm:prSet/>
      <dgm:spPr/>
      <dgm:t>
        <a:bodyPr/>
        <a:lstStyle/>
        <a:p>
          <a:endParaRPr lang="en-US"/>
        </a:p>
      </dgm:t>
    </dgm:pt>
    <dgm:pt modelId="{AD9B9D5E-365D-486C-BF97-53BA725C6AC4}">
      <dgm:prSet phldrT="[Text]"/>
      <dgm:spPr/>
      <dgm:t>
        <a:bodyPr/>
        <a:lstStyle/>
        <a:p>
          <a:r>
            <a:rPr lang="en-US" dirty="0"/>
            <a:t>Level of detail</a:t>
          </a:r>
        </a:p>
      </dgm:t>
    </dgm:pt>
    <dgm:pt modelId="{072D5E13-DB35-4F12-BD03-DE627B100B54}" type="parTrans" cxnId="{F2CF800A-E557-4375-BEEC-08098307299B}">
      <dgm:prSet/>
      <dgm:spPr/>
      <dgm:t>
        <a:bodyPr/>
        <a:lstStyle/>
        <a:p>
          <a:endParaRPr lang="en-US"/>
        </a:p>
      </dgm:t>
    </dgm:pt>
    <dgm:pt modelId="{343BAC9B-84ED-43C7-B75B-7455538EF3AF}" type="sibTrans" cxnId="{F2CF800A-E557-4375-BEEC-08098307299B}">
      <dgm:prSet/>
      <dgm:spPr/>
      <dgm:t>
        <a:bodyPr/>
        <a:lstStyle/>
        <a:p>
          <a:endParaRPr lang="en-US"/>
        </a:p>
      </dgm:t>
    </dgm:pt>
    <dgm:pt modelId="{B56CFC0D-CED8-4ABC-9B26-281BA6E46AAF}" type="pres">
      <dgm:prSet presAssocID="{D9EB76BF-76A6-4F3B-A6EF-7A64530B1B5C}" presName="Name0" presStyleCnt="0">
        <dgm:presLayoutVars>
          <dgm:dir/>
          <dgm:animLvl val="lvl"/>
          <dgm:resizeHandles val="exact"/>
        </dgm:presLayoutVars>
      </dgm:prSet>
      <dgm:spPr/>
    </dgm:pt>
    <dgm:pt modelId="{AB606B20-F7FE-46A9-B9D4-FC554123746D}" type="pres">
      <dgm:prSet presAssocID="{1339CB9F-D4D4-4BF7-8894-67DF0CBD7A58}" presName="composite" presStyleCnt="0"/>
      <dgm:spPr/>
    </dgm:pt>
    <dgm:pt modelId="{1E27DA78-A6CF-4D2D-9216-00B2F9733614}" type="pres">
      <dgm:prSet presAssocID="{1339CB9F-D4D4-4BF7-8894-67DF0CBD7A58}" presName="parTx" presStyleLbl="alignNode1" presStyleIdx="0" presStyleCnt="3">
        <dgm:presLayoutVars>
          <dgm:chMax val="0"/>
          <dgm:chPref val="0"/>
          <dgm:bulletEnabled val="1"/>
        </dgm:presLayoutVars>
      </dgm:prSet>
      <dgm:spPr/>
    </dgm:pt>
    <dgm:pt modelId="{D129EE4B-3BF8-43E7-8770-6B71A547AE59}" type="pres">
      <dgm:prSet presAssocID="{1339CB9F-D4D4-4BF7-8894-67DF0CBD7A58}" presName="desTx" presStyleLbl="alignAccFollowNode1" presStyleIdx="0" presStyleCnt="3">
        <dgm:presLayoutVars>
          <dgm:bulletEnabled val="1"/>
        </dgm:presLayoutVars>
      </dgm:prSet>
      <dgm:spPr/>
    </dgm:pt>
    <dgm:pt modelId="{ABC287A3-3154-4D49-92CC-3667EB235E81}" type="pres">
      <dgm:prSet presAssocID="{FE5E6861-732A-4437-9FCB-DBAFCFF60EDB}" presName="space" presStyleCnt="0"/>
      <dgm:spPr/>
    </dgm:pt>
    <dgm:pt modelId="{1979A13F-6DFB-4ED1-8E5A-486837E583D4}" type="pres">
      <dgm:prSet presAssocID="{63ABAC41-CBBB-4916-A091-DD1C9C8DFFD0}" presName="composite" presStyleCnt="0"/>
      <dgm:spPr/>
    </dgm:pt>
    <dgm:pt modelId="{816AF9FE-393B-418C-A430-E75AF2BA7825}" type="pres">
      <dgm:prSet presAssocID="{63ABAC41-CBBB-4916-A091-DD1C9C8DFFD0}" presName="parTx" presStyleLbl="alignNode1" presStyleIdx="1" presStyleCnt="3">
        <dgm:presLayoutVars>
          <dgm:chMax val="0"/>
          <dgm:chPref val="0"/>
          <dgm:bulletEnabled val="1"/>
        </dgm:presLayoutVars>
      </dgm:prSet>
      <dgm:spPr/>
    </dgm:pt>
    <dgm:pt modelId="{0335A4E2-9279-4A53-9D28-4C34EC73CA99}" type="pres">
      <dgm:prSet presAssocID="{63ABAC41-CBBB-4916-A091-DD1C9C8DFFD0}" presName="desTx" presStyleLbl="alignAccFollowNode1" presStyleIdx="1" presStyleCnt="3">
        <dgm:presLayoutVars>
          <dgm:bulletEnabled val="1"/>
        </dgm:presLayoutVars>
      </dgm:prSet>
      <dgm:spPr/>
    </dgm:pt>
    <dgm:pt modelId="{42F57A97-0B50-439A-B710-B024FF9D6786}" type="pres">
      <dgm:prSet presAssocID="{445EE98A-11C8-42E5-853B-ABAA0DF22435}" presName="space" presStyleCnt="0"/>
      <dgm:spPr/>
    </dgm:pt>
    <dgm:pt modelId="{3F49E0DC-4593-4357-BB38-23C715EF9233}" type="pres">
      <dgm:prSet presAssocID="{885B30FE-75E7-4157-A952-190594B4FAD2}" presName="composite" presStyleCnt="0"/>
      <dgm:spPr/>
    </dgm:pt>
    <dgm:pt modelId="{743A8C1D-7F42-4B85-A13B-195F4730E4F0}" type="pres">
      <dgm:prSet presAssocID="{885B30FE-75E7-4157-A952-190594B4FAD2}" presName="parTx" presStyleLbl="alignNode1" presStyleIdx="2" presStyleCnt="3">
        <dgm:presLayoutVars>
          <dgm:chMax val="0"/>
          <dgm:chPref val="0"/>
          <dgm:bulletEnabled val="1"/>
        </dgm:presLayoutVars>
      </dgm:prSet>
      <dgm:spPr/>
    </dgm:pt>
    <dgm:pt modelId="{33CABD29-D53F-4E87-8FAC-D2977A989C9D}" type="pres">
      <dgm:prSet presAssocID="{885B30FE-75E7-4157-A952-190594B4FAD2}" presName="desTx" presStyleLbl="alignAccFollowNode1" presStyleIdx="2" presStyleCnt="3">
        <dgm:presLayoutVars>
          <dgm:bulletEnabled val="1"/>
        </dgm:presLayoutVars>
      </dgm:prSet>
      <dgm:spPr/>
    </dgm:pt>
  </dgm:ptLst>
  <dgm:cxnLst>
    <dgm:cxn modelId="{B8C7B709-2D8F-4ECF-B29A-B28027B93517}" srcId="{1339CB9F-D4D4-4BF7-8894-67DF0CBD7A58}" destId="{3D5C31FD-F04D-4AD3-AAB4-F3CE9835E4C7}" srcOrd="4" destOrd="0" parTransId="{7CAC7829-B0D1-4F07-852A-A59F0C3971F3}" sibTransId="{DF7D3C29-FD30-4AB7-B7FB-382F14BDF39E}"/>
    <dgm:cxn modelId="{F2CF800A-E557-4375-BEEC-08098307299B}" srcId="{1339CB9F-D4D4-4BF7-8894-67DF0CBD7A58}" destId="{AD9B9D5E-365D-486C-BF97-53BA725C6AC4}" srcOrd="0" destOrd="0" parTransId="{072D5E13-DB35-4F12-BD03-DE627B100B54}" sibTransId="{343BAC9B-84ED-43C7-B75B-7455538EF3AF}"/>
    <dgm:cxn modelId="{4962B20F-D17E-4AD9-9202-A7F19BF7EEF1}" srcId="{1339CB9F-D4D4-4BF7-8894-67DF0CBD7A58}" destId="{4D9AF1B9-2D6D-4FDE-B7EB-D24C49BF4553}" srcOrd="2" destOrd="0" parTransId="{5510A0E3-63BB-4A9A-A5B9-A12DAD696294}" sibTransId="{CD6DB6E3-6AAC-4800-BF52-67627F0F6084}"/>
    <dgm:cxn modelId="{10BCB715-3249-4A97-8A53-B0BFCD2A4B69}" srcId="{63ABAC41-CBBB-4916-A091-DD1C9C8DFFD0}" destId="{3BB81EC6-079F-4644-844F-0606F6C85125}" srcOrd="2" destOrd="0" parTransId="{7F827627-D127-4AB5-9CA3-55F2FB3F2273}" sibTransId="{2889D26F-BF7C-4802-82E5-1B51146C5E15}"/>
    <dgm:cxn modelId="{EE5D8B17-0C1B-449E-9B37-53FE52202D79}" type="presOf" srcId="{D9EB76BF-76A6-4F3B-A6EF-7A64530B1B5C}" destId="{B56CFC0D-CED8-4ABC-9B26-281BA6E46AAF}" srcOrd="0" destOrd="0" presId="urn:microsoft.com/office/officeart/2005/8/layout/hList1"/>
    <dgm:cxn modelId="{E8A17519-16C6-41F0-B962-195F47FFF6CD}" type="presOf" srcId="{C4A3C8CC-F19D-48D6-909C-C120A2642770}" destId="{0335A4E2-9279-4A53-9D28-4C34EC73CA99}" srcOrd="0" destOrd="1" presId="urn:microsoft.com/office/officeart/2005/8/layout/hList1"/>
    <dgm:cxn modelId="{6E60A930-D22D-4604-BC8F-E0C79BDB25AE}" type="presOf" srcId="{94712B14-BE1A-45C7-AECB-9B68D0DE64FD}" destId="{33CABD29-D53F-4E87-8FAC-D2977A989C9D}" srcOrd="0" destOrd="1" presId="urn:microsoft.com/office/officeart/2005/8/layout/hList1"/>
    <dgm:cxn modelId="{4825C642-89BB-46FB-9573-A2A4B13BDD16}" srcId="{D9EB76BF-76A6-4F3B-A6EF-7A64530B1B5C}" destId="{885B30FE-75E7-4157-A952-190594B4FAD2}" srcOrd="2" destOrd="0" parTransId="{5E41C667-E91A-4F7D-B341-AE9E900C4D8C}" sibTransId="{ADAB897E-5613-4C20-941A-060C5FED243A}"/>
    <dgm:cxn modelId="{2B4F8452-6A45-4751-A7F5-BA3B446E0DAC}" type="presOf" srcId="{1339CB9F-D4D4-4BF7-8894-67DF0CBD7A58}" destId="{1E27DA78-A6CF-4D2D-9216-00B2F9733614}" srcOrd="0" destOrd="0" presId="urn:microsoft.com/office/officeart/2005/8/layout/hList1"/>
    <dgm:cxn modelId="{00B61B56-920C-4A3A-93AA-C0E289B362D5}" srcId="{1339CB9F-D4D4-4BF7-8894-67DF0CBD7A58}" destId="{DCDC8C4F-F866-4298-9913-E11A7075BE9F}" srcOrd="3" destOrd="0" parTransId="{D30AF208-4582-4BFD-8360-0F87A76B12D3}" sibTransId="{BC5BB464-CC8B-43F1-93D2-B551314DE199}"/>
    <dgm:cxn modelId="{AC03025A-D871-4320-A5C4-E1DCDD628982}" type="presOf" srcId="{A097048E-1880-4F8C-BF86-AAFBA92BC2AD}" destId="{33CABD29-D53F-4E87-8FAC-D2977A989C9D}" srcOrd="0" destOrd="0" presId="urn:microsoft.com/office/officeart/2005/8/layout/hList1"/>
    <dgm:cxn modelId="{28F63D5A-919C-430D-8B74-03201A8CBFE6}" type="presOf" srcId="{9ED93782-63EB-4981-9150-CEF5E8D44EAA}" destId="{D129EE4B-3BF8-43E7-8770-6B71A547AE59}" srcOrd="0" destOrd="1" presId="urn:microsoft.com/office/officeart/2005/8/layout/hList1"/>
    <dgm:cxn modelId="{6B32B98C-84FB-4CEC-B71C-D15FA6E62AA3}" type="presOf" srcId="{885B30FE-75E7-4157-A952-190594B4FAD2}" destId="{743A8C1D-7F42-4B85-A13B-195F4730E4F0}" srcOrd="0" destOrd="0" presId="urn:microsoft.com/office/officeart/2005/8/layout/hList1"/>
    <dgm:cxn modelId="{E06CD78F-F52C-43A5-B64E-D72C676FC066}" srcId="{D9EB76BF-76A6-4F3B-A6EF-7A64530B1B5C}" destId="{63ABAC41-CBBB-4916-A091-DD1C9C8DFFD0}" srcOrd="1" destOrd="0" parTransId="{B8B97380-3EAB-414C-A0EB-70CEDAE972A9}" sibTransId="{445EE98A-11C8-42E5-853B-ABAA0DF22435}"/>
    <dgm:cxn modelId="{3E07E38F-F738-4F6E-8C86-5243737735D1}" type="presOf" srcId="{4D9AF1B9-2D6D-4FDE-B7EB-D24C49BF4553}" destId="{D129EE4B-3BF8-43E7-8770-6B71A547AE59}" srcOrd="0" destOrd="2" presId="urn:microsoft.com/office/officeart/2005/8/layout/hList1"/>
    <dgm:cxn modelId="{F3D76691-58EF-4902-AB4C-A0923C0BF6AA}" type="presOf" srcId="{AD9B9D5E-365D-486C-BF97-53BA725C6AC4}" destId="{D129EE4B-3BF8-43E7-8770-6B71A547AE59}" srcOrd="0" destOrd="0" presId="urn:microsoft.com/office/officeart/2005/8/layout/hList1"/>
    <dgm:cxn modelId="{E8454B9F-5BC2-4EB1-9C7C-9AD4A287F832}" srcId="{D9EB76BF-76A6-4F3B-A6EF-7A64530B1B5C}" destId="{1339CB9F-D4D4-4BF7-8894-67DF0CBD7A58}" srcOrd="0" destOrd="0" parTransId="{89DA3FE4-D296-4D47-8FA5-67A472F09232}" sibTransId="{FE5E6861-732A-4437-9FCB-DBAFCFF60EDB}"/>
    <dgm:cxn modelId="{51C2CFA2-1930-4BF0-98A5-279C06F5B239}" type="presOf" srcId="{6B32C16A-94A2-40E8-925B-EA59688EFAA8}" destId="{0335A4E2-9279-4A53-9D28-4C34EC73CA99}" srcOrd="0" destOrd="0" presId="urn:microsoft.com/office/officeart/2005/8/layout/hList1"/>
    <dgm:cxn modelId="{F5C344A5-F14D-40C5-B13E-2A05162BB5A0}" type="presOf" srcId="{3BB81EC6-079F-4644-844F-0606F6C85125}" destId="{0335A4E2-9279-4A53-9D28-4C34EC73CA99}" srcOrd="0" destOrd="2" presId="urn:microsoft.com/office/officeart/2005/8/layout/hList1"/>
    <dgm:cxn modelId="{07C36BA9-C08B-4C1D-9D93-D8A629421A3F}" srcId="{1339CB9F-D4D4-4BF7-8894-67DF0CBD7A58}" destId="{9ED93782-63EB-4981-9150-CEF5E8D44EAA}" srcOrd="1" destOrd="0" parTransId="{4C9B6335-C60F-4D58-BF7A-5FFB1A1E1DFD}" sibTransId="{D537B8B6-7F84-49E9-B4D4-C28ACCCF24DB}"/>
    <dgm:cxn modelId="{ECBD1AB2-638F-4F80-BD2A-73C83BB9073D}" srcId="{885B30FE-75E7-4157-A952-190594B4FAD2}" destId="{A097048E-1880-4F8C-BF86-AAFBA92BC2AD}" srcOrd="0" destOrd="0" parTransId="{6EB83209-D363-418E-B57B-EAA66F55FB86}" sibTransId="{B3362421-8DC3-41B4-BC98-EBDB06AFA905}"/>
    <dgm:cxn modelId="{6E7DB7C6-42A0-44AD-A96F-A11EAF2A9DDD}" srcId="{885B30FE-75E7-4157-A952-190594B4FAD2}" destId="{94712B14-BE1A-45C7-AECB-9B68D0DE64FD}" srcOrd="1" destOrd="0" parTransId="{7A826F26-EB97-429A-814F-2A108720A2D4}" sibTransId="{00992B66-5BB0-49D0-BFC1-75786B1B4640}"/>
    <dgm:cxn modelId="{2E439EC7-2E05-457E-BB44-135378948CE8}" srcId="{63ABAC41-CBBB-4916-A091-DD1C9C8DFFD0}" destId="{C4A3C8CC-F19D-48D6-909C-C120A2642770}" srcOrd="1" destOrd="0" parTransId="{618A57FA-9855-4FB0-9C13-BF3427C820E8}" sibTransId="{645ACB1F-8DC6-4CA4-9BAD-8F5AEAF49BEC}"/>
    <dgm:cxn modelId="{AEE8C1C7-3077-470D-B531-3F6F803625F3}" type="presOf" srcId="{DCDC8C4F-F866-4298-9913-E11A7075BE9F}" destId="{D129EE4B-3BF8-43E7-8770-6B71A547AE59}" srcOrd="0" destOrd="3" presId="urn:microsoft.com/office/officeart/2005/8/layout/hList1"/>
    <dgm:cxn modelId="{B605CECC-9437-482C-9837-B27E3357B795}" type="presOf" srcId="{63ABAC41-CBBB-4916-A091-DD1C9C8DFFD0}" destId="{816AF9FE-393B-418C-A430-E75AF2BA7825}" srcOrd="0" destOrd="0" presId="urn:microsoft.com/office/officeart/2005/8/layout/hList1"/>
    <dgm:cxn modelId="{658D71DE-66C0-472C-BA30-B676CE861C99}" type="presOf" srcId="{3D5C31FD-F04D-4AD3-AAB4-F3CE9835E4C7}" destId="{D129EE4B-3BF8-43E7-8770-6B71A547AE59}" srcOrd="0" destOrd="4" presId="urn:microsoft.com/office/officeart/2005/8/layout/hList1"/>
    <dgm:cxn modelId="{4D2C05E0-8617-47B3-A754-FDEF41072FB1}" srcId="{63ABAC41-CBBB-4916-A091-DD1C9C8DFFD0}" destId="{6B32C16A-94A2-40E8-925B-EA59688EFAA8}" srcOrd="0" destOrd="0" parTransId="{27E22A70-3585-40B5-9C93-86B9B0330A17}" sibTransId="{F7E4AD2C-9308-4275-84CF-50CCF7F60D74}"/>
    <dgm:cxn modelId="{257F885E-9A47-4C9C-9868-22CF1EB29AA1}" type="presParOf" srcId="{B56CFC0D-CED8-4ABC-9B26-281BA6E46AAF}" destId="{AB606B20-F7FE-46A9-B9D4-FC554123746D}" srcOrd="0" destOrd="0" presId="urn:microsoft.com/office/officeart/2005/8/layout/hList1"/>
    <dgm:cxn modelId="{2A7222EA-044E-4662-9E9E-8C1BDDE6B4E5}" type="presParOf" srcId="{AB606B20-F7FE-46A9-B9D4-FC554123746D}" destId="{1E27DA78-A6CF-4D2D-9216-00B2F9733614}" srcOrd="0" destOrd="0" presId="urn:microsoft.com/office/officeart/2005/8/layout/hList1"/>
    <dgm:cxn modelId="{228ECB88-402A-46CF-A0EE-4BCF7322DB3A}" type="presParOf" srcId="{AB606B20-F7FE-46A9-B9D4-FC554123746D}" destId="{D129EE4B-3BF8-43E7-8770-6B71A547AE59}" srcOrd="1" destOrd="0" presId="urn:microsoft.com/office/officeart/2005/8/layout/hList1"/>
    <dgm:cxn modelId="{C1DEFA07-6F2C-461A-9293-8E32BAA2331D}" type="presParOf" srcId="{B56CFC0D-CED8-4ABC-9B26-281BA6E46AAF}" destId="{ABC287A3-3154-4D49-92CC-3667EB235E81}" srcOrd="1" destOrd="0" presId="urn:microsoft.com/office/officeart/2005/8/layout/hList1"/>
    <dgm:cxn modelId="{63F8A5AA-9E65-4F9C-87C4-1B767D5B9DA5}" type="presParOf" srcId="{B56CFC0D-CED8-4ABC-9B26-281BA6E46AAF}" destId="{1979A13F-6DFB-4ED1-8E5A-486837E583D4}" srcOrd="2" destOrd="0" presId="urn:microsoft.com/office/officeart/2005/8/layout/hList1"/>
    <dgm:cxn modelId="{4FA0B7DB-F40A-400C-9860-97EFAE6070DC}" type="presParOf" srcId="{1979A13F-6DFB-4ED1-8E5A-486837E583D4}" destId="{816AF9FE-393B-418C-A430-E75AF2BA7825}" srcOrd="0" destOrd="0" presId="urn:microsoft.com/office/officeart/2005/8/layout/hList1"/>
    <dgm:cxn modelId="{39D1F54F-7D5A-4E31-AC69-386A07C3141A}" type="presParOf" srcId="{1979A13F-6DFB-4ED1-8E5A-486837E583D4}" destId="{0335A4E2-9279-4A53-9D28-4C34EC73CA99}" srcOrd="1" destOrd="0" presId="urn:microsoft.com/office/officeart/2005/8/layout/hList1"/>
    <dgm:cxn modelId="{8E65072F-DC48-409C-94E7-BC078E25D101}" type="presParOf" srcId="{B56CFC0D-CED8-4ABC-9B26-281BA6E46AAF}" destId="{42F57A97-0B50-439A-B710-B024FF9D6786}" srcOrd="3" destOrd="0" presId="urn:microsoft.com/office/officeart/2005/8/layout/hList1"/>
    <dgm:cxn modelId="{AE539FB4-8DCE-488A-912C-59CBFBE14D9C}" type="presParOf" srcId="{B56CFC0D-CED8-4ABC-9B26-281BA6E46AAF}" destId="{3F49E0DC-4593-4357-BB38-23C715EF9233}" srcOrd="4" destOrd="0" presId="urn:microsoft.com/office/officeart/2005/8/layout/hList1"/>
    <dgm:cxn modelId="{0322E9F5-2D0D-4E7B-959F-5BE192918A44}" type="presParOf" srcId="{3F49E0DC-4593-4357-BB38-23C715EF9233}" destId="{743A8C1D-7F42-4B85-A13B-195F4730E4F0}" srcOrd="0" destOrd="0" presId="urn:microsoft.com/office/officeart/2005/8/layout/hList1"/>
    <dgm:cxn modelId="{42BFADB2-3558-4F69-A98B-9600161842DB}" type="presParOf" srcId="{3F49E0DC-4593-4357-BB38-23C715EF9233}" destId="{33CABD29-D53F-4E87-8FAC-D2977A989C9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BE60B-ECAA-4C77-978B-42A8DF792640}">
      <dsp:nvSpPr>
        <dsp:cNvPr id="0" name=""/>
        <dsp:cNvSpPr/>
      </dsp:nvSpPr>
      <dsp:spPr>
        <a:xfrm rot="5400000">
          <a:off x="-143705" y="146732"/>
          <a:ext cx="958035" cy="67062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1</a:t>
          </a:r>
        </a:p>
      </dsp:txBody>
      <dsp:txXfrm rot="-5400000">
        <a:off x="1" y="338338"/>
        <a:ext cx="670624" cy="287411"/>
      </dsp:txXfrm>
    </dsp:sp>
    <dsp:sp modelId="{5474B9C0-A526-4F9C-BA83-6F277314A9EB}">
      <dsp:nvSpPr>
        <dsp:cNvPr id="0" name=""/>
        <dsp:cNvSpPr/>
      </dsp:nvSpPr>
      <dsp:spPr>
        <a:xfrm rot="5400000">
          <a:off x="4416399" y="-3742747"/>
          <a:ext cx="623050" cy="8114600"/>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noProof="0" dirty="0">
              <a:solidFill>
                <a:schemeClr val="tx1"/>
              </a:solidFill>
            </a:rPr>
            <a:t>Introduction</a:t>
          </a:r>
          <a:endParaRPr lang="en-US" sz="2800" kern="1200" noProof="0" dirty="0">
            <a:solidFill>
              <a:schemeClr val="tx1"/>
            </a:solidFill>
          </a:endParaRPr>
        </a:p>
      </dsp:txBody>
      <dsp:txXfrm rot="-5400000">
        <a:off x="670625" y="33442"/>
        <a:ext cx="8084185" cy="562220"/>
      </dsp:txXfrm>
    </dsp:sp>
    <dsp:sp modelId="{62718F56-1C71-46A5-A1C1-836F7F4B0D99}">
      <dsp:nvSpPr>
        <dsp:cNvPr id="0" name=""/>
        <dsp:cNvSpPr/>
      </dsp:nvSpPr>
      <dsp:spPr>
        <a:xfrm rot="5400000">
          <a:off x="-143705" y="986004"/>
          <a:ext cx="958035" cy="670624"/>
        </a:xfrm>
        <a:prstGeom prst="chevron">
          <a:avLst/>
        </a:prstGeom>
        <a:solidFill>
          <a:schemeClr val="accent5">
            <a:hueOff val="1285709"/>
            <a:satOff val="2937"/>
            <a:lumOff val="-8137"/>
            <a:alphaOff val="0"/>
          </a:schemeClr>
        </a:solidFill>
        <a:ln w="25400" cap="flat" cmpd="sng" algn="ctr">
          <a:solidFill>
            <a:schemeClr val="accent5">
              <a:hueOff val="1285709"/>
              <a:satOff val="2937"/>
              <a:lumOff val="-8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2</a:t>
          </a:r>
        </a:p>
      </dsp:txBody>
      <dsp:txXfrm rot="-5400000">
        <a:off x="1" y="1177610"/>
        <a:ext cx="670624" cy="287411"/>
      </dsp:txXfrm>
    </dsp:sp>
    <dsp:sp modelId="{668803DB-26DA-4D34-8500-B3E21198EDF3}">
      <dsp:nvSpPr>
        <dsp:cNvPr id="0" name=""/>
        <dsp:cNvSpPr/>
      </dsp:nvSpPr>
      <dsp:spPr>
        <a:xfrm rot="5400000">
          <a:off x="4416563" y="-2903639"/>
          <a:ext cx="622722" cy="8114600"/>
        </a:xfrm>
        <a:prstGeom prst="round2SameRect">
          <a:avLst/>
        </a:prstGeom>
        <a:solidFill>
          <a:schemeClr val="lt1">
            <a:alpha val="90000"/>
            <a:hueOff val="0"/>
            <a:satOff val="0"/>
            <a:lumOff val="0"/>
            <a:alphaOff val="0"/>
          </a:schemeClr>
        </a:solidFill>
        <a:ln w="25400" cap="flat" cmpd="sng" algn="ctr">
          <a:solidFill>
            <a:schemeClr val="accent5">
              <a:hueOff val="1285709"/>
              <a:satOff val="2937"/>
              <a:lumOff val="-8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noProof="0" dirty="0">
              <a:solidFill>
                <a:schemeClr val="tx1"/>
              </a:solidFill>
            </a:rPr>
            <a:t>Digital Twin (DT)</a:t>
          </a:r>
          <a:endParaRPr lang="en-US" sz="2800" kern="1200" noProof="0" dirty="0">
            <a:solidFill>
              <a:schemeClr val="tx1"/>
            </a:solidFill>
          </a:endParaRPr>
        </a:p>
      </dsp:txBody>
      <dsp:txXfrm rot="-5400000">
        <a:off x="670625" y="872698"/>
        <a:ext cx="8084201" cy="561924"/>
      </dsp:txXfrm>
    </dsp:sp>
    <dsp:sp modelId="{DA3BB2C2-99B5-47D3-B804-ED5AAD2A7710}">
      <dsp:nvSpPr>
        <dsp:cNvPr id="0" name=""/>
        <dsp:cNvSpPr/>
      </dsp:nvSpPr>
      <dsp:spPr>
        <a:xfrm rot="5400000">
          <a:off x="-143705" y="1825275"/>
          <a:ext cx="958035" cy="670624"/>
        </a:xfrm>
        <a:prstGeom prst="chevron">
          <a:avLst/>
        </a:prstGeom>
        <a:solidFill>
          <a:schemeClr val="accent5">
            <a:hueOff val="2571418"/>
            <a:satOff val="5874"/>
            <a:lumOff val="-16274"/>
            <a:alphaOff val="0"/>
          </a:schemeClr>
        </a:solidFill>
        <a:ln w="25400" cap="flat" cmpd="sng" algn="ctr">
          <a:solidFill>
            <a:schemeClr val="accent5">
              <a:hueOff val="2571418"/>
              <a:satOff val="5874"/>
              <a:lumOff val="-162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3</a:t>
          </a:r>
        </a:p>
      </dsp:txBody>
      <dsp:txXfrm rot="-5400000">
        <a:off x="1" y="2016881"/>
        <a:ext cx="670624" cy="287411"/>
      </dsp:txXfrm>
    </dsp:sp>
    <dsp:sp modelId="{7C0D6F29-52D1-49A8-B1B2-20982A41E98A}">
      <dsp:nvSpPr>
        <dsp:cNvPr id="0" name=""/>
        <dsp:cNvSpPr/>
      </dsp:nvSpPr>
      <dsp:spPr>
        <a:xfrm rot="5400000">
          <a:off x="4416563" y="-2064368"/>
          <a:ext cx="622722" cy="8114600"/>
        </a:xfrm>
        <a:prstGeom prst="round2SameRect">
          <a:avLst/>
        </a:prstGeom>
        <a:solidFill>
          <a:schemeClr val="lt1">
            <a:alpha val="90000"/>
            <a:hueOff val="0"/>
            <a:satOff val="0"/>
            <a:lumOff val="0"/>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noProof="0" dirty="0">
              <a:solidFill>
                <a:schemeClr val="tx1"/>
              </a:solidFill>
            </a:rPr>
            <a:t>Building a DT from scratch</a:t>
          </a:r>
          <a:endParaRPr lang="en-US" sz="2800" kern="1200" noProof="0" dirty="0">
            <a:solidFill>
              <a:schemeClr val="tx1"/>
            </a:solidFill>
          </a:endParaRPr>
        </a:p>
      </dsp:txBody>
      <dsp:txXfrm rot="-5400000">
        <a:off x="670625" y="1711969"/>
        <a:ext cx="8084201" cy="561924"/>
      </dsp:txXfrm>
    </dsp:sp>
    <dsp:sp modelId="{7DB88228-89F0-48DD-8F40-874E1558D573}">
      <dsp:nvSpPr>
        <dsp:cNvPr id="0" name=""/>
        <dsp:cNvSpPr/>
      </dsp:nvSpPr>
      <dsp:spPr>
        <a:xfrm rot="5400000">
          <a:off x="-143705" y="2664546"/>
          <a:ext cx="958035" cy="670624"/>
        </a:xfrm>
        <a:prstGeom prst="chevron">
          <a:avLst/>
        </a:prstGeom>
        <a:solidFill>
          <a:schemeClr val="accent5">
            <a:hueOff val="3857127"/>
            <a:satOff val="8811"/>
            <a:lumOff val="-24412"/>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4</a:t>
          </a:r>
        </a:p>
      </dsp:txBody>
      <dsp:txXfrm rot="-5400000">
        <a:off x="1" y="2856152"/>
        <a:ext cx="670624" cy="287411"/>
      </dsp:txXfrm>
    </dsp:sp>
    <dsp:sp modelId="{9326F0BD-D5CF-4A4D-83DD-5AFD3B095CDB}">
      <dsp:nvSpPr>
        <dsp:cNvPr id="0" name=""/>
        <dsp:cNvSpPr/>
      </dsp:nvSpPr>
      <dsp:spPr>
        <a:xfrm rot="5400000">
          <a:off x="4416563" y="-1225097"/>
          <a:ext cx="622722" cy="8114600"/>
        </a:xfrm>
        <a:prstGeom prst="round2SameRect">
          <a:avLst/>
        </a:prstGeom>
        <a:solidFill>
          <a:schemeClr val="lt1">
            <a:alpha val="90000"/>
            <a:hueOff val="0"/>
            <a:satOff val="0"/>
            <a:lumOff val="0"/>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noProof="0" dirty="0">
              <a:solidFill>
                <a:schemeClr val="tx1"/>
              </a:solidFill>
            </a:rPr>
            <a:t>Study case: SISO Peltier system</a:t>
          </a:r>
          <a:endParaRPr lang="en-US" sz="2800" kern="1200" noProof="0" dirty="0">
            <a:solidFill>
              <a:schemeClr val="tx1"/>
            </a:solidFill>
          </a:endParaRPr>
        </a:p>
      </dsp:txBody>
      <dsp:txXfrm rot="-5400000">
        <a:off x="670625" y="2551240"/>
        <a:ext cx="8084201" cy="561924"/>
      </dsp:txXfrm>
    </dsp:sp>
    <dsp:sp modelId="{A089CDB4-C3F6-4EDB-AFB6-B317C9B43EBF}">
      <dsp:nvSpPr>
        <dsp:cNvPr id="0" name=""/>
        <dsp:cNvSpPr/>
      </dsp:nvSpPr>
      <dsp:spPr>
        <a:xfrm rot="5400000">
          <a:off x="-143705" y="3503817"/>
          <a:ext cx="958035" cy="670624"/>
        </a:xfrm>
        <a:prstGeom prst="chevron">
          <a:avLst/>
        </a:prstGeom>
        <a:solidFill>
          <a:schemeClr val="accent5">
            <a:hueOff val="5142836"/>
            <a:satOff val="11748"/>
            <a:lumOff val="-32549"/>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noProof="0" dirty="0">
              <a:solidFill>
                <a:schemeClr val="tx1"/>
              </a:solidFill>
            </a:rPr>
            <a:t>5</a:t>
          </a:r>
          <a:endParaRPr lang="en-US" sz="2800" kern="1200" noProof="0" dirty="0">
            <a:solidFill>
              <a:schemeClr val="tx1"/>
            </a:solidFill>
          </a:endParaRPr>
        </a:p>
      </dsp:txBody>
      <dsp:txXfrm rot="-5400000">
        <a:off x="1" y="3695423"/>
        <a:ext cx="670624" cy="287411"/>
      </dsp:txXfrm>
    </dsp:sp>
    <dsp:sp modelId="{1B6EEEC3-29CD-462B-B096-E1137FCF8BA7}">
      <dsp:nvSpPr>
        <dsp:cNvPr id="0" name=""/>
        <dsp:cNvSpPr/>
      </dsp:nvSpPr>
      <dsp:spPr>
        <a:xfrm rot="5400000">
          <a:off x="4416563" y="-385826"/>
          <a:ext cx="622722" cy="8114600"/>
        </a:xfrm>
        <a:prstGeom prst="round2SameRect">
          <a:avLst/>
        </a:prstGeom>
        <a:solidFill>
          <a:schemeClr val="lt1">
            <a:alpha val="90000"/>
            <a:hueOff val="0"/>
            <a:satOff val="0"/>
            <a:lumOff val="0"/>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noProof="0" dirty="0">
              <a:solidFill>
                <a:schemeClr val="tx1"/>
              </a:solidFill>
            </a:rPr>
            <a:t>Next steps</a:t>
          </a:r>
          <a:endParaRPr lang="en-US" sz="2800" kern="1200" noProof="0" dirty="0">
            <a:solidFill>
              <a:schemeClr val="tx1"/>
            </a:solidFill>
          </a:endParaRPr>
        </a:p>
      </dsp:txBody>
      <dsp:txXfrm rot="-5400000">
        <a:off x="670625" y="3390511"/>
        <a:ext cx="8084201" cy="5619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DB8CF-215B-4759-A545-15C2C4455020}">
      <dsp:nvSpPr>
        <dsp:cNvPr id="0" name=""/>
        <dsp:cNvSpPr/>
      </dsp:nvSpPr>
      <dsp:spPr>
        <a:xfrm>
          <a:off x="3986294" y="81462"/>
          <a:ext cx="1309364" cy="130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Awareness of process health</a:t>
          </a:r>
          <a:endParaRPr lang="en-US" sz="2000" kern="1200" dirty="0"/>
        </a:p>
      </dsp:txBody>
      <dsp:txXfrm>
        <a:off x="3986294" y="81462"/>
        <a:ext cx="1309364" cy="1309364"/>
      </dsp:txXfrm>
    </dsp:sp>
    <dsp:sp modelId="{9BF59657-329E-4756-8395-5405826705D2}">
      <dsp:nvSpPr>
        <dsp:cNvPr id="0" name=""/>
        <dsp:cNvSpPr/>
      </dsp:nvSpPr>
      <dsp:spPr>
        <a:xfrm>
          <a:off x="1678356" y="-1306"/>
          <a:ext cx="3700070" cy="3700070"/>
        </a:xfrm>
        <a:prstGeom prst="circularArrow">
          <a:avLst>
            <a:gd name="adj1" fmla="val 6901"/>
            <a:gd name="adj2" fmla="val 465234"/>
            <a:gd name="adj3" fmla="val 549913"/>
            <a:gd name="adj4" fmla="val 20584853"/>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A02B2-F459-4C6C-B1A5-242DEA0B6BB3}">
      <dsp:nvSpPr>
        <dsp:cNvPr id="0" name=""/>
        <dsp:cNvSpPr/>
      </dsp:nvSpPr>
      <dsp:spPr>
        <a:xfrm>
          <a:off x="3986294" y="2306631"/>
          <a:ext cx="1309364" cy="130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Decision making support and health alerts</a:t>
          </a:r>
          <a:endParaRPr lang="en-US" sz="2000" kern="1200" dirty="0"/>
        </a:p>
      </dsp:txBody>
      <dsp:txXfrm>
        <a:off x="3986294" y="2306631"/>
        <a:ext cx="1309364" cy="1309364"/>
      </dsp:txXfrm>
    </dsp:sp>
    <dsp:sp modelId="{1B0D28E0-B158-4643-9959-359C17CA13F1}">
      <dsp:nvSpPr>
        <dsp:cNvPr id="0" name=""/>
        <dsp:cNvSpPr/>
      </dsp:nvSpPr>
      <dsp:spPr>
        <a:xfrm>
          <a:off x="1678356" y="-1306"/>
          <a:ext cx="3700070" cy="3700070"/>
        </a:xfrm>
        <a:prstGeom prst="circularArrow">
          <a:avLst>
            <a:gd name="adj1" fmla="val 6901"/>
            <a:gd name="adj2" fmla="val 465234"/>
            <a:gd name="adj3" fmla="val 5949913"/>
            <a:gd name="adj4" fmla="val 4384853"/>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33F69-65D8-4519-914D-FCCD6F464228}">
      <dsp:nvSpPr>
        <dsp:cNvPr id="0" name=""/>
        <dsp:cNvSpPr/>
      </dsp:nvSpPr>
      <dsp:spPr>
        <a:xfrm>
          <a:off x="1761125" y="2306631"/>
          <a:ext cx="1309364" cy="130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Learning from past</a:t>
          </a:r>
          <a:endParaRPr lang="en-US" sz="2000" kern="1200" dirty="0"/>
        </a:p>
      </dsp:txBody>
      <dsp:txXfrm>
        <a:off x="1761125" y="2306631"/>
        <a:ext cx="1309364" cy="1309364"/>
      </dsp:txXfrm>
    </dsp:sp>
    <dsp:sp modelId="{F56732AB-3210-4C44-822B-723F0FADE9B1}">
      <dsp:nvSpPr>
        <dsp:cNvPr id="0" name=""/>
        <dsp:cNvSpPr/>
      </dsp:nvSpPr>
      <dsp:spPr>
        <a:xfrm>
          <a:off x="1678356" y="-1306"/>
          <a:ext cx="3700070" cy="3700070"/>
        </a:xfrm>
        <a:prstGeom prst="circularArrow">
          <a:avLst>
            <a:gd name="adj1" fmla="val 6901"/>
            <a:gd name="adj2" fmla="val 465234"/>
            <a:gd name="adj3" fmla="val 11349913"/>
            <a:gd name="adj4" fmla="val 9784853"/>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B87EDA-EA8F-4992-94C5-4A33EBE218DA}">
      <dsp:nvSpPr>
        <dsp:cNvPr id="0" name=""/>
        <dsp:cNvSpPr/>
      </dsp:nvSpPr>
      <dsp:spPr>
        <a:xfrm>
          <a:off x="1761125" y="81462"/>
          <a:ext cx="1309364" cy="130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Data driven analysis to closed loop systems</a:t>
          </a:r>
          <a:endParaRPr lang="en-US" sz="2000" kern="1200" dirty="0"/>
        </a:p>
      </dsp:txBody>
      <dsp:txXfrm>
        <a:off x="1761125" y="81462"/>
        <a:ext cx="1309364" cy="1309364"/>
      </dsp:txXfrm>
    </dsp:sp>
    <dsp:sp modelId="{C484624E-A171-44CA-A8B1-1382DFBA6FDF}">
      <dsp:nvSpPr>
        <dsp:cNvPr id="0" name=""/>
        <dsp:cNvSpPr/>
      </dsp:nvSpPr>
      <dsp:spPr>
        <a:xfrm>
          <a:off x="1678356" y="-1306"/>
          <a:ext cx="3700070" cy="3700070"/>
        </a:xfrm>
        <a:prstGeom prst="circularArrow">
          <a:avLst>
            <a:gd name="adj1" fmla="val 6901"/>
            <a:gd name="adj2" fmla="val 465234"/>
            <a:gd name="adj3" fmla="val 16749913"/>
            <a:gd name="adj4" fmla="val 15184853"/>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C33E1-4B9D-4A13-8B91-19DFF3885130}">
      <dsp:nvSpPr>
        <dsp:cNvPr id="0" name=""/>
        <dsp:cNvSpPr/>
      </dsp:nvSpPr>
      <dsp:spPr>
        <a:xfrm>
          <a:off x="0" y="211663"/>
          <a:ext cx="2547041" cy="152822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Smart control system design</a:t>
          </a:r>
          <a:endParaRPr lang="en-US" sz="3200" kern="1200" dirty="0"/>
        </a:p>
      </dsp:txBody>
      <dsp:txXfrm>
        <a:off x="0" y="211663"/>
        <a:ext cx="2547041" cy="1528224"/>
      </dsp:txXfrm>
    </dsp:sp>
    <dsp:sp modelId="{0EABC0CE-B0B5-4120-A261-E319E6636884}">
      <dsp:nvSpPr>
        <dsp:cNvPr id="0" name=""/>
        <dsp:cNvSpPr/>
      </dsp:nvSpPr>
      <dsp:spPr>
        <a:xfrm>
          <a:off x="2801745" y="211663"/>
          <a:ext cx="2547041" cy="1528224"/>
        </a:xfrm>
        <a:prstGeom prst="rect">
          <a:avLst/>
        </a:prstGeom>
        <a:solidFill>
          <a:schemeClr val="accent5">
            <a:hueOff val="1285709"/>
            <a:satOff val="2937"/>
            <a:lumOff val="-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Control performance assessment</a:t>
          </a:r>
          <a:endParaRPr lang="en-US" sz="3200" kern="1200" dirty="0"/>
        </a:p>
      </dsp:txBody>
      <dsp:txXfrm>
        <a:off x="2801745" y="211663"/>
        <a:ext cx="2547041" cy="1528224"/>
      </dsp:txXfrm>
    </dsp:sp>
    <dsp:sp modelId="{621D4BAC-FF88-47C0-80F8-EF7582EFB76C}">
      <dsp:nvSpPr>
        <dsp:cNvPr id="0" name=""/>
        <dsp:cNvSpPr/>
      </dsp:nvSpPr>
      <dsp:spPr>
        <a:xfrm>
          <a:off x="5603490" y="211663"/>
          <a:ext cx="2547041" cy="1528224"/>
        </a:xfrm>
        <a:prstGeom prst="rect">
          <a:avLst/>
        </a:prstGeom>
        <a:solidFill>
          <a:schemeClr val="accent5">
            <a:hueOff val="2571418"/>
            <a:satOff val="5874"/>
            <a:lumOff val="-1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rgbClr val="FF0000"/>
              </a:solidFill>
            </a:rPr>
            <a:t>Self optimizing control</a:t>
          </a:r>
          <a:endParaRPr lang="en-US" sz="3200" kern="1200" dirty="0">
            <a:solidFill>
              <a:srgbClr val="FF0000"/>
            </a:solidFill>
          </a:endParaRPr>
        </a:p>
      </dsp:txBody>
      <dsp:txXfrm>
        <a:off x="5603490" y="211663"/>
        <a:ext cx="2547041" cy="1528224"/>
      </dsp:txXfrm>
    </dsp:sp>
    <dsp:sp modelId="{735E5EC9-B4E0-46A3-8CCC-E24EE0D04D7C}">
      <dsp:nvSpPr>
        <dsp:cNvPr id="0" name=""/>
        <dsp:cNvSpPr/>
      </dsp:nvSpPr>
      <dsp:spPr>
        <a:xfrm>
          <a:off x="1400872" y="1994592"/>
          <a:ext cx="2547041" cy="1528224"/>
        </a:xfrm>
        <a:prstGeom prst="rect">
          <a:avLst/>
        </a:prstGeom>
        <a:solidFill>
          <a:schemeClr val="accent5">
            <a:hueOff val="3857127"/>
            <a:satOff val="8811"/>
            <a:lumOff val="-2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Prognosis and fault detection</a:t>
          </a:r>
          <a:endParaRPr lang="en-US" sz="3200" kern="1200" dirty="0"/>
        </a:p>
      </dsp:txBody>
      <dsp:txXfrm>
        <a:off x="1400872" y="1994592"/>
        <a:ext cx="2547041" cy="1528224"/>
      </dsp:txXfrm>
    </dsp:sp>
    <dsp:sp modelId="{2404CB32-2467-44B6-8FFB-F7166EA9B485}">
      <dsp:nvSpPr>
        <dsp:cNvPr id="0" name=""/>
        <dsp:cNvSpPr/>
      </dsp:nvSpPr>
      <dsp:spPr>
        <a:xfrm>
          <a:off x="4202618" y="1994592"/>
          <a:ext cx="2547041" cy="1528224"/>
        </a:xfrm>
        <a:prstGeom prst="rect">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Parallel sensing and control</a:t>
          </a:r>
          <a:endParaRPr lang="en-US" sz="3200" kern="1200" dirty="0"/>
        </a:p>
      </dsp:txBody>
      <dsp:txXfrm>
        <a:off x="4202618" y="1994592"/>
        <a:ext cx="2547041" cy="15282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892AD-2F58-4798-A8B3-FB9F34024CB8}">
      <dsp:nvSpPr>
        <dsp:cNvPr id="0" name=""/>
        <dsp:cNvSpPr/>
      </dsp:nvSpPr>
      <dsp:spPr>
        <a:xfrm>
          <a:off x="35" y="53455"/>
          <a:ext cx="3378771" cy="57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CAD/CAM design</a:t>
          </a:r>
        </a:p>
      </dsp:txBody>
      <dsp:txXfrm>
        <a:off x="35" y="53455"/>
        <a:ext cx="3378771" cy="576000"/>
      </dsp:txXfrm>
    </dsp:sp>
    <dsp:sp modelId="{0A252334-EB51-4458-A94C-2623AE3AB14D}">
      <dsp:nvSpPr>
        <dsp:cNvPr id="0" name=""/>
        <dsp:cNvSpPr/>
      </dsp:nvSpPr>
      <dsp:spPr>
        <a:xfrm>
          <a:off x="35" y="629455"/>
          <a:ext cx="3378771" cy="22852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System conceptualization</a:t>
          </a:r>
        </a:p>
        <a:p>
          <a:pPr marL="228600" lvl="1" indent="-228600" algn="l" defTabSz="889000">
            <a:lnSpc>
              <a:spcPct val="90000"/>
            </a:lnSpc>
            <a:spcBef>
              <a:spcPct val="0"/>
            </a:spcBef>
            <a:spcAft>
              <a:spcPct val="15000"/>
            </a:spcAft>
            <a:buChar char="•"/>
          </a:pPr>
          <a:r>
            <a:rPr lang="en-US" sz="2000" kern="1200" dirty="0"/>
            <a:t>Multiphysical simulation</a:t>
          </a:r>
        </a:p>
        <a:p>
          <a:pPr marL="228600" lvl="1" indent="-228600" algn="l" defTabSz="889000">
            <a:lnSpc>
              <a:spcPct val="90000"/>
            </a:lnSpc>
            <a:spcBef>
              <a:spcPct val="0"/>
            </a:spcBef>
            <a:spcAft>
              <a:spcPct val="15000"/>
            </a:spcAft>
            <a:buChar char="•"/>
          </a:pPr>
          <a:r>
            <a:rPr lang="en-US" sz="2000" kern="1200" dirty="0"/>
            <a:t>Used for system initial design before manufacturing </a:t>
          </a:r>
        </a:p>
        <a:p>
          <a:pPr marL="228600" lvl="1" indent="-228600" algn="l" defTabSz="889000">
            <a:lnSpc>
              <a:spcPct val="90000"/>
            </a:lnSpc>
            <a:spcBef>
              <a:spcPct val="0"/>
            </a:spcBef>
            <a:spcAft>
              <a:spcPct val="15000"/>
            </a:spcAft>
            <a:buChar char="•"/>
          </a:pPr>
          <a:r>
            <a:rPr lang="en-US" sz="2000" kern="1200" dirty="0"/>
            <a:t>Digital Twin level I</a:t>
          </a:r>
        </a:p>
      </dsp:txBody>
      <dsp:txXfrm>
        <a:off x="35" y="629455"/>
        <a:ext cx="3378771" cy="2285212"/>
      </dsp:txXfrm>
    </dsp:sp>
    <dsp:sp modelId="{2034104A-1B6F-453F-B25A-477C7ACD1914}">
      <dsp:nvSpPr>
        <dsp:cNvPr id="0" name=""/>
        <dsp:cNvSpPr/>
      </dsp:nvSpPr>
      <dsp:spPr>
        <a:xfrm>
          <a:off x="3851835" y="53455"/>
          <a:ext cx="3378771" cy="57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Physical system</a:t>
          </a:r>
        </a:p>
      </dsp:txBody>
      <dsp:txXfrm>
        <a:off x="3851835" y="53455"/>
        <a:ext cx="3378771" cy="576000"/>
      </dsp:txXfrm>
    </dsp:sp>
    <dsp:sp modelId="{58A49358-CFBD-41E8-B877-C4CBE3F16DC8}">
      <dsp:nvSpPr>
        <dsp:cNvPr id="0" name=""/>
        <dsp:cNvSpPr/>
      </dsp:nvSpPr>
      <dsp:spPr>
        <a:xfrm>
          <a:off x="3851835" y="629455"/>
          <a:ext cx="3378771" cy="22852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GB" sz="2000" kern="1200" dirty="0">
              <a:latin typeface="+mn-lt"/>
            </a:rPr>
            <a:t>Standalone operation</a:t>
          </a:r>
          <a:endParaRPr lang="en-US" sz="2000" kern="1200" dirty="0"/>
        </a:p>
        <a:p>
          <a:pPr marL="228600" lvl="1" indent="-228600" algn="l" defTabSz="889000">
            <a:lnSpc>
              <a:spcPct val="90000"/>
            </a:lnSpc>
            <a:spcBef>
              <a:spcPct val="0"/>
            </a:spcBef>
            <a:spcAft>
              <a:spcPct val="15000"/>
            </a:spcAft>
            <a:buChar char="•"/>
          </a:pPr>
          <a:r>
            <a:rPr lang="en-GB" sz="2000" kern="1200">
              <a:latin typeface="+mn-lt"/>
            </a:rPr>
            <a:t>Closed loop stable</a:t>
          </a:r>
          <a:endParaRPr lang="en-GB" sz="2000" kern="1200" dirty="0">
            <a:latin typeface="+mn-lt"/>
          </a:endParaRPr>
        </a:p>
        <a:p>
          <a:pPr marL="228600" lvl="1" indent="-228600" algn="l" defTabSz="889000">
            <a:lnSpc>
              <a:spcPct val="90000"/>
            </a:lnSpc>
            <a:spcBef>
              <a:spcPct val="0"/>
            </a:spcBef>
            <a:spcAft>
              <a:spcPct val="15000"/>
            </a:spcAft>
            <a:buChar char="•"/>
          </a:pPr>
          <a:r>
            <a:rPr lang="en-GB" sz="2000" kern="1200">
              <a:latin typeface="+mn-lt"/>
            </a:rPr>
            <a:t>Controllers, sensors, actuators</a:t>
          </a:r>
          <a:endParaRPr lang="en-GB" sz="2000" kern="1200" dirty="0">
            <a:latin typeface="+mn-lt"/>
          </a:endParaRPr>
        </a:p>
        <a:p>
          <a:pPr marL="228600" lvl="1" indent="-228600" algn="l" defTabSz="889000">
            <a:lnSpc>
              <a:spcPct val="90000"/>
            </a:lnSpc>
            <a:spcBef>
              <a:spcPct val="0"/>
            </a:spcBef>
            <a:spcAft>
              <a:spcPct val="15000"/>
            </a:spcAft>
            <a:buChar char="•"/>
          </a:pPr>
          <a:r>
            <a:rPr lang="en-GB" sz="2000" kern="1200">
              <a:latin typeface="+mn-lt"/>
            </a:rPr>
            <a:t>Available data streams</a:t>
          </a:r>
          <a:endParaRPr lang="en-GB" sz="2000" kern="1200" dirty="0">
            <a:latin typeface="+mn-lt"/>
          </a:endParaRPr>
        </a:p>
        <a:p>
          <a:pPr marL="228600" lvl="1" indent="-228600" algn="l" defTabSz="889000">
            <a:lnSpc>
              <a:spcPct val="90000"/>
            </a:lnSpc>
            <a:spcBef>
              <a:spcPct val="0"/>
            </a:spcBef>
            <a:spcAft>
              <a:spcPct val="15000"/>
            </a:spcAft>
            <a:buChar char="•"/>
          </a:pPr>
          <a:r>
            <a:rPr lang="en-GB" sz="2000" kern="1200" dirty="0">
              <a:latin typeface="+mn-lt"/>
            </a:rPr>
            <a:t>Minimum requirement to be in DT level II</a:t>
          </a:r>
          <a:endParaRPr lang="en-US" sz="2000" kern="1200" dirty="0">
            <a:latin typeface="+mn-lt"/>
          </a:endParaRPr>
        </a:p>
      </dsp:txBody>
      <dsp:txXfrm>
        <a:off x="3851835" y="629455"/>
        <a:ext cx="3378771" cy="22852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4B069-69A2-423F-968F-ED148D5857B6}">
      <dsp:nvSpPr>
        <dsp:cNvPr id="0" name=""/>
        <dsp:cNvSpPr/>
      </dsp:nvSpPr>
      <dsp:spPr>
        <a:xfrm>
          <a:off x="34" y="6076"/>
          <a:ext cx="3331062"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Operation</a:t>
          </a:r>
        </a:p>
      </dsp:txBody>
      <dsp:txXfrm>
        <a:off x="34" y="6076"/>
        <a:ext cx="3331062" cy="489600"/>
      </dsp:txXfrm>
    </dsp:sp>
    <dsp:sp modelId="{11B288EF-A3AB-4D08-BDAA-11FE73BB46CA}">
      <dsp:nvSpPr>
        <dsp:cNvPr id="0" name=""/>
        <dsp:cNvSpPr/>
      </dsp:nvSpPr>
      <dsp:spPr>
        <a:xfrm>
          <a:off x="34" y="495676"/>
          <a:ext cx="3331062" cy="23580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Open loop stable</a:t>
          </a:r>
        </a:p>
        <a:p>
          <a:pPr marL="171450" lvl="1" indent="-171450" algn="l" defTabSz="800100">
            <a:lnSpc>
              <a:spcPct val="90000"/>
            </a:lnSpc>
            <a:spcBef>
              <a:spcPct val="0"/>
            </a:spcBef>
            <a:spcAft>
              <a:spcPct val="15000"/>
            </a:spcAft>
            <a:buChar char="•"/>
          </a:pPr>
          <a:r>
            <a:rPr lang="en-US" sz="1800" kern="1200" dirty="0"/>
            <a:t>Closed loop PID control</a:t>
          </a:r>
        </a:p>
        <a:p>
          <a:pPr marL="171450" lvl="1" indent="-171450" algn="l" defTabSz="800100">
            <a:lnSpc>
              <a:spcPct val="90000"/>
            </a:lnSpc>
            <a:spcBef>
              <a:spcPct val="0"/>
            </a:spcBef>
            <a:spcAft>
              <a:spcPct val="15000"/>
            </a:spcAft>
            <a:buChar char="•"/>
          </a:pPr>
          <a:r>
            <a:rPr lang="en-US" sz="1800" kern="1200" dirty="0"/>
            <a:t>Communication protocols: serial communication and TCP/IP</a:t>
          </a:r>
        </a:p>
      </dsp:txBody>
      <dsp:txXfrm>
        <a:off x="34" y="495676"/>
        <a:ext cx="3331062" cy="2358040"/>
      </dsp:txXfrm>
    </dsp:sp>
    <dsp:sp modelId="{3BDB7D74-C71B-4CE7-A01A-959E5298B99C}">
      <dsp:nvSpPr>
        <dsp:cNvPr id="0" name=""/>
        <dsp:cNvSpPr/>
      </dsp:nvSpPr>
      <dsp:spPr>
        <a:xfrm>
          <a:off x="3797445" y="6076"/>
          <a:ext cx="3331062"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System components</a:t>
          </a:r>
        </a:p>
      </dsp:txBody>
      <dsp:txXfrm>
        <a:off x="3797445" y="6076"/>
        <a:ext cx="3331062" cy="489600"/>
      </dsp:txXfrm>
    </dsp:sp>
    <dsp:sp modelId="{00233EE1-874D-4299-9E88-37CC10A48DDB}">
      <dsp:nvSpPr>
        <dsp:cNvPr id="0" name=""/>
        <dsp:cNvSpPr/>
      </dsp:nvSpPr>
      <dsp:spPr>
        <a:xfrm>
          <a:off x="3797445" y="495676"/>
          <a:ext cx="3331062" cy="23580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Peltier module for heating cooling</a:t>
          </a:r>
        </a:p>
        <a:p>
          <a:pPr marL="171450" lvl="1" indent="-171450" algn="l" defTabSz="800100">
            <a:lnSpc>
              <a:spcPct val="90000"/>
            </a:lnSpc>
            <a:spcBef>
              <a:spcPct val="0"/>
            </a:spcBef>
            <a:spcAft>
              <a:spcPct val="15000"/>
            </a:spcAft>
            <a:buChar char="•"/>
          </a:pPr>
          <a:r>
            <a:rPr lang="en-US" sz="1800" kern="1200" dirty="0"/>
            <a:t>Infrared thermal camera</a:t>
          </a:r>
        </a:p>
        <a:p>
          <a:pPr marL="171450" lvl="1" indent="-171450" algn="l" defTabSz="800100">
            <a:lnSpc>
              <a:spcPct val="90000"/>
            </a:lnSpc>
            <a:spcBef>
              <a:spcPct val="0"/>
            </a:spcBef>
            <a:spcAft>
              <a:spcPct val="15000"/>
            </a:spcAft>
            <a:buChar char="•"/>
          </a:pPr>
          <a:r>
            <a:rPr lang="en-US" sz="1800" kern="1200" dirty="0"/>
            <a:t>Power driver</a:t>
          </a:r>
        </a:p>
        <a:p>
          <a:pPr marL="171450" lvl="1" indent="-171450" algn="l" defTabSz="800100">
            <a:lnSpc>
              <a:spcPct val="90000"/>
            </a:lnSpc>
            <a:spcBef>
              <a:spcPct val="0"/>
            </a:spcBef>
            <a:spcAft>
              <a:spcPct val="15000"/>
            </a:spcAft>
            <a:buChar char="•"/>
          </a:pPr>
          <a:r>
            <a:rPr lang="en-US" sz="1800" kern="1200" dirty="0" err="1"/>
            <a:t>LattePanda</a:t>
          </a:r>
          <a:r>
            <a:rPr lang="en-US" sz="1800" kern="1200" dirty="0"/>
            <a:t> Board</a:t>
          </a:r>
        </a:p>
        <a:p>
          <a:pPr marL="171450" lvl="1" indent="-171450" algn="l" defTabSz="800100">
            <a:lnSpc>
              <a:spcPct val="90000"/>
            </a:lnSpc>
            <a:spcBef>
              <a:spcPct val="0"/>
            </a:spcBef>
            <a:spcAft>
              <a:spcPct val="15000"/>
            </a:spcAft>
            <a:buChar char="•"/>
          </a:pPr>
          <a:r>
            <a:rPr lang="en-US" sz="1800" kern="1200" dirty="0"/>
            <a:t>Matlab Simulink PID control</a:t>
          </a:r>
        </a:p>
        <a:p>
          <a:pPr marL="171450" lvl="1" indent="-171450" algn="l" defTabSz="800100">
            <a:lnSpc>
              <a:spcPct val="90000"/>
            </a:lnSpc>
            <a:spcBef>
              <a:spcPct val="0"/>
            </a:spcBef>
            <a:spcAft>
              <a:spcPct val="15000"/>
            </a:spcAft>
            <a:buChar char="•"/>
          </a:pPr>
          <a:r>
            <a:rPr lang="en-US" sz="1800" kern="1200" dirty="0"/>
            <a:t>Environment temperature sensing</a:t>
          </a:r>
        </a:p>
      </dsp:txBody>
      <dsp:txXfrm>
        <a:off x="3797445" y="495676"/>
        <a:ext cx="3331062" cy="23580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07733-FB2F-4F2A-AB2F-DF290C75E79F}">
      <dsp:nvSpPr>
        <dsp:cNvPr id="0" name=""/>
        <dsp:cNvSpPr/>
      </dsp:nvSpPr>
      <dsp:spPr>
        <a:xfrm>
          <a:off x="2710348" y="1334506"/>
          <a:ext cx="1143862" cy="11438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Domains</a:t>
          </a:r>
        </a:p>
      </dsp:txBody>
      <dsp:txXfrm>
        <a:off x="2766187" y="1390345"/>
        <a:ext cx="1032184" cy="1032184"/>
      </dsp:txXfrm>
    </dsp:sp>
    <dsp:sp modelId="{A8D25DB0-94FB-45B3-9876-8156DB15C70B}">
      <dsp:nvSpPr>
        <dsp:cNvPr id="0" name=""/>
        <dsp:cNvSpPr/>
      </dsp:nvSpPr>
      <dsp:spPr>
        <a:xfrm rot="16200000">
          <a:off x="2998384" y="1050611"/>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F1976A-E94C-4EE8-A3A8-0323406EF45E}">
      <dsp:nvSpPr>
        <dsp:cNvPr id="0" name=""/>
        <dsp:cNvSpPr/>
      </dsp:nvSpPr>
      <dsp:spPr>
        <a:xfrm>
          <a:off x="2899085" y="327"/>
          <a:ext cx="766388" cy="766388"/>
        </a:xfrm>
        <a:prstGeom prst="roundRect">
          <a:avLst/>
        </a:prstGeom>
        <a:solidFill>
          <a:schemeClr val="accent5">
            <a:hueOff val="1285709"/>
            <a:satOff val="2937"/>
            <a:lumOff val="-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Electrical</a:t>
          </a:r>
        </a:p>
      </dsp:txBody>
      <dsp:txXfrm>
        <a:off x="2936497" y="37739"/>
        <a:ext cx="691564" cy="691564"/>
      </dsp:txXfrm>
    </dsp:sp>
    <dsp:sp modelId="{83867000-7F76-42FB-B19A-83F1271D92A0}">
      <dsp:nvSpPr>
        <dsp:cNvPr id="0" name=""/>
        <dsp:cNvSpPr/>
      </dsp:nvSpPr>
      <dsp:spPr>
        <a:xfrm>
          <a:off x="3854211" y="1906438"/>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67AD2-02CC-4917-8ADB-5D3AA2B853EE}">
      <dsp:nvSpPr>
        <dsp:cNvPr id="0" name=""/>
        <dsp:cNvSpPr/>
      </dsp:nvSpPr>
      <dsp:spPr>
        <a:xfrm>
          <a:off x="4422002" y="1523243"/>
          <a:ext cx="766388" cy="766388"/>
        </a:xfrm>
        <a:prstGeom prst="round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Thermal</a:t>
          </a:r>
        </a:p>
      </dsp:txBody>
      <dsp:txXfrm>
        <a:off x="4459414" y="1560655"/>
        <a:ext cx="691564" cy="691564"/>
      </dsp:txXfrm>
    </dsp:sp>
    <dsp:sp modelId="{825FABE2-BB7E-47BE-A7F4-3CF76BD40F48}">
      <dsp:nvSpPr>
        <dsp:cNvPr id="0" name=""/>
        <dsp:cNvSpPr/>
      </dsp:nvSpPr>
      <dsp:spPr>
        <a:xfrm rot="5400000">
          <a:off x="2998384" y="2762264"/>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69DC57-C2A7-4CCA-A156-B88B146F71ED}">
      <dsp:nvSpPr>
        <dsp:cNvPr id="0" name=""/>
        <dsp:cNvSpPr/>
      </dsp:nvSpPr>
      <dsp:spPr>
        <a:xfrm>
          <a:off x="2899085" y="3046160"/>
          <a:ext cx="766388" cy="766388"/>
        </a:xfrm>
        <a:prstGeom prst="round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Fluids</a:t>
          </a:r>
        </a:p>
      </dsp:txBody>
      <dsp:txXfrm>
        <a:off x="2936497" y="3083572"/>
        <a:ext cx="691564" cy="691564"/>
      </dsp:txXfrm>
    </dsp:sp>
    <dsp:sp modelId="{3A9A9E87-7ABE-4F30-A137-0B6C44236A37}">
      <dsp:nvSpPr>
        <dsp:cNvPr id="0" name=""/>
        <dsp:cNvSpPr/>
      </dsp:nvSpPr>
      <dsp:spPr>
        <a:xfrm rot="10800000">
          <a:off x="2142557" y="1906438"/>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27F8C3-2D37-4BE6-8246-3E83B001A9B6}">
      <dsp:nvSpPr>
        <dsp:cNvPr id="0" name=""/>
        <dsp:cNvSpPr/>
      </dsp:nvSpPr>
      <dsp:spPr>
        <a:xfrm>
          <a:off x="1376169" y="1523243"/>
          <a:ext cx="766388" cy="766388"/>
        </a:xfrm>
        <a:prstGeom prst="round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Digital</a:t>
          </a:r>
        </a:p>
      </dsp:txBody>
      <dsp:txXfrm>
        <a:off x="1413581" y="1560655"/>
        <a:ext cx="691564" cy="6915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07733-FB2F-4F2A-AB2F-DF290C75E79F}">
      <dsp:nvSpPr>
        <dsp:cNvPr id="0" name=""/>
        <dsp:cNvSpPr/>
      </dsp:nvSpPr>
      <dsp:spPr>
        <a:xfrm>
          <a:off x="2710348" y="1334506"/>
          <a:ext cx="1143862" cy="11438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Domains</a:t>
          </a:r>
        </a:p>
      </dsp:txBody>
      <dsp:txXfrm>
        <a:off x="2766187" y="1390345"/>
        <a:ext cx="1032184" cy="1032184"/>
      </dsp:txXfrm>
    </dsp:sp>
    <dsp:sp modelId="{A8D25DB0-94FB-45B3-9876-8156DB15C70B}">
      <dsp:nvSpPr>
        <dsp:cNvPr id="0" name=""/>
        <dsp:cNvSpPr/>
      </dsp:nvSpPr>
      <dsp:spPr>
        <a:xfrm rot="16200000">
          <a:off x="2998384" y="1050611"/>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F1976A-E94C-4EE8-A3A8-0323406EF45E}">
      <dsp:nvSpPr>
        <dsp:cNvPr id="0" name=""/>
        <dsp:cNvSpPr/>
      </dsp:nvSpPr>
      <dsp:spPr>
        <a:xfrm>
          <a:off x="2899085" y="327"/>
          <a:ext cx="766388" cy="766388"/>
        </a:xfrm>
        <a:prstGeom prst="roundRect">
          <a:avLst/>
        </a:prstGeom>
        <a:solidFill>
          <a:schemeClr val="accent5">
            <a:hueOff val="1285709"/>
            <a:satOff val="2937"/>
            <a:lumOff val="-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Electrical</a:t>
          </a:r>
        </a:p>
      </dsp:txBody>
      <dsp:txXfrm>
        <a:off x="2936497" y="37739"/>
        <a:ext cx="691564" cy="691564"/>
      </dsp:txXfrm>
    </dsp:sp>
    <dsp:sp modelId="{83867000-7F76-42FB-B19A-83F1271D92A0}">
      <dsp:nvSpPr>
        <dsp:cNvPr id="0" name=""/>
        <dsp:cNvSpPr/>
      </dsp:nvSpPr>
      <dsp:spPr>
        <a:xfrm>
          <a:off x="3854211" y="1906438"/>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67AD2-02CC-4917-8ADB-5D3AA2B853EE}">
      <dsp:nvSpPr>
        <dsp:cNvPr id="0" name=""/>
        <dsp:cNvSpPr/>
      </dsp:nvSpPr>
      <dsp:spPr>
        <a:xfrm>
          <a:off x="4422002" y="1523243"/>
          <a:ext cx="766388" cy="766388"/>
        </a:xfrm>
        <a:prstGeom prst="round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Thermal</a:t>
          </a:r>
        </a:p>
      </dsp:txBody>
      <dsp:txXfrm>
        <a:off x="4459414" y="1560655"/>
        <a:ext cx="691564" cy="691564"/>
      </dsp:txXfrm>
    </dsp:sp>
    <dsp:sp modelId="{825FABE2-BB7E-47BE-A7F4-3CF76BD40F48}">
      <dsp:nvSpPr>
        <dsp:cNvPr id="0" name=""/>
        <dsp:cNvSpPr/>
      </dsp:nvSpPr>
      <dsp:spPr>
        <a:xfrm rot="5400000">
          <a:off x="2998384" y="2762264"/>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69DC57-C2A7-4CCA-A156-B88B146F71ED}">
      <dsp:nvSpPr>
        <dsp:cNvPr id="0" name=""/>
        <dsp:cNvSpPr/>
      </dsp:nvSpPr>
      <dsp:spPr>
        <a:xfrm>
          <a:off x="2899085" y="3046160"/>
          <a:ext cx="766388" cy="766388"/>
        </a:xfrm>
        <a:prstGeom prst="round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Fluids</a:t>
          </a:r>
        </a:p>
      </dsp:txBody>
      <dsp:txXfrm>
        <a:off x="2936497" y="3083572"/>
        <a:ext cx="691564" cy="691564"/>
      </dsp:txXfrm>
    </dsp:sp>
    <dsp:sp modelId="{3A9A9E87-7ABE-4F30-A137-0B6C44236A37}">
      <dsp:nvSpPr>
        <dsp:cNvPr id="0" name=""/>
        <dsp:cNvSpPr/>
      </dsp:nvSpPr>
      <dsp:spPr>
        <a:xfrm rot="10800000">
          <a:off x="2142557" y="1906438"/>
          <a:ext cx="567790" cy="0"/>
        </a:xfrm>
        <a:custGeom>
          <a:avLst/>
          <a:gdLst/>
          <a:ahLst/>
          <a:cxnLst/>
          <a:rect l="0" t="0" r="0" b="0"/>
          <a:pathLst>
            <a:path>
              <a:moveTo>
                <a:pt x="0" y="0"/>
              </a:moveTo>
              <a:lnTo>
                <a:pt x="56779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27F8C3-2D37-4BE6-8246-3E83B001A9B6}">
      <dsp:nvSpPr>
        <dsp:cNvPr id="0" name=""/>
        <dsp:cNvSpPr/>
      </dsp:nvSpPr>
      <dsp:spPr>
        <a:xfrm>
          <a:off x="1376169" y="1523243"/>
          <a:ext cx="766388" cy="766388"/>
        </a:xfrm>
        <a:prstGeom prst="round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Digital</a:t>
          </a:r>
        </a:p>
      </dsp:txBody>
      <dsp:txXfrm>
        <a:off x="1413581" y="1560655"/>
        <a:ext cx="691564" cy="6915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D4313-F786-47BE-A804-FDADA7D4BF4F}">
      <dsp:nvSpPr>
        <dsp:cNvPr id="0" name=""/>
        <dsp:cNvSpPr/>
      </dsp:nvSpPr>
      <dsp:spPr>
        <a:xfrm rot="5400000">
          <a:off x="181905" y="864791"/>
          <a:ext cx="680405" cy="774617"/>
        </a:xfrm>
        <a:prstGeom prst="bentUpArrow">
          <a:avLst>
            <a:gd name="adj1" fmla="val 32840"/>
            <a:gd name="adj2" fmla="val 25000"/>
            <a:gd name="adj3" fmla="val 3578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3C5E6B-4C9D-40BD-9BE1-FA95F97DACAC}">
      <dsp:nvSpPr>
        <dsp:cNvPr id="0" name=""/>
        <dsp:cNvSpPr/>
      </dsp:nvSpPr>
      <dsp:spPr>
        <a:xfrm>
          <a:off x="1639" y="110549"/>
          <a:ext cx="1145401" cy="801743"/>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1 datasheet review</a:t>
          </a:r>
          <a:endParaRPr lang="en-US" sz="1400" kern="1200" dirty="0"/>
        </a:p>
      </dsp:txBody>
      <dsp:txXfrm>
        <a:off x="40784" y="149694"/>
        <a:ext cx="1067111" cy="723453"/>
      </dsp:txXfrm>
    </dsp:sp>
    <dsp:sp modelId="{0421989B-886E-4DD1-8644-381650D732F8}">
      <dsp:nvSpPr>
        <dsp:cNvPr id="0" name=""/>
        <dsp:cNvSpPr/>
      </dsp:nvSpPr>
      <dsp:spPr>
        <a:xfrm>
          <a:off x="1147041" y="187013"/>
          <a:ext cx="833055" cy="648004"/>
        </a:xfrm>
        <a:prstGeom prst="rect">
          <a:avLst/>
        </a:prstGeom>
        <a:noFill/>
        <a:ln>
          <a:noFill/>
        </a:ln>
        <a:effectLst/>
      </dsp:spPr>
      <dsp:style>
        <a:lnRef idx="0">
          <a:scrgbClr r="0" g="0" b="0"/>
        </a:lnRef>
        <a:fillRef idx="0">
          <a:scrgbClr r="0" g="0" b="0"/>
        </a:fillRef>
        <a:effectRef idx="0">
          <a:scrgbClr r="0" g="0" b="0"/>
        </a:effectRef>
        <a:fontRef idx="minor"/>
      </dsp:style>
    </dsp:sp>
    <dsp:sp modelId="{014A7B5A-68AC-4191-B193-6095CE6719F9}">
      <dsp:nvSpPr>
        <dsp:cNvPr id="0" name=""/>
        <dsp:cNvSpPr/>
      </dsp:nvSpPr>
      <dsp:spPr>
        <a:xfrm rot="5400000">
          <a:off x="1131565" y="1765414"/>
          <a:ext cx="680405" cy="774617"/>
        </a:xfrm>
        <a:prstGeom prst="bentUpArrow">
          <a:avLst>
            <a:gd name="adj1" fmla="val 32840"/>
            <a:gd name="adj2" fmla="val 25000"/>
            <a:gd name="adj3" fmla="val 35780"/>
          </a:avLst>
        </a:prstGeom>
        <a:solidFill>
          <a:schemeClr val="accent5">
            <a:tint val="50000"/>
            <a:hueOff val="5246600"/>
            <a:satOff val="-13143"/>
            <a:lumOff val="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38E423-454F-4FBD-911A-7C76A792A6EB}">
      <dsp:nvSpPr>
        <dsp:cNvPr id="0" name=""/>
        <dsp:cNvSpPr/>
      </dsp:nvSpPr>
      <dsp:spPr>
        <a:xfrm>
          <a:off x="951299" y="1011172"/>
          <a:ext cx="1145401" cy="801743"/>
        </a:xfrm>
        <a:prstGeom prst="roundRect">
          <a:avLst>
            <a:gd name="adj" fmla="val 16670"/>
          </a:avLst>
        </a:prstGeom>
        <a:solidFill>
          <a:schemeClr val="accent5">
            <a:hueOff val="2571418"/>
            <a:satOff val="5874"/>
            <a:lumOff val="-1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2 Direct measurement</a:t>
          </a:r>
          <a:endParaRPr lang="en-US" sz="1400" kern="1200" dirty="0"/>
        </a:p>
      </dsp:txBody>
      <dsp:txXfrm>
        <a:off x="990444" y="1050317"/>
        <a:ext cx="1067111" cy="723453"/>
      </dsp:txXfrm>
    </dsp:sp>
    <dsp:sp modelId="{1F2C975B-017A-4E9B-9FEC-189AA642AB82}">
      <dsp:nvSpPr>
        <dsp:cNvPr id="0" name=""/>
        <dsp:cNvSpPr/>
      </dsp:nvSpPr>
      <dsp:spPr>
        <a:xfrm>
          <a:off x="2096700" y="1087636"/>
          <a:ext cx="833055" cy="648004"/>
        </a:xfrm>
        <a:prstGeom prst="rect">
          <a:avLst/>
        </a:prstGeom>
        <a:noFill/>
        <a:ln>
          <a:noFill/>
        </a:ln>
        <a:effectLst/>
      </dsp:spPr>
      <dsp:style>
        <a:lnRef idx="0">
          <a:scrgbClr r="0" g="0" b="0"/>
        </a:lnRef>
        <a:fillRef idx="0">
          <a:scrgbClr r="0" g="0" b="0"/>
        </a:fillRef>
        <a:effectRef idx="0">
          <a:scrgbClr r="0" g="0" b="0"/>
        </a:effectRef>
        <a:fontRef idx="minor"/>
      </dsp:style>
    </dsp:sp>
    <dsp:sp modelId="{61259006-B1CA-467C-B3F1-8D0D158D71F4}">
      <dsp:nvSpPr>
        <dsp:cNvPr id="0" name=""/>
        <dsp:cNvSpPr/>
      </dsp:nvSpPr>
      <dsp:spPr>
        <a:xfrm>
          <a:off x="1900958" y="1911794"/>
          <a:ext cx="1145401" cy="801743"/>
        </a:xfrm>
        <a:prstGeom prst="roundRect">
          <a:avLst>
            <a:gd name="adj" fmla="val 16670"/>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3 Data Driven Optimization  </a:t>
          </a:r>
          <a:endParaRPr lang="en-US" sz="1400" kern="1200" dirty="0"/>
        </a:p>
      </dsp:txBody>
      <dsp:txXfrm>
        <a:off x="1940103" y="1950939"/>
        <a:ext cx="1067111" cy="7234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A7BBD-8406-4284-83A0-3116B256D827}">
      <dsp:nvSpPr>
        <dsp:cNvPr id="0" name=""/>
        <dsp:cNvSpPr/>
      </dsp:nvSpPr>
      <dsp:spPr>
        <a:xfrm>
          <a:off x="-5454650" y="-835198"/>
          <a:ext cx="6494808" cy="6494808"/>
        </a:xfrm>
        <a:prstGeom prst="blockArc">
          <a:avLst>
            <a:gd name="adj1" fmla="val 18900000"/>
            <a:gd name="adj2" fmla="val 2700000"/>
            <a:gd name="adj3" fmla="val 333"/>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FE7F8C-D934-40DB-9F86-2A843D7E914B}">
      <dsp:nvSpPr>
        <dsp:cNvPr id="0" name=""/>
        <dsp:cNvSpPr/>
      </dsp:nvSpPr>
      <dsp:spPr>
        <a:xfrm>
          <a:off x="387745" y="254053"/>
          <a:ext cx="7987996" cy="50791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57" tIns="40640" rIns="40640" bIns="40640" numCol="1" spcCol="1270" anchor="ctr" anchorCtr="0">
          <a:noAutofit/>
        </a:bodyPr>
        <a:lstStyle/>
        <a:p>
          <a:pPr marL="0" lvl="0" indent="0" algn="just" defTabSz="711200">
            <a:lnSpc>
              <a:spcPct val="90000"/>
            </a:lnSpc>
            <a:spcBef>
              <a:spcPct val="0"/>
            </a:spcBef>
            <a:spcAft>
              <a:spcPct val="35000"/>
            </a:spcAft>
            <a:buNone/>
          </a:pPr>
          <a:r>
            <a:rPr lang="en-GB" sz="1600" kern="1200" dirty="0"/>
            <a:t>Digital Twin is a detailed virtual representation of a real system, which is an emerging technology with significant benefits towards Industry 4.0</a:t>
          </a:r>
          <a:endParaRPr lang="en-US" sz="1600" kern="1200" dirty="0"/>
        </a:p>
      </dsp:txBody>
      <dsp:txXfrm>
        <a:off x="387745" y="254053"/>
        <a:ext cx="7987996" cy="507913"/>
      </dsp:txXfrm>
    </dsp:sp>
    <dsp:sp modelId="{E2D98D96-AB91-43AE-91C2-3EAC43F88656}">
      <dsp:nvSpPr>
        <dsp:cNvPr id="0" name=""/>
        <dsp:cNvSpPr/>
      </dsp:nvSpPr>
      <dsp:spPr>
        <a:xfrm>
          <a:off x="70299" y="190564"/>
          <a:ext cx="634892" cy="6348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B90418-F7D1-41B1-9899-77EC81C6BC16}">
      <dsp:nvSpPr>
        <dsp:cNvPr id="0" name=""/>
        <dsp:cNvSpPr/>
      </dsp:nvSpPr>
      <dsp:spPr>
        <a:xfrm>
          <a:off x="805539" y="1015827"/>
          <a:ext cx="7570202" cy="50791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57" tIns="40640" rIns="40640" bIns="40640" numCol="1" spcCol="1270" anchor="ctr" anchorCtr="0">
          <a:noAutofit/>
        </a:bodyPr>
        <a:lstStyle/>
        <a:p>
          <a:pPr marL="0" lvl="0" indent="0" algn="just" defTabSz="711200">
            <a:lnSpc>
              <a:spcPct val="90000"/>
            </a:lnSpc>
            <a:spcBef>
              <a:spcPct val="0"/>
            </a:spcBef>
            <a:spcAft>
              <a:spcPct val="35000"/>
            </a:spcAft>
            <a:buNone/>
          </a:pPr>
          <a:r>
            <a:rPr lang="en-GB" sz="1600" kern="1200" dirty="0"/>
            <a:t>A methodological framework  has been proposed to build a Digital Twin for a closed loop system from scratch for  SISO Peltier  system with real time temperature visual feedback</a:t>
          </a:r>
          <a:endParaRPr lang="en-US" sz="1600" kern="1200" dirty="0"/>
        </a:p>
      </dsp:txBody>
      <dsp:txXfrm>
        <a:off x="805539" y="1015827"/>
        <a:ext cx="7570202" cy="507913"/>
      </dsp:txXfrm>
    </dsp:sp>
    <dsp:sp modelId="{4ACE4EC3-83BF-43A2-9B7B-9F36A6A32282}">
      <dsp:nvSpPr>
        <dsp:cNvPr id="0" name=""/>
        <dsp:cNvSpPr/>
      </dsp:nvSpPr>
      <dsp:spPr>
        <a:xfrm>
          <a:off x="488093" y="952338"/>
          <a:ext cx="634892" cy="6348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7673C6-3252-4D0F-B22C-E444DA272E47}">
      <dsp:nvSpPr>
        <dsp:cNvPr id="0" name=""/>
        <dsp:cNvSpPr/>
      </dsp:nvSpPr>
      <dsp:spPr>
        <a:xfrm>
          <a:off x="996586" y="1777602"/>
          <a:ext cx="7379155" cy="50791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5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kern="1200" dirty="0"/>
            <a:t>The Digital Twin goes through a detailed review of each component and subsystem in order to recreate the system behavior using multidomain simulation</a:t>
          </a:r>
        </a:p>
      </dsp:txBody>
      <dsp:txXfrm>
        <a:off x="996586" y="1777602"/>
        <a:ext cx="7379155" cy="507913"/>
      </dsp:txXfrm>
    </dsp:sp>
    <dsp:sp modelId="{CC8E47F8-C150-444F-B72A-4EA96AEE3409}">
      <dsp:nvSpPr>
        <dsp:cNvPr id="0" name=""/>
        <dsp:cNvSpPr/>
      </dsp:nvSpPr>
      <dsp:spPr>
        <a:xfrm>
          <a:off x="679139" y="1714113"/>
          <a:ext cx="634892" cy="6348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D4BFDA-DCD1-40D5-B176-E000E0A97F6A}">
      <dsp:nvSpPr>
        <dsp:cNvPr id="0" name=""/>
        <dsp:cNvSpPr/>
      </dsp:nvSpPr>
      <dsp:spPr>
        <a:xfrm>
          <a:off x="996586" y="2538894"/>
          <a:ext cx="7379155" cy="50791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57"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A </a:t>
          </a:r>
          <a:r>
            <a:rPr lang="en-GB" sz="1600" kern="1200" dirty="0" err="1"/>
            <a:t>behavorial</a:t>
          </a:r>
          <a:r>
            <a:rPr lang="en-GB" sz="1600" kern="1200" dirty="0"/>
            <a:t> matching of the Digital Twin with the real system is required to replicate the real system behaviour in the digital world representation considering the current state of the system</a:t>
          </a:r>
          <a:endParaRPr lang="en-US" sz="1600" kern="1200" dirty="0"/>
        </a:p>
      </dsp:txBody>
      <dsp:txXfrm>
        <a:off x="996586" y="2538894"/>
        <a:ext cx="7379155" cy="507913"/>
      </dsp:txXfrm>
    </dsp:sp>
    <dsp:sp modelId="{B0DC2762-1C92-4F8D-9A25-F42398D87530}">
      <dsp:nvSpPr>
        <dsp:cNvPr id="0" name=""/>
        <dsp:cNvSpPr/>
      </dsp:nvSpPr>
      <dsp:spPr>
        <a:xfrm>
          <a:off x="679139" y="2475405"/>
          <a:ext cx="634892" cy="6348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4A42D3-017E-4E60-920C-CAAC2513AA56}">
      <dsp:nvSpPr>
        <dsp:cNvPr id="0" name=""/>
        <dsp:cNvSpPr/>
      </dsp:nvSpPr>
      <dsp:spPr>
        <a:xfrm>
          <a:off x="805539" y="3300669"/>
          <a:ext cx="7570202" cy="50791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57"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The digital twin of the system keeps running online with the system in order to validate the dynamics of the digital twin in the presence of real data</a:t>
          </a:r>
          <a:endParaRPr lang="en-US" sz="1600" kern="1200" dirty="0"/>
        </a:p>
      </dsp:txBody>
      <dsp:txXfrm>
        <a:off x="805539" y="3300669"/>
        <a:ext cx="7570202" cy="507913"/>
      </dsp:txXfrm>
    </dsp:sp>
    <dsp:sp modelId="{67A04E87-3485-4A45-8AA4-BC54BE5E03CF}">
      <dsp:nvSpPr>
        <dsp:cNvPr id="0" name=""/>
        <dsp:cNvSpPr/>
      </dsp:nvSpPr>
      <dsp:spPr>
        <a:xfrm>
          <a:off x="488093" y="3237179"/>
          <a:ext cx="634892" cy="6348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516661-8ACC-4DBD-AC92-E180958E962A}">
      <dsp:nvSpPr>
        <dsp:cNvPr id="0" name=""/>
        <dsp:cNvSpPr/>
      </dsp:nvSpPr>
      <dsp:spPr>
        <a:xfrm>
          <a:off x="387745" y="4062443"/>
          <a:ext cx="7987996" cy="50791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15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The SISO Peltier system exhibits a different heating and cooling dynamics, therefore and adaptive parameter compensation has to be included in the DT to represent both dynamic behaviors adequately</a:t>
          </a:r>
        </a:p>
      </dsp:txBody>
      <dsp:txXfrm>
        <a:off x="387745" y="4062443"/>
        <a:ext cx="7987996" cy="507913"/>
      </dsp:txXfrm>
    </dsp:sp>
    <dsp:sp modelId="{B20DE000-CBD4-4CC3-B66B-DE654947B69F}">
      <dsp:nvSpPr>
        <dsp:cNvPr id="0" name=""/>
        <dsp:cNvSpPr/>
      </dsp:nvSpPr>
      <dsp:spPr>
        <a:xfrm>
          <a:off x="70299" y="3998954"/>
          <a:ext cx="634892" cy="6348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07733-FB2F-4F2A-AB2F-DF290C75E79F}">
      <dsp:nvSpPr>
        <dsp:cNvPr id="0" name=""/>
        <dsp:cNvSpPr/>
      </dsp:nvSpPr>
      <dsp:spPr>
        <a:xfrm>
          <a:off x="3213189" y="1672907"/>
          <a:ext cx="1433920" cy="14339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Domains</a:t>
          </a:r>
        </a:p>
      </dsp:txBody>
      <dsp:txXfrm>
        <a:off x="3283187" y="1742905"/>
        <a:ext cx="1293924" cy="1293924"/>
      </dsp:txXfrm>
    </dsp:sp>
    <dsp:sp modelId="{A8D25DB0-94FB-45B3-9876-8156DB15C70B}">
      <dsp:nvSpPr>
        <dsp:cNvPr id="0" name=""/>
        <dsp:cNvSpPr/>
      </dsp:nvSpPr>
      <dsp:spPr>
        <a:xfrm rot="16200000">
          <a:off x="3574264" y="1317022"/>
          <a:ext cx="711769" cy="0"/>
        </a:xfrm>
        <a:custGeom>
          <a:avLst/>
          <a:gdLst/>
          <a:ahLst/>
          <a:cxnLst/>
          <a:rect l="0" t="0" r="0" b="0"/>
          <a:pathLst>
            <a:path>
              <a:moveTo>
                <a:pt x="0" y="0"/>
              </a:moveTo>
              <a:lnTo>
                <a:pt x="71176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F1976A-E94C-4EE8-A3A8-0323406EF45E}">
      <dsp:nvSpPr>
        <dsp:cNvPr id="0" name=""/>
        <dsp:cNvSpPr/>
      </dsp:nvSpPr>
      <dsp:spPr>
        <a:xfrm>
          <a:off x="3138064" y="410"/>
          <a:ext cx="1584171" cy="960726"/>
        </a:xfrm>
        <a:prstGeom prst="roundRect">
          <a:avLst/>
        </a:prstGeom>
        <a:solidFill>
          <a:schemeClr val="accent5">
            <a:hueOff val="1285709"/>
            <a:satOff val="2937"/>
            <a:lumOff val="-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Electrical</a:t>
          </a:r>
        </a:p>
      </dsp:txBody>
      <dsp:txXfrm>
        <a:off x="3184963" y="47309"/>
        <a:ext cx="1490373" cy="866928"/>
      </dsp:txXfrm>
    </dsp:sp>
    <dsp:sp modelId="{83867000-7F76-42FB-B19A-83F1271D92A0}">
      <dsp:nvSpPr>
        <dsp:cNvPr id="0" name=""/>
        <dsp:cNvSpPr/>
      </dsp:nvSpPr>
      <dsp:spPr>
        <a:xfrm>
          <a:off x="4647110" y="2389867"/>
          <a:ext cx="507173" cy="0"/>
        </a:xfrm>
        <a:custGeom>
          <a:avLst/>
          <a:gdLst/>
          <a:ahLst/>
          <a:cxnLst/>
          <a:rect l="0" t="0" r="0" b="0"/>
          <a:pathLst>
            <a:path>
              <a:moveTo>
                <a:pt x="0" y="0"/>
              </a:moveTo>
              <a:lnTo>
                <a:pt x="507173"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67AD2-02CC-4917-8ADB-5D3AA2B853EE}">
      <dsp:nvSpPr>
        <dsp:cNvPr id="0" name=""/>
        <dsp:cNvSpPr/>
      </dsp:nvSpPr>
      <dsp:spPr>
        <a:xfrm>
          <a:off x="5154283" y="1909504"/>
          <a:ext cx="1369919" cy="960726"/>
        </a:xfrm>
        <a:prstGeom prst="round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Thermal</a:t>
          </a:r>
        </a:p>
      </dsp:txBody>
      <dsp:txXfrm>
        <a:off x="5201182" y="1956403"/>
        <a:ext cx="1276121" cy="866928"/>
      </dsp:txXfrm>
    </dsp:sp>
    <dsp:sp modelId="{825FABE2-BB7E-47BE-A7F4-3CF76BD40F48}">
      <dsp:nvSpPr>
        <dsp:cNvPr id="0" name=""/>
        <dsp:cNvSpPr/>
      </dsp:nvSpPr>
      <dsp:spPr>
        <a:xfrm rot="5400000">
          <a:off x="3574264" y="3462712"/>
          <a:ext cx="711769" cy="0"/>
        </a:xfrm>
        <a:custGeom>
          <a:avLst/>
          <a:gdLst/>
          <a:ahLst/>
          <a:cxnLst/>
          <a:rect l="0" t="0" r="0" b="0"/>
          <a:pathLst>
            <a:path>
              <a:moveTo>
                <a:pt x="0" y="0"/>
              </a:moveTo>
              <a:lnTo>
                <a:pt x="71176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69DC57-C2A7-4CCA-A156-B88B146F71ED}">
      <dsp:nvSpPr>
        <dsp:cNvPr id="0" name=""/>
        <dsp:cNvSpPr/>
      </dsp:nvSpPr>
      <dsp:spPr>
        <a:xfrm>
          <a:off x="3449786" y="3818597"/>
          <a:ext cx="960726" cy="960726"/>
        </a:xfrm>
        <a:prstGeom prst="round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Fluids</a:t>
          </a:r>
        </a:p>
      </dsp:txBody>
      <dsp:txXfrm>
        <a:off x="3496685" y="3865496"/>
        <a:ext cx="866928" cy="866928"/>
      </dsp:txXfrm>
    </dsp:sp>
    <dsp:sp modelId="{3A9A9E87-7ABE-4F30-A137-0B6C44236A37}">
      <dsp:nvSpPr>
        <dsp:cNvPr id="0" name=""/>
        <dsp:cNvSpPr/>
      </dsp:nvSpPr>
      <dsp:spPr>
        <a:xfrm rot="10800000">
          <a:off x="2501419" y="2389867"/>
          <a:ext cx="711769" cy="0"/>
        </a:xfrm>
        <a:custGeom>
          <a:avLst/>
          <a:gdLst/>
          <a:ahLst/>
          <a:cxnLst/>
          <a:rect l="0" t="0" r="0" b="0"/>
          <a:pathLst>
            <a:path>
              <a:moveTo>
                <a:pt x="0" y="0"/>
              </a:moveTo>
              <a:lnTo>
                <a:pt x="71176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27F8C3-2D37-4BE6-8246-3E83B001A9B6}">
      <dsp:nvSpPr>
        <dsp:cNvPr id="0" name=""/>
        <dsp:cNvSpPr/>
      </dsp:nvSpPr>
      <dsp:spPr>
        <a:xfrm>
          <a:off x="1540693" y="1909504"/>
          <a:ext cx="960726" cy="960726"/>
        </a:xfrm>
        <a:prstGeom prst="round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Digital</a:t>
          </a:r>
        </a:p>
      </dsp:txBody>
      <dsp:txXfrm>
        <a:off x="1587592" y="1956403"/>
        <a:ext cx="866928" cy="866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5317C-8D47-4D60-A530-B7E60E9E4CFC}">
      <dsp:nvSpPr>
        <dsp:cNvPr id="0" name=""/>
        <dsp:cNvSpPr/>
      </dsp:nvSpPr>
      <dsp:spPr>
        <a:xfrm>
          <a:off x="1763207" y="68092"/>
          <a:ext cx="748726" cy="48345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Internet of Things</a:t>
          </a:r>
          <a:endParaRPr lang="en-US" sz="1200" kern="1200" dirty="0">
            <a:solidFill>
              <a:schemeClr val="tx1"/>
            </a:solidFill>
          </a:endParaRPr>
        </a:p>
      </dsp:txBody>
      <dsp:txXfrm>
        <a:off x="1786807" y="91692"/>
        <a:ext cx="701526" cy="436254"/>
      </dsp:txXfrm>
    </dsp:sp>
    <dsp:sp modelId="{693033EA-C431-4375-A72F-CDA9FC4FE6EF}">
      <dsp:nvSpPr>
        <dsp:cNvPr id="0" name=""/>
        <dsp:cNvSpPr/>
      </dsp:nvSpPr>
      <dsp:spPr>
        <a:xfrm>
          <a:off x="634733" y="309820"/>
          <a:ext cx="3005674" cy="3005674"/>
        </a:xfrm>
        <a:custGeom>
          <a:avLst/>
          <a:gdLst/>
          <a:ahLst/>
          <a:cxnLst/>
          <a:rect l="0" t="0" r="0" b="0"/>
          <a:pathLst>
            <a:path>
              <a:moveTo>
                <a:pt x="1887523" y="50068"/>
              </a:moveTo>
              <a:arcTo wR="1502837" hR="1502837" stAng="17089876" swAng="244606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4BACA6-FCCE-4464-82F0-9D4140C99B13}">
      <dsp:nvSpPr>
        <dsp:cNvPr id="0" name=""/>
        <dsp:cNvSpPr/>
      </dsp:nvSpPr>
      <dsp:spPr>
        <a:xfrm>
          <a:off x="2988624" y="972405"/>
          <a:ext cx="1156459" cy="751698"/>
        </a:xfrm>
        <a:prstGeom prst="roundRect">
          <a:avLst/>
        </a:prstGeom>
        <a:solidFill>
          <a:schemeClr val="accent5">
            <a:hueOff val="1285709"/>
            <a:satOff val="2937"/>
            <a:lumOff val="-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Cyber physical systems</a:t>
          </a:r>
          <a:endParaRPr lang="en-US" sz="1200" kern="1200" dirty="0"/>
        </a:p>
      </dsp:txBody>
      <dsp:txXfrm>
        <a:off x="3025319" y="1009100"/>
        <a:ext cx="1083069" cy="678308"/>
      </dsp:txXfrm>
    </dsp:sp>
    <dsp:sp modelId="{E3F0F680-DEFE-4899-A100-0E067F4CF407}">
      <dsp:nvSpPr>
        <dsp:cNvPr id="0" name=""/>
        <dsp:cNvSpPr/>
      </dsp:nvSpPr>
      <dsp:spPr>
        <a:xfrm>
          <a:off x="634733" y="309820"/>
          <a:ext cx="3005674" cy="3005674"/>
        </a:xfrm>
        <a:custGeom>
          <a:avLst/>
          <a:gdLst/>
          <a:ahLst/>
          <a:cxnLst/>
          <a:rect l="0" t="0" r="0" b="0"/>
          <a:pathLst>
            <a:path>
              <a:moveTo>
                <a:pt x="3003599" y="1423895"/>
              </a:moveTo>
              <a:arcTo wR="1502837" hR="1502837" stAng="21419338" swAng="2197526"/>
            </a:path>
          </a:pathLst>
        </a:custGeom>
        <a:noFill/>
        <a:ln w="9525" cap="flat" cmpd="sng" algn="ctr">
          <a:solidFill>
            <a:schemeClr val="accent5">
              <a:hueOff val="1285709"/>
              <a:satOff val="2937"/>
              <a:lumOff val="-8137"/>
              <a:alphaOff val="0"/>
            </a:schemeClr>
          </a:solidFill>
          <a:prstDash val="solid"/>
        </a:ln>
        <a:effectLst/>
      </dsp:spPr>
      <dsp:style>
        <a:lnRef idx="1">
          <a:scrgbClr r="0" g="0" b="0"/>
        </a:lnRef>
        <a:fillRef idx="0">
          <a:scrgbClr r="0" g="0" b="0"/>
        </a:fillRef>
        <a:effectRef idx="0">
          <a:scrgbClr r="0" g="0" b="0"/>
        </a:effectRef>
        <a:fontRef idx="minor"/>
      </dsp:style>
    </dsp:sp>
    <dsp:sp modelId="{2449FABA-7D6D-489C-B7CF-C062BE44D423}">
      <dsp:nvSpPr>
        <dsp:cNvPr id="0" name=""/>
        <dsp:cNvSpPr/>
      </dsp:nvSpPr>
      <dsp:spPr>
        <a:xfrm>
          <a:off x="2442686" y="2652628"/>
          <a:ext cx="1156459" cy="751698"/>
        </a:xfrm>
        <a:prstGeom prst="roundRect">
          <a:avLst/>
        </a:prstGeom>
        <a:solidFill>
          <a:schemeClr val="accent5">
            <a:hueOff val="2571418"/>
            <a:satOff val="5874"/>
            <a:lumOff val="-1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Multiagent interaction</a:t>
          </a:r>
          <a:endParaRPr lang="en-US" sz="1200" kern="1200" dirty="0"/>
        </a:p>
      </dsp:txBody>
      <dsp:txXfrm>
        <a:off x="2479381" y="2689323"/>
        <a:ext cx="1083069" cy="678308"/>
      </dsp:txXfrm>
    </dsp:sp>
    <dsp:sp modelId="{128201D8-4173-4433-B33D-E88B5C59ABA3}">
      <dsp:nvSpPr>
        <dsp:cNvPr id="0" name=""/>
        <dsp:cNvSpPr/>
      </dsp:nvSpPr>
      <dsp:spPr>
        <a:xfrm>
          <a:off x="634733" y="309820"/>
          <a:ext cx="3005674" cy="3005674"/>
        </a:xfrm>
        <a:custGeom>
          <a:avLst/>
          <a:gdLst/>
          <a:ahLst/>
          <a:cxnLst/>
          <a:rect l="0" t="0" r="0" b="0"/>
          <a:pathLst>
            <a:path>
              <a:moveTo>
                <a:pt x="1801975" y="2975601"/>
              </a:moveTo>
              <a:arcTo wR="1502837" hR="1502837" stAng="4711119" swAng="1377762"/>
            </a:path>
          </a:pathLst>
        </a:custGeom>
        <a:noFill/>
        <a:ln w="9525" cap="flat" cmpd="sng" algn="ctr">
          <a:solidFill>
            <a:schemeClr val="accent5">
              <a:hueOff val="2571418"/>
              <a:satOff val="5874"/>
              <a:lumOff val="-16274"/>
              <a:alphaOff val="0"/>
            </a:schemeClr>
          </a:solidFill>
          <a:prstDash val="solid"/>
        </a:ln>
        <a:effectLst/>
      </dsp:spPr>
      <dsp:style>
        <a:lnRef idx="1">
          <a:scrgbClr r="0" g="0" b="0"/>
        </a:lnRef>
        <a:fillRef idx="0">
          <a:scrgbClr r="0" g="0" b="0"/>
        </a:fillRef>
        <a:effectRef idx="0">
          <a:scrgbClr r="0" g="0" b="0"/>
        </a:effectRef>
        <a:fontRef idx="minor"/>
      </dsp:style>
    </dsp:sp>
    <dsp:sp modelId="{9B74717F-5282-4FBC-8AB4-D91108721EBB}">
      <dsp:nvSpPr>
        <dsp:cNvPr id="0" name=""/>
        <dsp:cNvSpPr/>
      </dsp:nvSpPr>
      <dsp:spPr>
        <a:xfrm>
          <a:off x="675995" y="2652628"/>
          <a:ext cx="1156459" cy="751698"/>
        </a:xfrm>
        <a:prstGeom prst="roundRect">
          <a:avLst/>
        </a:prstGeom>
        <a:solidFill>
          <a:schemeClr val="accent5">
            <a:hueOff val="3857127"/>
            <a:satOff val="8811"/>
            <a:lumOff val="-2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Smart manufacturing</a:t>
          </a:r>
          <a:endParaRPr lang="en-US" sz="1200" kern="1200" dirty="0"/>
        </a:p>
      </dsp:txBody>
      <dsp:txXfrm>
        <a:off x="712690" y="2689323"/>
        <a:ext cx="1083069" cy="678308"/>
      </dsp:txXfrm>
    </dsp:sp>
    <dsp:sp modelId="{9ADFBFC4-A8C5-43D6-B449-1DA3F71EF345}">
      <dsp:nvSpPr>
        <dsp:cNvPr id="0" name=""/>
        <dsp:cNvSpPr/>
      </dsp:nvSpPr>
      <dsp:spPr>
        <a:xfrm>
          <a:off x="634733" y="309820"/>
          <a:ext cx="3005674" cy="3005674"/>
        </a:xfrm>
        <a:custGeom>
          <a:avLst/>
          <a:gdLst/>
          <a:ahLst/>
          <a:cxnLst/>
          <a:rect l="0" t="0" r="0" b="0"/>
          <a:pathLst>
            <a:path>
              <a:moveTo>
                <a:pt x="251301" y="2334809"/>
              </a:moveTo>
              <a:arcTo wR="1502837" hR="1502837" stAng="8783136" swAng="2197526"/>
            </a:path>
          </a:pathLst>
        </a:custGeom>
        <a:noFill/>
        <a:ln w="9525" cap="flat" cmpd="sng" algn="ctr">
          <a:solidFill>
            <a:schemeClr val="accent5">
              <a:hueOff val="3857127"/>
              <a:satOff val="8811"/>
              <a:lumOff val="-24412"/>
              <a:alphaOff val="0"/>
            </a:schemeClr>
          </a:solidFill>
          <a:prstDash val="solid"/>
        </a:ln>
        <a:effectLst/>
      </dsp:spPr>
      <dsp:style>
        <a:lnRef idx="1">
          <a:scrgbClr r="0" g="0" b="0"/>
        </a:lnRef>
        <a:fillRef idx="0">
          <a:scrgbClr r="0" g="0" b="0"/>
        </a:fillRef>
        <a:effectRef idx="0">
          <a:scrgbClr r="0" g="0" b="0"/>
        </a:effectRef>
        <a:fontRef idx="minor"/>
      </dsp:style>
    </dsp:sp>
    <dsp:sp modelId="{BBD4D4D9-6DFA-4B90-921A-EE5429B4B3EE}">
      <dsp:nvSpPr>
        <dsp:cNvPr id="0" name=""/>
        <dsp:cNvSpPr/>
      </dsp:nvSpPr>
      <dsp:spPr>
        <a:xfrm>
          <a:off x="130057" y="972405"/>
          <a:ext cx="1156459" cy="751698"/>
        </a:xfrm>
        <a:prstGeom prst="roundRect">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Cloud Computing</a:t>
          </a:r>
          <a:endParaRPr lang="en-US" sz="1200" kern="1200" dirty="0"/>
        </a:p>
      </dsp:txBody>
      <dsp:txXfrm>
        <a:off x="166752" y="1009100"/>
        <a:ext cx="1083069" cy="678308"/>
      </dsp:txXfrm>
    </dsp:sp>
    <dsp:sp modelId="{E9CDE87E-9DFF-4AF9-8264-E7AC1E3B4B2C}">
      <dsp:nvSpPr>
        <dsp:cNvPr id="0" name=""/>
        <dsp:cNvSpPr/>
      </dsp:nvSpPr>
      <dsp:spPr>
        <a:xfrm>
          <a:off x="634733" y="309820"/>
          <a:ext cx="3005674" cy="3005674"/>
        </a:xfrm>
        <a:custGeom>
          <a:avLst/>
          <a:gdLst/>
          <a:ahLst/>
          <a:cxnLst/>
          <a:rect l="0" t="0" r="0" b="0"/>
          <a:pathLst>
            <a:path>
              <a:moveTo>
                <a:pt x="262841" y="653761"/>
              </a:moveTo>
              <a:arcTo wR="1502837" hR="1502837" stAng="12864061" swAng="2446063"/>
            </a:path>
          </a:pathLst>
        </a:custGeom>
        <a:noFill/>
        <a:ln w="9525" cap="flat" cmpd="sng" algn="ctr">
          <a:solidFill>
            <a:schemeClr val="accent5">
              <a:hueOff val="5142836"/>
              <a:satOff val="11748"/>
              <a:lumOff val="-3254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50FF3-CFE2-48DF-8D51-9CC69459CC16}">
      <dsp:nvSpPr>
        <dsp:cNvPr id="0" name=""/>
        <dsp:cNvSpPr/>
      </dsp:nvSpPr>
      <dsp:spPr>
        <a:xfrm>
          <a:off x="172" y="81621"/>
          <a:ext cx="1027212" cy="43776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Industry 1.0</a:t>
          </a:r>
        </a:p>
      </dsp:txBody>
      <dsp:txXfrm>
        <a:off x="172" y="81621"/>
        <a:ext cx="1027212" cy="291840"/>
      </dsp:txXfrm>
    </dsp:sp>
    <dsp:sp modelId="{BDDAC702-9818-4697-8DE4-F1F16B24E2D9}">
      <dsp:nvSpPr>
        <dsp:cNvPr id="0" name=""/>
        <dsp:cNvSpPr/>
      </dsp:nvSpPr>
      <dsp:spPr>
        <a:xfrm>
          <a:off x="210565" y="373461"/>
          <a:ext cx="1027212" cy="118631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Steam powered machines</a:t>
          </a:r>
        </a:p>
        <a:p>
          <a:pPr marL="57150" lvl="1" indent="-57150" algn="l" defTabSz="444500">
            <a:lnSpc>
              <a:spcPct val="90000"/>
            </a:lnSpc>
            <a:spcBef>
              <a:spcPct val="0"/>
            </a:spcBef>
            <a:spcAft>
              <a:spcPct val="15000"/>
            </a:spcAft>
            <a:buChar char="•"/>
          </a:pPr>
          <a:r>
            <a:rPr lang="en-US" sz="1000" kern="1200" dirty="0"/>
            <a:t>Mechanical production facilities</a:t>
          </a:r>
        </a:p>
      </dsp:txBody>
      <dsp:txXfrm>
        <a:off x="240651" y="403547"/>
        <a:ext cx="967040" cy="1126140"/>
      </dsp:txXfrm>
    </dsp:sp>
    <dsp:sp modelId="{41F53B90-537F-4C7D-8B34-F9A4CD0794D9}">
      <dsp:nvSpPr>
        <dsp:cNvPr id="0" name=""/>
        <dsp:cNvSpPr/>
      </dsp:nvSpPr>
      <dsp:spPr>
        <a:xfrm>
          <a:off x="1183107" y="99668"/>
          <a:ext cx="330130" cy="25574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183107" y="150817"/>
        <a:ext cx="253406" cy="153448"/>
      </dsp:txXfrm>
    </dsp:sp>
    <dsp:sp modelId="{229BA96C-07AE-4F7C-8DD9-7FD8110C2424}">
      <dsp:nvSpPr>
        <dsp:cNvPr id="0" name=""/>
        <dsp:cNvSpPr/>
      </dsp:nvSpPr>
      <dsp:spPr>
        <a:xfrm>
          <a:off x="1650272" y="81621"/>
          <a:ext cx="1027212" cy="437760"/>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Industry 2.0</a:t>
          </a:r>
        </a:p>
      </dsp:txBody>
      <dsp:txXfrm>
        <a:off x="1650272" y="81621"/>
        <a:ext cx="1027212" cy="291840"/>
      </dsp:txXfrm>
    </dsp:sp>
    <dsp:sp modelId="{E158AAF3-A37C-4209-893F-3F6F4ACD5917}">
      <dsp:nvSpPr>
        <dsp:cNvPr id="0" name=""/>
        <dsp:cNvSpPr/>
      </dsp:nvSpPr>
      <dsp:spPr>
        <a:xfrm>
          <a:off x="1798785" y="373461"/>
          <a:ext cx="1150971" cy="1186312"/>
        </a:xfrm>
        <a:prstGeom prst="roundRect">
          <a:avLst>
            <a:gd name="adj" fmla="val 10000"/>
          </a:avLst>
        </a:prstGeom>
        <a:solidFill>
          <a:schemeClr val="lt1">
            <a:alpha val="90000"/>
            <a:hueOff val="0"/>
            <a:satOff val="0"/>
            <a:lumOff val="0"/>
            <a:alphaOff val="0"/>
          </a:schemeClr>
        </a:solidFill>
        <a:ln w="25400"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Electricity powered machines</a:t>
          </a:r>
        </a:p>
        <a:p>
          <a:pPr marL="57150" lvl="1" indent="-57150" algn="l" defTabSz="444500">
            <a:lnSpc>
              <a:spcPct val="90000"/>
            </a:lnSpc>
            <a:spcBef>
              <a:spcPct val="0"/>
            </a:spcBef>
            <a:spcAft>
              <a:spcPct val="15000"/>
            </a:spcAft>
            <a:buChar char="•"/>
          </a:pPr>
          <a:r>
            <a:rPr lang="en-US" sz="1000" kern="1200" dirty="0"/>
            <a:t>First Assembly line</a:t>
          </a:r>
        </a:p>
        <a:p>
          <a:pPr marL="57150" lvl="1" indent="-57150" algn="l" defTabSz="444500">
            <a:lnSpc>
              <a:spcPct val="90000"/>
            </a:lnSpc>
            <a:spcBef>
              <a:spcPct val="0"/>
            </a:spcBef>
            <a:spcAft>
              <a:spcPct val="15000"/>
            </a:spcAft>
            <a:buChar char="•"/>
          </a:pPr>
          <a:r>
            <a:rPr lang="en-US" sz="1000" kern="1200" dirty="0"/>
            <a:t>Pipeline production</a:t>
          </a:r>
        </a:p>
      </dsp:txBody>
      <dsp:txXfrm>
        <a:off x="1832496" y="407172"/>
        <a:ext cx="1083549" cy="1118890"/>
      </dsp:txXfrm>
    </dsp:sp>
    <dsp:sp modelId="{E1F0DCAB-07B0-4698-9355-8D41A9BB47B6}">
      <dsp:nvSpPr>
        <dsp:cNvPr id="0" name=""/>
        <dsp:cNvSpPr/>
      </dsp:nvSpPr>
      <dsp:spPr>
        <a:xfrm>
          <a:off x="2848676" y="99668"/>
          <a:ext cx="362926" cy="255746"/>
        </a:xfrm>
        <a:prstGeom prst="rightArrow">
          <a:avLst>
            <a:gd name="adj1" fmla="val 60000"/>
            <a:gd name="adj2" fmla="val 50000"/>
          </a:avLst>
        </a:prstGeom>
        <a:solidFill>
          <a:schemeClr val="accent5">
            <a:hueOff val="5142836"/>
            <a:satOff val="11748"/>
            <a:lumOff val="-32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48676" y="150817"/>
        <a:ext cx="286202" cy="153448"/>
      </dsp:txXfrm>
    </dsp:sp>
    <dsp:sp modelId="{93CB0D0C-CBC1-4FDD-B0AF-C58760CA3FC9}">
      <dsp:nvSpPr>
        <dsp:cNvPr id="0" name=""/>
        <dsp:cNvSpPr/>
      </dsp:nvSpPr>
      <dsp:spPr>
        <a:xfrm>
          <a:off x="3362250" y="81621"/>
          <a:ext cx="1027212" cy="437760"/>
        </a:xfrm>
        <a:prstGeom prst="roundRect">
          <a:avLst>
            <a:gd name="adj" fmla="val 10000"/>
          </a:avLst>
        </a:prstGeom>
        <a:solidFill>
          <a:schemeClr val="accent3">
            <a:lumMod val="95000"/>
          </a:schemeClr>
        </a:solidFill>
        <a:ln w="25400" cap="flat" cmpd="sng" algn="ctr">
          <a:solidFill>
            <a:schemeClr val="accent3">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Industry 3.0</a:t>
          </a:r>
        </a:p>
      </dsp:txBody>
      <dsp:txXfrm>
        <a:off x="3362250" y="81621"/>
        <a:ext cx="1027212" cy="291840"/>
      </dsp:txXfrm>
    </dsp:sp>
    <dsp:sp modelId="{C5847D35-66BF-48ED-BAAA-1BB68AD3B177}">
      <dsp:nvSpPr>
        <dsp:cNvPr id="0" name=""/>
        <dsp:cNvSpPr/>
      </dsp:nvSpPr>
      <dsp:spPr>
        <a:xfrm>
          <a:off x="3572643" y="373461"/>
          <a:ext cx="1027212" cy="1186312"/>
        </a:xfrm>
        <a:prstGeom prst="roundRect">
          <a:avLst>
            <a:gd name="adj" fmla="val 10000"/>
          </a:avLst>
        </a:prstGeom>
        <a:solidFill>
          <a:schemeClr val="lt1">
            <a:alpha val="90000"/>
            <a:hueOff val="0"/>
            <a:satOff val="0"/>
            <a:lumOff val="0"/>
            <a:alphaOff val="0"/>
          </a:schemeClr>
        </a:solidFill>
        <a:ln w="25400" cap="flat" cmpd="sng" algn="ctr">
          <a:solidFill>
            <a:schemeClr val="accent3">
              <a:lumMod val="6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just" defTabSz="444500">
            <a:lnSpc>
              <a:spcPct val="90000"/>
            </a:lnSpc>
            <a:spcBef>
              <a:spcPct val="0"/>
            </a:spcBef>
            <a:spcAft>
              <a:spcPct val="15000"/>
            </a:spcAft>
            <a:buChar char="•"/>
          </a:pPr>
          <a:r>
            <a:rPr lang="en-US" sz="1000" kern="1200" noProof="0" dirty="0"/>
            <a:t>Computer automated manufacturing</a:t>
          </a:r>
        </a:p>
        <a:p>
          <a:pPr marL="57150" lvl="1" indent="-57150" algn="just" defTabSz="444500">
            <a:lnSpc>
              <a:spcPct val="90000"/>
            </a:lnSpc>
            <a:spcBef>
              <a:spcPct val="0"/>
            </a:spcBef>
            <a:spcAft>
              <a:spcPct val="15000"/>
            </a:spcAft>
            <a:buChar char="•"/>
          </a:pPr>
          <a:r>
            <a:rPr lang="en-US" sz="1000" kern="1200" noProof="0" dirty="0"/>
            <a:t>Improved quality and manufacturing</a:t>
          </a:r>
        </a:p>
      </dsp:txBody>
      <dsp:txXfrm>
        <a:off x="3602729" y="403547"/>
        <a:ext cx="967040" cy="11261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DB80C-EC8F-404F-85F3-4ADD9E65C90D}">
      <dsp:nvSpPr>
        <dsp:cNvPr id="0" name=""/>
        <dsp:cNvSpPr/>
      </dsp:nvSpPr>
      <dsp:spPr>
        <a:xfrm>
          <a:off x="0" y="119179"/>
          <a:ext cx="3024336" cy="468000"/>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Resilience</a:t>
          </a:r>
        </a:p>
      </dsp:txBody>
      <dsp:txXfrm>
        <a:off x="22846" y="142025"/>
        <a:ext cx="2978644" cy="422308"/>
      </dsp:txXfrm>
    </dsp:sp>
    <dsp:sp modelId="{14B3B92E-C198-4B37-B6D4-493417240CFF}">
      <dsp:nvSpPr>
        <dsp:cNvPr id="0" name=""/>
        <dsp:cNvSpPr/>
      </dsp:nvSpPr>
      <dsp:spPr>
        <a:xfrm>
          <a:off x="0" y="644779"/>
          <a:ext cx="3024336" cy="46800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Fault tolerant</a:t>
          </a:r>
        </a:p>
      </dsp:txBody>
      <dsp:txXfrm>
        <a:off x="22846" y="667625"/>
        <a:ext cx="2978644" cy="422308"/>
      </dsp:txXfrm>
    </dsp:sp>
    <dsp:sp modelId="{9DDEE74E-5AE5-4A16-A33E-1FFF2A790E92}">
      <dsp:nvSpPr>
        <dsp:cNvPr id="0" name=""/>
        <dsp:cNvSpPr/>
      </dsp:nvSpPr>
      <dsp:spPr>
        <a:xfrm>
          <a:off x="0" y="1170379"/>
          <a:ext cx="3024336" cy="468000"/>
        </a:xfrm>
        <a:prstGeom prst="roundRect">
          <a:avLst/>
        </a:prstGeom>
        <a:solidFill>
          <a:schemeClr val="accent2">
            <a:hueOff val="-7200000"/>
            <a:satOff val="-30002"/>
            <a:lumOff val="25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On demand manufacturing</a:t>
          </a:r>
        </a:p>
      </dsp:txBody>
      <dsp:txXfrm>
        <a:off x="22846" y="1193225"/>
        <a:ext cx="2978644" cy="422308"/>
      </dsp:txXfrm>
    </dsp:sp>
    <dsp:sp modelId="{E1334E4F-4AFE-402C-9AE4-D378BEB11C1B}">
      <dsp:nvSpPr>
        <dsp:cNvPr id="0" name=""/>
        <dsp:cNvSpPr/>
      </dsp:nvSpPr>
      <dsp:spPr>
        <a:xfrm>
          <a:off x="0" y="1695979"/>
          <a:ext cx="3024336" cy="468000"/>
        </a:xfrm>
        <a:prstGeom prst="round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Self organizing</a:t>
          </a:r>
        </a:p>
      </dsp:txBody>
      <dsp:txXfrm>
        <a:off x="22846" y="1718825"/>
        <a:ext cx="2978644" cy="422308"/>
      </dsp:txXfrm>
    </dsp:sp>
    <dsp:sp modelId="{9A1D400B-7122-43C2-8A49-BB57EA31F00A}">
      <dsp:nvSpPr>
        <dsp:cNvPr id="0" name=""/>
        <dsp:cNvSpPr/>
      </dsp:nvSpPr>
      <dsp:spPr>
        <a:xfrm>
          <a:off x="0" y="2221579"/>
          <a:ext cx="3024336" cy="46800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Agents Synergy</a:t>
          </a:r>
        </a:p>
      </dsp:txBody>
      <dsp:txXfrm>
        <a:off x="22846" y="2244425"/>
        <a:ext cx="2978644" cy="422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C7C8-D170-41B7-8581-6BC602F8919B}">
      <dsp:nvSpPr>
        <dsp:cNvPr id="0" name=""/>
        <dsp:cNvSpPr/>
      </dsp:nvSpPr>
      <dsp:spPr>
        <a:xfrm>
          <a:off x="1501152" y="471554"/>
          <a:ext cx="3125428" cy="3125428"/>
        </a:xfrm>
        <a:prstGeom prst="blockArc">
          <a:avLst>
            <a:gd name="adj1" fmla="val 10800000"/>
            <a:gd name="adj2" fmla="val 16200000"/>
            <a:gd name="adj3" fmla="val 4642"/>
          </a:avLst>
        </a:prstGeom>
        <a:solidFill>
          <a:schemeClr val="accent5">
            <a:hueOff val="5142836"/>
            <a:satOff val="11748"/>
            <a:lumOff val="-32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705F29-B235-4BD9-A9C0-4F506692F43C}">
      <dsp:nvSpPr>
        <dsp:cNvPr id="0" name=""/>
        <dsp:cNvSpPr/>
      </dsp:nvSpPr>
      <dsp:spPr>
        <a:xfrm>
          <a:off x="1501152" y="471554"/>
          <a:ext cx="3125428" cy="3125428"/>
        </a:xfrm>
        <a:prstGeom prst="blockArc">
          <a:avLst>
            <a:gd name="adj1" fmla="val 5400000"/>
            <a:gd name="adj2" fmla="val 10800000"/>
            <a:gd name="adj3" fmla="val 4642"/>
          </a:avLst>
        </a:prstGeom>
        <a:solidFill>
          <a:schemeClr val="accent5">
            <a:hueOff val="3428557"/>
            <a:satOff val="7832"/>
            <a:lumOff val="-216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FC7A57-BFCD-4500-A85A-BA840332F847}">
      <dsp:nvSpPr>
        <dsp:cNvPr id="0" name=""/>
        <dsp:cNvSpPr/>
      </dsp:nvSpPr>
      <dsp:spPr>
        <a:xfrm>
          <a:off x="1501152" y="471554"/>
          <a:ext cx="3125428" cy="3125428"/>
        </a:xfrm>
        <a:prstGeom prst="blockArc">
          <a:avLst>
            <a:gd name="adj1" fmla="val 0"/>
            <a:gd name="adj2" fmla="val 5400000"/>
            <a:gd name="adj3" fmla="val 4642"/>
          </a:avLst>
        </a:prstGeom>
        <a:solidFill>
          <a:schemeClr val="accent5">
            <a:hueOff val="1714279"/>
            <a:satOff val="3916"/>
            <a:lumOff val="-108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03F401-F9BB-4B18-9507-5A2D2BE2C85E}">
      <dsp:nvSpPr>
        <dsp:cNvPr id="0" name=""/>
        <dsp:cNvSpPr/>
      </dsp:nvSpPr>
      <dsp:spPr>
        <a:xfrm>
          <a:off x="1501152" y="471554"/>
          <a:ext cx="3125428" cy="3125428"/>
        </a:xfrm>
        <a:prstGeom prst="blockArc">
          <a:avLst>
            <a:gd name="adj1" fmla="val 16200000"/>
            <a:gd name="adj2" fmla="val 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AF506F-0044-4E74-B2E0-8C536B18CAA0}">
      <dsp:nvSpPr>
        <dsp:cNvPr id="0" name=""/>
        <dsp:cNvSpPr/>
      </dsp:nvSpPr>
      <dsp:spPr>
        <a:xfrm>
          <a:off x="2344282" y="1314685"/>
          <a:ext cx="1439167" cy="1439167"/>
        </a:xfrm>
        <a:prstGeom prst="ellipse">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Industry 4.0</a:t>
          </a:r>
          <a:endParaRPr lang="en-US" sz="2000" kern="1200" dirty="0">
            <a:solidFill>
              <a:schemeClr val="tx1"/>
            </a:solidFill>
          </a:endParaRPr>
        </a:p>
      </dsp:txBody>
      <dsp:txXfrm>
        <a:off x="2555043" y="1525446"/>
        <a:ext cx="1017645" cy="1017645"/>
      </dsp:txXfrm>
    </dsp:sp>
    <dsp:sp modelId="{5C1C862C-97CF-40C1-AE93-F07DBE54AE26}">
      <dsp:nvSpPr>
        <dsp:cNvPr id="0" name=""/>
        <dsp:cNvSpPr/>
      </dsp:nvSpPr>
      <dsp:spPr>
        <a:xfrm>
          <a:off x="2367449" y="-53596"/>
          <a:ext cx="1392835" cy="1122837"/>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Disruptive technologies</a:t>
          </a:r>
          <a:endParaRPr lang="en-US" sz="1400" kern="1200" dirty="0">
            <a:solidFill>
              <a:schemeClr val="tx1"/>
            </a:solidFill>
          </a:endParaRPr>
        </a:p>
      </dsp:txBody>
      <dsp:txXfrm>
        <a:off x="2571425" y="110840"/>
        <a:ext cx="984883" cy="793965"/>
      </dsp:txXfrm>
    </dsp:sp>
    <dsp:sp modelId="{004344DE-8D01-4EBE-8120-A90C2D4C53CC}">
      <dsp:nvSpPr>
        <dsp:cNvPr id="0" name=""/>
        <dsp:cNvSpPr/>
      </dsp:nvSpPr>
      <dsp:spPr>
        <a:xfrm>
          <a:off x="3908176" y="1437721"/>
          <a:ext cx="1364275" cy="1193094"/>
        </a:xfrm>
        <a:prstGeom prst="ellipse">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Cognitive process control</a:t>
          </a:r>
          <a:endParaRPr lang="en-US" sz="1400" kern="1200" dirty="0">
            <a:solidFill>
              <a:schemeClr val="tx1"/>
            </a:solidFill>
          </a:endParaRPr>
        </a:p>
      </dsp:txBody>
      <dsp:txXfrm>
        <a:off x="4107969" y="1612446"/>
        <a:ext cx="964689" cy="843644"/>
      </dsp:txXfrm>
    </dsp:sp>
    <dsp:sp modelId="{A1BEC622-2F5D-423E-97E1-93C030A2E8A2}">
      <dsp:nvSpPr>
        <dsp:cNvPr id="0" name=""/>
        <dsp:cNvSpPr/>
      </dsp:nvSpPr>
      <dsp:spPr>
        <a:xfrm>
          <a:off x="2311310" y="3003836"/>
          <a:ext cx="1505112" cy="1113760"/>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Industrial artificial Intelligence</a:t>
          </a:r>
          <a:endParaRPr lang="en-US" sz="1400" kern="1200" dirty="0">
            <a:solidFill>
              <a:schemeClr val="tx1"/>
            </a:solidFill>
          </a:endParaRPr>
        </a:p>
      </dsp:txBody>
      <dsp:txXfrm>
        <a:off x="2531729" y="3166942"/>
        <a:ext cx="1064274" cy="787548"/>
      </dsp:txXfrm>
    </dsp:sp>
    <dsp:sp modelId="{8A99533C-8AAE-415C-840F-FD117838EFC9}">
      <dsp:nvSpPr>
        <dsp:cNvPr id="0" name=""/>
        <dsp:cNvSpPr/>
      </dsp:nvSpPr>
      <dsp:spPr>
        <a:xfrm>
          <a:off x="823548" y="1430488"/>
          <a:ext cx="1427742" cy="1207561"/>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Cyber physical systems (CPS)</a:t>
          </a:r>
          <a:endParaRPr lang="en-US" sz="1400" kern="1200" dirty="0">
            <a:solidFill>
              <a:schemeClr val="tx1"/>
            </a:solidFill>
          </a:endParaRPr>
        </a:p>
      </dsp:txBody>
      <dsp:txXfrm>
        <a:off x="1032636" y="1607331"/>
        <a:ext cx="1009566" cy="853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8C876-924D-40B8-8924-F46FBBD4412D}">
      <dsp:nvSpPr>
        <dsp:cNvPr id="0" name=""/>
        <dsp:cNvSpPr/>
      </dsp:nvSpPr>
      <dsp:spPr>
        <a:xfrm>
          <a:off x="1353641" y="1135887"/>
          <a:ext cx="1778971" cy="17788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GB" sz="3300" kern="1200" dirty="0"/>
            <a:t>Digital Twin</a:t>
          </a:r>
          <a:endParaRPr lang="en-US" sz="3300" kern="1200" dirty="0"/>
        </a:p>
      </dsp:txBody>
      <dsp:txXfrm>
        <a:off x="1614165" y="1396388"/>
        <a:ext cx="1257923" cy="1257810"/>
      </dsp:txXfrm>
    </dsp:sp>
    <dsp:sp modelId="{0A632113-D212-4B98-80B7-26A1E14F5A52}">
      <dsp:nvSpPr>
        <dsp:cNvPr id="0" name=""/>
        <dsp:cNvSpPr/>
      </dsp:nvSpPr>
      <dsp:spPr>
        <a:xfrm>
          <a:off x="436473" y="146710"/>
          <a:ext cx="3585625" cy="3737660"/>
        </a:xfrm>
        <a:prstGeom prst="blockArc">
          <a:avLst>
            <a:gd name="adj1" fmla="val 16509444"/>
            <a:gd name="adj2" fmla="val 5088054"/>
            <a:gd name="adj3" fmla="val 52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413ADA-745E-4D45-A5DF-41F0D51A620F}">
      <dsp:nvSpPr>
        <dsp:cNvPr id="0" name=""/>
        <dsp:cNvSpPr/>
      </dsp:nvSpPr>
      <dsp:spPr>
        <a:xfrm>
          <a:off x="2656271" y="0"/>
          <a:ext cx="953207" cy="95300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B880E0-F702-40C2-AE91-2017EBFBDE7A}">
      <dsp:nvSpPr>
        <dsp:cNvPr id="0" name=""/>
        <dsp:cNvSpPr/>
      </dsp:nvSpPr>
      <dsp:spPr>
        <a:xfrm>
          <a:off x="3682078" y="12191"/>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Virtual representation of a physical system</a:t>
          </a:r>
          <a:endParaRPr lang="en-US" sz="1600" kern="1200" dirty="0"/>
        </a:p>
      </dsp:txBody>
      <dsp:txXfrm>
        <a:off x="3682078" y="12191"/>
        <a:ext cx="1275991" cy="922528"/>
      </dsp:txXfrm>
    </dsp:sp>
    <dsp:sp modelId="{61967F7B-E5CF-4645-A156-53089650AFAC}">
      <dsp:nvSpPr>
        <dsp:cNvPr id="0" name=""/>
        <dsp:cNvSpPr/>
      </dsp:nvSpPr>
      <dsp:spPr>
        <a:xfrm>
          <a:off x="3360338" y="887577"/>
          <a:ext cx="953207" cy="95300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4D284E-52C1-4421-B6D9-48AEF236E459}">
      <dsp:nvSpPr>
        <dsp:cNvPr id="0" name=""/>
        <dsp:cNvSpPr/>
      </dsp:nvSpPr>
      <dsp:spPr>
        <a:xfrm>
          <a:off x="4383534" y="904239"/>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Multidomain simulation tools</a:t>
          </a:r>
          <a:endParaRPr lang="en-US" sz="1600" kern="1200" dirty="0"/>
        </a:p>
      </dsp:txBody>
      <dsp:txXfrm>
        <a:off x="4383534" y="904239"/>
        <a:ext cx="1275991" cy="922528"/>
      </dsp:txXfrm>
    </dsp:sp>
    <dsp:sp modelId="{18A19F80-32E0-4926-8786-9030231DF8F4}">
      <dsp:nvSpPr>
        <dsp:cNvPr id="0" name=""/>
        <dsp:cNvSpPr/>
      </dsp:nvSpPr>
      <dsp:spPr>
        <a:xfrm>
          <a:off x="3356682" y="2192527"/>
          <a:ext cx="953207" cy="95300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F61A18-BD9C-4B70-A860-9E5FB885E87A}">
      <dsp:nvSpPr>
        <dsp:cNvPr id="0" name=""/>
        <dsp:cNvSpPr/>
      </dsp:nvSpPr>
      <dsp:spPr>
        <a:xfrm>
          <a:off x="4383534" y="2207971"/>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Data driven capabilities</a:t>
          </a:r>
          <a:endParaRPr lang="en-US" sz="1600" kern="1200" dirty="0"/>
        </a:p>
      </dsp:txBody>
      <dsp:txXfrm>
        <a:off x="4383534" y="2207971"/>
        <a:ext cx="1275991" cy="922528"/>
      </dsp:txXfrm>
    </dsp:sp>
    <dsp:sp modelId="{D7F1E929-03B1-42E6-9162-9A0E7BCBC321}">
      <dsp:nvSpPr>
        <dsp:cNvPr id="0" name=""/>
        <dsp:cNvSpPr/>
      </dsp:nvSpPr>
      <dsp:spPr>
        <a:xfrm>
          <a:off x="2656271" y="3110991"/>
          <a:ext cx="953207" cy="95300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09CC18-8B8C-4E55-98CC-3F13ABA459D3}">
      <dsp:nvSpPr>
        <dsp:cNvPr id="0" name=""/>
        <dsp:cNvSpPr/>
      </dsp:nvSpPr>
      <dsp:spPr>
        <a:xfrm>
          <a:off x="3682078" y="3130499"/>
          <a:ext cx="1275991" cy="922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sz="1600" kern="1200" dirty="0"/>
            <a:t>Real time updatable status of the system</a:t>
          </a:r>
          <a:endParaRPr lang="en-US" sz="1600" kern="1200" dirty="0"/>
        </a:p>
      </dsp:txBody>
      <dsp:txXfrm>
        <a:off x="3682078" y="3130499"/>
        <a:ext cx="1275991" cy="9225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7C14B-13C2-4BD4-BA65-8D08D80BB25E}">
      <dsp:nvSpPr>
        <dsp:cNvPr id="0" name=""/>
        <dsp:cNvSpPr/>
      </dsp:nvSpPr>
      <dsp:spPr>
        <a:xfrm>
          <a:off x="156269" y="143"/>
          <a:ext cx="2053828" cy="123229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chemeClr val="tx1"/>
              </a:solidFill>
            </a:rPr>
            <a:t>Cheap and rich sensing</a:t>
          </a:r>
          <a:endParaRPr lang="en-US" sz="2600" kern="1200" dirty="0">
            <a:solidFill>
              <a:schemeClr val="tx1"/>
            </a:solidFill>
          </a:endParaRPr>
        </a:p>
      </dsp:txBody>
      <dsp:txXfrm>
        <a:off x="156269" y="143"/>
        <a:ext cx="2053828" cy="1232297"/>
      </dsp:txXfrm>
    </dsp:sp>
    <dsp:sp modelId="{268D5503-BF32-4E32-9EF1-D14C8F1FD499}">
      <dsp:nvSpPr>
        <dsp:cNvPr id="0" name=""/>
        <dsp:cNvSpPr/>
      </dsp:nvSpPr>
      <dsp:spPr>
        <a:xfrm>
          <a:off x="2415480" y="143"/>
          <a:ext cx="2053828" cy="1232297"/>
        </a:xfrm>
        <a:prstGeom prst="rect">
          <a:avLst/>
        </a:prstGeom>
        <a:solidFill>
          <a:schemeClr val="accent5">
            <a:hueOff val="1714279"/>
            <a:satOff val="3916"/>
            <a:lumOff val="-10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chemeClr val="tx1"/>
              </a:solidFill>
            </a:rPr>
            <a:t>No massive Internet of Things (IoT)</a:t>
          </a:r>
          <a:endParaRPr lang="en-US" sz="2600" kern="1200" dirty="0">
            <a:solidFill>
              <a:schemeClr val="tx1"/>
            </a:solidFill>
          </a:endParaRPr>
        </a:p>
      </dsp:txBody>
      <dsp:txXfrm>
        <a:off x="2415480" y="143"/>
        <a:ext cx="2053828" cy="1232297"/>
      </dsp:txXfrm>
    </dsp:sp>
    <dsp:sp modelId="{429DC32D-2301-4D13-AA69-DB4CC1A1B707}">
      <dsp:nvSpPr>
        <dsp:cNvPr id="0" name=""/>
        <dsp:cNvSpPr/>
      </dsp:nvSpPr>
      <dsp:spPr>
        <a:xfrm>
          <a:off x="4674691" y="143"/>
          <a:ext cx="2053828" cy="1232297"/>
        </a:xfrm>
        <a:prstGeom prst="rect">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chemeClr val="tx1"/>
              </a:solidFill>
            </a:rPr>
            <a:t>No edge computing</a:t>
          </a:r>
          <a:endParaRPr lang="en-US" sz="2600" kern="1200" dirty="0">
            <a:solidFill>
              <a:schemeClr val="tx1"/>
            </a:solidFill>
          </a:endParaRPr>
        </a:p>
      </dsp:txBody>
      <dsp:txXfrm>
        <a:off x="4674691" y="143"/>
        <a:ext cx="2053828" cy="1232297"/>
      </dsp:txXfrm>
    </dsp:sp>
    <dsp:sp modelId="{A43F8F1D-1C46-40EB-BDEA-CC2AC64C1ADB}">
      <dsp:nvSpPr>
        <dsp:cNvPr id="0" name=""/>
        <dsp:cNvSpPr/>
      </dsp:nvSpPr>
      <dsp:spPr>
        <a:xfrm>
          <a:off x="6933903" y="143"/>
          <a:ext cx="2053828" cy="1232297"/>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chemeClr val="tx1"/>
              </a:solidFill>
            </a:rPr>
            <a:t>Massive AI techniques and software</a:t>
          </a:r>
          <a:endParaRPr lang="en-US" sz="2600" kern="1200" dirty="0">
            <a:solidFill>
              <a:schemeClr val="tx1"/>
            </a:solidFill>
          </a:endParaRPr>
        </a:p>
      </dsp:txBody>
      <dsp:txXfrm>
        <a:off x="6933903" y="143"/>
        <a:ext cx="2053828" cy="12322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7C14B-13C2-4BD4-BA65-8D08D80BB25E}">
      <dsp:nvSpPr>
        <dsp:cNvPr id="0" name=""/>
        <dsp:cNvSpPr/>
      </dsp:nvSpPr>
      <dsp:spPr>
        <a:xfrm>
          <a:off x="633725" y="45"/>
          <a:ext cx="1178665" cy="7071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Individual component modelling</a:t>
          </a:r>
          <a:endParaRPr lang="en-US" sz="1600" kern="1200" dirty="0">
            <a:solidFill>
              <a:schemeClr val="tx1"/>
            </a:solidFill>
          </a:endParaRPr>
        </a:p>
      </dsp:txBody>
      <dsp:txXfrm>
        <a:off x="633725" y="45"/>
        <a:ext cx="1178665" cy="707199"/>
      </dsp:txXfrm>
    </dsp:sp>
    <dsp:sp modelId="{268D5503-BF32-4E32-9EF1-D14C8F1FD499}">
      <dsp:nvSpPr>
        <dsp:cNvPr id="0" name=""/>
        <dsp:cNvSpPr/>
      </dsp:nvSpPr>
      <dsp:spPr>
        <a:xfrm>
          <a:off x="1930257" y="45"/>
          <a:ext cx="1178665" cy="707199"/>
        </a:xfrm>
        <a:prstGeom prst="rect">
          <a:avLst/>
        </a:prstGeom>
        <a:solidFill>
          <a:schemeClr val="accent5">
            <a:hueOff val="1714279"/>
            <a:satOff val="3916"/>
            <a:lumOff val="-10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IoT and edge Computing</a:t>
          </a:r>
          <a:endParaRPr lang="en-US" sz="1600" kern="1200" dirty="0">
            <a:solidFill>
              <a:schemeClr val="tx1"/>
            </a:solidFill>
          </a:endParaRPr>
        </a:p>
      </dsp:txBody>
      <dsp:txXfrm>
        <a:off x="1930257" y="45"/>
        <a:ext cx="1178665" cy="707199"/>
      </dsp:txXfrm>
    </dsp:sp>
    <dsp:sp modelId="{429DC32D-2301-4D13-AA69-DB4CC1A1B707}">
      <dsp:nvSpPr>
        <dsp:cNvPr id="0" name=""/>
        <dsp:cNvSpPr/>
      </dsp:nvSpPr>
      <dsp:spPr>
        <a:xfrm>
          <a:off x="3226789" y="45"/>
          <a:ext cx="1178665" cy="707199"/>
        </a:xfrm>
        <a:prstGeom prst="rect">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Instance and aggregation</a:t>
          </a:r>
          <a:endParaRPr lang="en-US" sz="1600" kern="1200" dirty="0">
            <a:solidFill>
              <a:schemeClr val="tx1"/>
            </a:solidFill>
          </a:endParaRPr>
        </a:p>
      </dsp:txBody>
      <dsp:txXfrm>
        <a:off x="3226789" y="45"/>
        <a:ext cx="1178665" cy="707199"/>
      </dsp:txXfrm>
    </dsp:sp>
    <dsp:sp modelId="{A43F8F1D-1C46-40EB-BDEA-CC2AC64C1ADB}">
      <dsp:nvSpPr>
        <dsp:cNvPr id="0" name=""/>
        <dsp:cNvSpPr/>
      </dsp:nvSpPr>
      <dsp:spPr>
        <a:xfrm>
          <a:off x="4523321" y="45"/>
          <a:ext cx="1178665" cy="707199"/>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Open for AI and machine learning</a:t>
          </a:r>
          <a:endParaRPr lang="en-US" sz="1600" kern="1200" dirty="0">
            <a:solidFill>
              <a:schemeClr val="tx1"/>
            </a:solidFill>
          </a:endParaRPr>
        </a:p>
      </dsp:txBody>
      <dsp:txXfrm>
        <a:off x="4523321" y="45"/>
        <a:ext cx="1178665" cy="707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7DA78-A6CF-4D2D-9216-00B2F9733614}">
      <dsp:nvSpPr>
        <dsp:cNvPr id="0" name=""/>
        <dsp:cNvSpPr/>
      </dsp:nvSpPr>
      <dsp:spPr>
        <a:xfrm>
          <a:off x="2452" y="79454"/>
          <a:ext cx="2391453" cy="7648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dirty="0"/>
            <a:t>Subsystems Modelling</a:t>
          </a:r>
          <a:endParaRPr lang="en-US" sz="2200" kern="1200" dirty="0"/>
        </a:p>
      </dsp:txBody>
      <dsp:txXfrm>
        <a:off x="2452" y="79454"/>
        <a:ext cx="2391453" cy="764811"/>
      </dsp:txXfrm>
    </dsp:sp>
    <dsp:sp modelId="{D129EE4B-3BF8-43E7-8770-6B71A547AE59}">
      <dsp:nvSpPr>
        <dsp:cNvPr id="0" name=""/>
        <dsp:cNvSpPr/>
      </dsp:nvSpPr>
      <dsp:spPr>
        <a:xfrm>
          <a:off x="2452" y="844265"/>
          <a:ext cx="2391453" cy="31402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Level of detail</a:t>
          </a:r>
        </a:p>
        <a:p>
          <a:pPr marL="228600" lvl="1" indent="-228600" algn="l" defTabSz="977900">
            <a:lnSpc>
              <a:spcPct val="90000"/>
            </a:lnSpc>
            <a:spcBef>
              <a:spcPct val="0"/>
            </a:spcBef>
            <a:spcAft>
              <a:spcPct val="15000"/>
            </a:spcAft>
            <a:buChar char="•"/>
          </a:pPr>
          <a:r>
            <a:rPr lang="en-GB" sz="2200" kern="1200" dirty="0"/>
            <a:t>Finite elements</a:t>
          </a:r>
          <a:endParaRPr lang="en-US" sz="2200" kern="1200" dirty="0"/>
        </a:p>
        <a:p>
          <a:pPr marL="228600" lvl="1" indent="-228600" algn="l" defTabSz="977900">
            <a:lnSpc>
              <a:spcPct val="90000"/>
            </a:lnSpc>
            <a:spcBef>
              <a:spcPct val="0"/>
            </a:spcBef>
            <a:spcAft>
              <a:spcPct val="15000"/>
            </a:spcAft>
            <a:buChar char="•"/>
          </a:pPr>
          <a:r>
            <a:rPr lang="en-GB" sz="2200" kern="1200" dirty="0"/>
            <a:t>Multiphysics</a:t>
          </a:r>
          <a:endParaRPr lang="en-US" sz="2200" kern="1200" dirty="0"/>
        </a:p>
        <a:p>
          <a:pPr marL="228600" lvl="1" indent="-228600" algn="l" defTabSz="977900">
            <a:lnSpc>
              <a:spcPct val="90000"/>
            </a:lnSpc>
            <a:spcBef>
              <a:spcPct val="0"/>
            </a:spcBef>
            <a:spcAft>
              <a:spcPct val="15000"/>
            </a:spcAft>
            <a:buChar char="•"/>
          </a:pPr>
          <a:r>
            <a:rPr lang="en-GB" sz="2200" kern="1200" dirty="0"/>
            <a:t>Multiple components providers</a:t>
          </a:r>
          <a:endParaRPr lang="en-US" sz="2200" kern="1200" dirty="0"/>
        </a:p>
        <a:p>
          <a:pPr marL="228600" lvl="1" indent="-228600" algn="l" defTabSz="977900">
            <a:lnSpc>
              <a:spcPct val="90000"/>
            </a:lnSpc>
            <a:spcBef>
              <a:spcPct val="0"/>
            </a:spcBef>
            <a:spcAft>
              <a:spcPct val="15000"/>
            </a:spcAft>
            <a:buChar char="•"/>
          </a:pPr>
          <a:r>
            <a:rPr lang="en-GB" sz="2200" kern="1200" dirty="0"/>
            <a:t>Degradation of the system components</a:t>
          </a:r>
          <a:endParaRPr lang="en-US" sz="2200" kern="1200" dirty="0"/>
        </a:p>
      </dsp:txBody>
      <dsp:txXfrm>
        <a:off x="2452" y="844265"/>
        <a:ext cx="2391453" cy="3140280"/>
      </dsp:txXfrm>
    </dsp:sp>
    <dsp:sp modelId="{816AF9FE-393B-418C-A430-E75AF2BA7825}">
      <dsp:nvSpPr>
        <dsp:cNvPr id="0" name=""/>
        <dsp:cNvSpPr/>
      </dsp:nvSpPr>
      <dsp:spPr>
        <a:xfrm>
          <a:off x="2728709" y="79454"/>
          <a:ext cx="2391453" cy="7648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dirty="0"/>
            <a:t>Sensor integration and data fusion</a:t>
          </a:r>
          <a:endParaRPr lang="en-US" sz="2200" kern="1200" dirty="0"/>
        </a:p>
      </dsp:txBody>
      <dsp:txXfrm>
        <a:off x="2728709" y="79454"/>
        <a:ext cx="2391453" cy="764811"/>
      </dsp:txXfrm>
    </dsp:sp>
    <dsp:sp modelId="{0335A4E2-9279-4A53-9D28-4C34EC73CA99}">
      <dsp:nvSpPr>
        <dsp:cNvPr id="0" name=""/>
        <dsp:cNvSpPr/>
      </dsp:nvSpPr>
      <dsp:spPr>
        <a:xfrm>
          <a:off x="2728709" y="844265"/>
          <a:ext cx="2391453" cy="31402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dirty="0"/>
            <a:t>Real time data for </a:t>
          </a:r>
          <a:r>
            <a:rPr lang="en-GB" sz="2200" kern="1200" dirty="0" err="1"/>
            <a:t>multiphysics</a:t>
          </a:r>
          <a:r>
            <a:rPr lang="en-GB" sz="2200" kern="1200" dirty="0"/>
            <a:t> modelling</a:t>
          </a:r>
          <a:endParaRPr lang="en-US" sz="2200" kern="1200" dirty="0"/>
        </a:p>
        <a:p>
          <a:pPr marL="228600" lvl="1" indent="-228600" algn="l" defTabSz="977900">
            <a:lnSpc>
              <a:spcPct val="90000"/>
            </a:lnSpc>
            <a:spcBef>
              <a:spcPct val="0"/>
            </a:spcBef>
            <a:spcAft>
              <a:spcPct val="15000"/>
            </a:spcAft>
            <a:buChar char="•"/>
          </a:pPr>
          <a:r>
            <a:rPr lang="en-GB" sz="2200" kern="1200" dirty="0"/>
            <a:t>High computational power</a:t>
          </a:r>
          <a:endParaRPr lang="en-US" sz="2200" kern="1200" dirty="0"/>
        </a:p>
        <a:p>
          <a:pPr marL="228600" lvl="1" indent="-228600" algn="l" defTabSz="977900">
            <a:lnSpc>
              <a:spcPct val="90000"/>
            </a:lnSpc>
            <a:spcBef>
              <a:spcPct val="0"/>
            </a:spcBef>
            <a:spcAft>
              <a:spcPct val="15000"/>
            </a:spcAft>
            <a:buChar char="•"/>
          </a:pPr>
          <a:r>
            <a:rPr lang="en-GB" sz="2200" kern="1200" dirty="0"/>
            <a:t>Communication protocols</a:t>
          </a:r>
          <a:endParaRPr lang="en-US" sz="2200" kern="1200" dirty="0"/>
        </a:p>
      </dsp:txBody>
      <dsp:txXfrm>
        <a:off x="2728709" y="844265"/>
        <a:ext cx="2391453" cy="3140280"/>
      </dsp:txXfrm>
    </dsp:sp>
    <dsp:sp modelId="{743A8C1D-7F42-4B85-A13B-195F4730E4F0}">
      <dsp:nvSpPr>
        <dsp:cNvPr id="0" name=""/>
        <dsp:cNvSpPr/>
      </dsp:nvSpPr>
      <dsp:spPr>
        <a:xfrm>
          <a:off x="5454966" y="79454"/>
          <a:ext cx="2391453" cy="7648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dirty="0"/>
            <a:t>Behavioural matching</a:t>
          </a:r>
          <a:endParaRPr lang="en-US" sz="2200" kern="1200" dirty="0"/>
        </a:p>
      </dsp:txBody>
      <dsp:txXfrm>
        <a:off x="5454966" y="79454"/>
        <a:ext cx="2391453" cy="764811"/>
      </dsp:txXfrm>
    </dsp:sp>
    <dsp:sp modelId="{33CABD29-D53F-4E87-8FAC-D2977A989C9D}">
      <dsp:nvSpPr>
        <dsp:cNvPr id="0" name=""/>
        <dsp:cNvSpPr/>
      </dsp:nvSpPr>
      <dsp:spPr>
        <a:xfrm>
          <a:off x="5454966" y="844265"/>
          <a:ext cx="2391453" cy="31402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dirty="0"/>
            <a:t>Makes the DT works as the real system and update its behaviour</a:t>
          </a:r>
          <a:endParaRPr lang="en-US" sz="2200" kern="1200" dirty="0"/>
        </a:p>
        <a:p>
          <a:pPr marL="228600" lvl="1" indent="-228600" algn="l" defTabSz="977900">
            <a:lnSpc>
              <a:spcPct val="90000"/>
            </a:lnSpc>
            <a:spcBef>
              <a:spcPct val="0"/>
            </a:spcBef>
            <a:spcAft>
              <a:spcPct val="15000"/>
            </a:spcAft>
            <a:buChar char="•"/>
          </a:pPr>
          <a:r>
            <a:rPr lang="en-GB" sz="2200" kern="1200" dirty="0"/>
            <a:t>Lack of system knowledge (experience, equations)</a:t>
          </a:r>
          <a:endParaRPr lang="en-US" sz="2200" kern="1200" dirty="0"/>
        </a:p>
      </dsp:txBody>
      <dsp:txXfrm>
        <a:off x="5454966" y="844265"/>
        <a:ext cx="2391453" cy="31402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20E0DD-DFB7-43C0-A214-A32F391177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BE2CC4-46FD-4E62-9D07-FE138C26A0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00F999-1EB6-486D-A632-60DF420830E0}" type="datetimeFigureOut">
              <a:rPr lang="en-US" smtClean="0"/>
              <a:t>6/7/2021</a:t>
            </a:fld>
            <a:endParaRPr lang="en-US"/>
          </a:p>
        </p:txBody>
      </p:sp>
      <p:sp>
        <p:nvSpPr>
          <p:cNvPr id="4" name="Footer Placeholder 3">
            <a:extLst>
              <a:ext uri="{FF2B5EF4-FFF2-40B4-BE49-F238E27FC236}">
                <a16:creationId xmlns:a16="http://schemas.microsoft.com/office/drawing/2014/main" id="{D991C63C-050F-46FD-B5EE-9C083E65BE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120B76-704D-437C-BAC5-16CEAAD2DA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B5F6EA-A603-48BF-9AD2-70672DB8C831}" type="slidenum">
              <a:rPr lang="en-US" smtClean="0"/>
              <a:t>‹#›</a:t>
            </a:fld>
            <a:endParaRPr lang="en-US"/>
          </a:p>
        </p:txBody>
      </p:sp>
    </p:spTree>
    <p:extLst>
      <p:ext uri="{BB962C8B-B14F-4D97-AF65-F5344CB8AC3E}">
        <p14:creationId xmlns:p14="http://schemas.microsoft.com/office/powerpoint/2010/main" val="1197759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206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dirty="0"/>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206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5C05DA3-64FB-4CB0-8B4B-A18091FEAF1E}" type="slidenum">
              <a:rPr lang="en-US"/>
              <a:pPr>
                <a:defRPr/>
              </a:pPr>
              <a:t>‹#›</a:t>
            </a:fld>
            <a:endParaRPr lang="en-US" dirty="0"/>
          </a:p>
        </p:txBody>
      </p:sp>
    </p:spTree>
    <p:extLst>
      <p:ext uri="{BB962C8B-B14F-4D97-AF65-F5344CB8AC3E}">
        <p14:creationId xmlns:p14="http://schemas.microsoft.com/office/powerpoint/2010/main" val="3156532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15</a:t>
            </a:fld>
            <a:endParaRPr lang="en-US" dirty="0"/>
          </a:p>
        </p:txBody>
      </p:sp>
    </p:spTree>
    <p:extLst>
      <p:ext uri="{BB962C8B-B14F-4D97-AF65-F5344CB8AC3E}">
        <p14:creationId xmlns:p14="http://schemas.microsoft.com/office/powerpoint/2010/main" val="402190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system should be observable and controllable for RIOTS implementation</a:t>
            </a:r>
          </a:p>
        </p:txBody>
      </p:sp>
      <p:sp>
        <p:nvSpPr>
          <p:cNvPr id="4" name="Marcador de número de diapositiva 3"/>
          <p:cNvSpPr>
            <a:spLocks noGrp="1"/>
          </p:cNvSpPr>
          <p:nvPr>
            <p:ph type="sldNum" sz="quarter" idx="5"/>
          </p:nvPr>
        </p:nvSpPr>
        <p:spPr/>
        <p:txBody>
          <a:bodyPr/>
          <a:lstStyle/>
          <a:p>
            <a:pPr>
              <a:defRPr/>
            </a:pPr>
            <a:fld id="{75C05DA3-64FB-4CB0-8B4B-A18091FEAF1E}" type="slidenum">
              <a:rPr lang="en-US" smtClean="0"/>
              <a:pPr>
                <a:defRPr/>
              </a:pPr>
              <a:t>45</a:t>
            </a:fld>
            <a:endParaRPr lang="en-US" dirty="0"/>
          </a:p>
        </p:txBody>
      </p:sp>
    </p:spTree>
    <p:extLst>
      <p:ext uri="{BB962C8B-B14F-4D97-AF65-F5344CB8AC3E}">
        <p14:creationId xmlns:p14="http://schemas.microsoft.com/office/powerpoint/2010/main" val="83254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47</a:t>
            </a:fld>
            <a:endParaRPr lang="en-US" dirty="0"/>
          </a:p>
        </p:txBody>
      </p:sp>
    </p:spTree>
    <p:extLst>
      <p:ext uri="{BB962C8B-B14F-4D97-AF65-F5344CB8AC3E}">
        <p14:creationId xmlns:p14="http://schemas.microsoft.com/office/powerpoint/2010/main" val="329038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system should be observable and controllable for RIOTS implementation</a:t>
            </a:r>
          </a:p>
        </p:txBody>
      </p:sp>
      <p:sp>
        <p:nvSpPr>
          <p:cNvPr id="4" name="Marcador de número de diapositiva 3"/>
          <p:cNvSpPr>
            <a:spLocks noGrp="1"/>
          </p:cNvSpPr>
          <p:nvPr>
            <p:ph type="sldNum" sz="quarter" idx="5"/>
          </p:nvPr>
        </p:nvSpPr>
        <p:spPr/>
        <p:txBody>
          <a:bodyPr/>
          <a:lstStyle/>
          <a:p>
            <a:pPr>
              <a:defRPr/>
            </a:pPr>
            <a:fld id="{75C05DA3-64FB-4CB0-8B4B-A18091FEAF1E}" type="slidenum">
              <a:rPr lang="en-US" smtClean="0"/>
              <a:pPr>
                <a:defRPr/>
              </a:pPr>
              <a:t>54</a:t>
            </a:fld>
            <a:endParaRPr lang="en-US" dirty="0"/>
          </a:p>
        </p:txBody>
      </p:sp>
    </p:spTree>
    <p:extLst>
      <p:ext uri="{BB962C8B-B14F-4D97-AF65-F5344CB8AC3E}">
        <p14:creationId xmlns:p14="http://schemas.microsoft.com/office/powerpoint/2010/main" val="3762082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closed loop? Because in real life, data </a:t>
            </a:r>
            <a:r>
              <a:rPr lang="en-US" dirty="0" err="1"/>
              <a:t>cames</a:t>
            </a:r>
            <a:r>
              <a:rPr lang="en-US" dirty="0"/>
              <a:t> from closed loop systems</a:t>
            </a:r>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59</a:t>
            </a:fld>
            <a:endParaRPr lang="en-US" dirty="0"/>
          </a:p>
        </p:txBody>
      </p:sp>
    </p:spTree>
    <p:extLst>
      <p:ext uri="{BB962C8B-B14F-4D97-AF65-F5344CB8AC3E}">
        <p14:creationId xmlns:p14="http://schemas.microsoft.com/office/powerpoint/2010/main" val="3917067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Multiple solutions to reach the desired operating point. By experience maybe the mean of each boxplot is the most accurate result to choose.</a:t>
            </a:r>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63</a:t>
            </a:fld>
            <a:endParaRPr lang="en-US" dirty="0"/>
          </a:p>
        </p:txBody>
      </p:sp>
    </p:spTree>
    <p:extLst>
      <p:ext uri="{BB962C8B-B14F-4D97-AF65-F5344CB8AC3E}">
        <p14:creationId xmlns:p14="http://schemas.microsoft.com/office/powerpoint/2010/main" val="186268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16</a:t>
            </a:fld>
            <a:endParaRPr lang="en-US" dirty="0"/>
          </a:p>
        </p:txBody>
      </p:sp>
    </p:spTree>
    <p:extLst>
      <p:ext uri="{BB962C8B-B14F-4D97-AF65-F5344CB8AC3E}">
        <p14:creationId xmlns:p14="http://schemas.microsoft.com/office/powerpoint/2010/main" val="385808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17</a:t>
            </a:fld>
            <a:endParaRPr lang="en-US" dirty="0"/>
          </a:p>
        </p:txBody>
      </p:sp>
    </p:spTree>
    <p:extLst>
      <p:ext uri="{BB962C8B-B14F-4D97-AF65-F5344CB8AC3E}">
        <p14:creationId xmlns:p14="http://schemas.microsoft.com/office/powerpoint/2010/main" val="1783476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19</a:t>
            </a:fld>
            <a:endParaRPr lang="en-US" dirty="0"/>
          </a:p>
        </p:txBody>
      </p:sp>
    </p:spTree>
    <p:extLst>
      <p:ext uri="{BB962C8B-B14F-4D97-AF65-F5344CB8AC3E}">
        <p14:creationId xmlns:p14="http://schemas.microsoft.com/office/powerpoint/2010/main" val="29120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cities, transportation, grid, UAV, UGV, all autonomous</a:t>
            </a:r>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24</a:t>
            </a:fld>
            <a:endParaRPr lang="en-US" dirty="0"/>
          </a:p>
        </p:txBody>
      </p:sp>
    </p:spTree>
    <p:extLst>
      <p:ext uri="{BB962C8B-B14F-4D97-AF65-F5344CB8AC3E}">
        <p14:creationId xmlns:p14="http://schemas.microsoft.com/office/powerpoint/2010/main" val="367127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cities, transportation, grid, UAV, UGV, all autonomous</a:t>
            </a:r>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25</a:t>
            </a:fld>
            <a:endParaRPr lang="en-US" dirty="0"/>
          </a:p>
        </p:txBody>
      </p:sp>
    </p:spTree>
    <p:extLst>
      <p:ext uri="{BB962C8B-B14F-4D97-AF65-F5344CB8AC3E}">
        <p14:creationId xmlns:p14="http://schemas.microsoft.com/office/powerpoint/2010/main" val="2008109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75C05DA3-64FB-4CB0-8B4B-A18091FEAF1E}" type="slidenum">
              <a:rPr lang="en-US" smtClean="0"/>
              <a:pPr>
                <a:defRPr/>
              </a:pPr>
              <a:t>42</a:t>
            </a:fld>
            <a:endParaRPr lang="en-US"/>
          </a:p>
        </p:txBody>
      </p:sp>
    </p:spTree>
    <p:extLst>
      <p:ext uri="{BB962C8B-B14F-4D97-AF65-F5344CB8AC3E}">
        <p14:creationId xmlns:p14="http://schemas.microsoft.com/office/powerpoint/2010/main" val="144993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75C05DA3-64FB-4CB0-8B4B-A18091FEAF1E}" type="slidenum">
              <a:rPr lang="en-US" smtClean="0"/>
              <a:pPr>
                <a:defRPr/>
              </a:pPr>
              <a:t>43</a:t>
            </a:fld>
            <a:endParaRPr lang="en-US"/>
          </a:p>
        </p:txBody>
      </p:sp>
    </p:spTree>
    <p:extLst>
      <p:ext uri="{BB962C8B-B14F-4D97-AF65-F5344CB8AC3E}">
        <p14:creationId xmlns:p14="http://schemas.microsoft.com/office/powerpoint/2010/main" val="56372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75C05DA3-64FB-4CB0-8B4B-A18091FEAF1E}" type="slidenum">
              <a:rPr lang="en-US" smtClean="0"/>
              <a:pPr>
                <a:defRPr/>
              </a:pPr>
              <a:t>44</a:t>
            </a:fld>
            <a:endParaRPr lang="en-US"/>
          </a:p>
        </p:txBody>
      </p:sp>
    </p:spTree>
    <p:extLst>
      <p:ext uri="{BB962C8B-B14F-4D97-AF65-F5344CB8AC3E}">
        <p14:creationId xmlns:p14="http://schemas.microsoft.com/office/powerpoint/2010/main" val="257223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4/30/2019</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ME142 Mechatronics. Homework: Survey on an actuator</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dirty="0"/>
              <a:t>Slide-</a:t>
            </a:r>
            <a:fld id="{83FC9145-8351-46A6-8F8A-FB107918D2A6}" type="slidenum">
              <a:rPr lang="en-US"/>
              <a:pPr>
                <a:defRPr/>
              </a:pPr>
              <a:t>‹#›</a:t>
            </a:fld>
            <a:r>
              <a:rPr lang="en-US" dirty="0"/>
              <a:t>/1024</a:t>
            </a:r>
          </a:p>
        </p:txBody>
      </p:sp>
    </p:spTree>
    <p:extLst>
      <p:ext uri="{BB962C8B-B14F-4D97-AF65-F5344CB8AC3E}">
        <p14:creationId xmlns:p14="http://schemas.microsoft.com/office/powerpoint/2010/main" val="6583002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dirty="0"/>
              <a:t>Slide-</a:t>
            </a:r>
            <a:fld id="{80BFFA06-65BA-473E-9D20-EBAE86FC8A45}" type="slidenum">
              <a:rPr lang="en-US"/>
              <a:pPr>
                <a:defRPr/>
              </a:pPr>
              <a:t>‹#›</a:t>
            </a:fld>
            <a:r>
              <a:rPr lang="en-US" dirty="0"/>
              <a:t>/1024</a:t>
            </a:r>
          </a:p>
        </p:txBody>
      </p:sp>
      <p:sp>
        <p:nvSpPr>
          <p:cNvPr id="7" name="Rectangle 4">
            <a:extLst>
              <a:ext uri="{FF2B5EF4-FFF2-40B4-BE49-F238E27FC236}">
                <a16:creationId xmlns:a16="http://schemas.microsoft.com/office/drawing/2014/main" id="{439F40EF-AA94-43F3-AC68-63DBC26BB14B}"/>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8" name="Rectangle 5">
            <a:extLst>
              <a:ext uri="{FF2B5EF4-FFF2-40B4-BE49-F238E27FC236}">
                <a16:creationId xmlns:a16="http://schemas.microsoft.com/office/drawing/2014/main" id="{0E30AC92-1156-4BA6-A8EF-32A0E80E9399}"/>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769211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5175"/>
            <a:ext cx="2286000" cy="5472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5175"/>
            <a:ext cx="6705600" cy="5472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dirty="0"/>
              <a:t>Slide-</a:t>
            </a:r>
            <a:fld id="{8FCEAF0B-FED2-40BF-A106-6BAC84FE6E0E}" type="slidenum">
              <a:rPr lang="en-US"/>
              <a:pPr>
                <a:defRPr/>
              </a:pPr>
              <a:t>‹#›</a:t>
            </a:fld>
            <a:r>
              <a:rPr lang="en-US" dirty="0"/>
              <a:t>/1024</a:t>
            </a:r>
          </a:p>
        </p:txBody>
      </p:sp>
      <p:sp>
        <p:nvSpPr>
          <p:cNvPr id="7" name="Rectangle 4">
            <a:extLst>
              <a:ext uri="{FF2B5EF4-FFF2-40B4-BE49-F238E27FC236}">
                <a16:creationId xmlns:a16="http://schemas.microsoft.com/office/drawing/2014/main" id="{6BD138DF-2559-4DF7-A7E7-91A99F0FBE77}"/>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8" name="Rectangle 5">
            <a:extLst>
              <a:ext uri="{FF2B5EF4-FFF2-40B4-BE49-F238E27FC236}">
                <a16:creationId xmlns:a16="http://schemas.microsoft.com/office/drawing/2014/main" id="{13A06845-92A3-468A-BDEC-2B8C34811AF7}"/>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24708479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5175"/>
            <a:ext cx="9144000" cy="5472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dirty="0"/>
              <a:t>Slide-</a:t>
            </a:r>
            <a:fld id="{BE211141-8E04-42A2-9B34-77C8D7BF287A}" type="slidenum">
              <a:rPr lang="en-US"/>
              <a:pPr>
                <a:defRPr/>
              </a:pPr>
              <a:t>‹#›</a:t>
            </a:fld>
            <a:r>
              <a:rPr lang="en-US" dirty="0"/>
              <a:t>/1024</a:t>
            </a:r>
          </a:p>
        </p:txBody>
      </p:sp>
      <p:sp>
        <p:nvSpPr>
          <p:cNvPr id="6" name="Rectangle 4">
            <a:extLst>
              <a:ext uri="{FF2B5EF4-FFF2-40B4-BE49-F238E27FC236}">
                <a16:creationId xmlns:a16="http://schemas.microsoft.com/office/drawing/2014/main" id="{30FAD3C0-E651-4F8C-AFF8-20F6868E91D9}"/>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7" name="Rectangle 5">
            <a:extLst>
              <a:ext uri="{FF2B5EF4-FFF2-40B4-BE49-F238E27FC236}">
                <a16:creationId xmlns:a16="http://schemas.microsoft.com/office/drawing/2014/main" id="{F62FFD82-D5F9-4041-8D8E-766FC5CDC055}"/>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1824998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5175"/>
            <a:ext cx="9144000" cy="935038"/>
          </a:xfrm>
        </p:spPr>
        <p:txBody>
          <a:bodyPr/>
          <a:lstStyle/>
          <a:p>
            <a:r>
              <a:rPr lang="en-US"/>
              <a:t>Click to edit Master title style</a:t>
            </a:r>
          </a:p>
        </p:txBody>
      </p:sp>
      <p:sp>
        <p:nvSpPr>
          <p:cNvPr id="3" name="Text Placeholder 2"/>
          <p:cNvSpPr>
            <a:spLocks noGrp="1"/>
          </p:cNvSpPr>
          <p:nvPr>
            <p:ph type="body" sz="half" idx="1"/>
          </p:nvPr>
        </p:nvSpPr>
        <p:spPr>
          <a:xfrm>
            <a:off x="179388" y="1916113"/>
            <a:ext cx="4316412"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16113"/>
            <a:ext cx="4316413" cy="208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52900"/>
            <a:ext cx="4316413" cy="2084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dirty="0"/>
              <a:t>Slide-</a:t>
            </a:r>
            <a:fld id="{5004596C-9E30-4EC0-8868-BBCC3108F851}" type="slidenum">
              <a:rPr lang="en-US"/>
              <a:pPr>
                <a:defRPr/>
              </a:pPr>
              <a:t>‹#›</a:t>
            </a:fld>
            <a:r>
              <a:rPr lang="en-US" dirty="0"/>
              <a:t>/1024</a:t>
            </a:r>
          </a:p>
        </p:txBody>
      </p:sp>
      <p:sp>
        <p:nvSpPr>
          <p:cNvPr id="9" name="Rectangle 4">
            <a:extLst>
              <a:ext uri="{FF2B5EF4-FFF2-40B4-BE49-F238E27FC236}">
                <a16:creationId xmlns:a16="http://schemas.microsoft.com/office/drawing/2014/main" id="{C4DE15A4-9F23-4111-80DA-5EF2AAD9B12F}"/>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10" name="Rectangle 5">
            <a:extLst>
              <a:ext uri="{FF2B5EF4-FFF2-40B4-BE49-F238E27FC236}">
                <a16:creationId xmlns:a16="http://schemas.microsoft.com/office/drawing/2014/main" id="{EE9710C1-C816-4D95-9AFC-ADD9EC4587AD}"/>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15618275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06/01/2020</a:t>
            </a:r>
          </a:p>
        </p:txBody>
      </p:sp>
      <p:sp>
        <p:nvSpPr>
          <p:cNvPr id="5" name="Rectangle 5"/>
          <p:cNvSpPr>
            <a:spLocks noGrp="1" noChangeArrowheads="1"/>
          </p:cNvSpPr>
          <p:nvPr>
            <p:ph type="ftr" sz="quarter" idx="11"/>
          </p:nvPr>
        </p:nvSpPr>
        <p:spPr>
          <a:ln/>
        </p:spPr>
        <p:txBody>
          <a:bodyPr/>
          <a:lstStyle>
            <a:lvl1pPr>
              <a:defRPr/>
            </a:lvl1pPr>
          </a:lstStyle>
          <a:p>
            <a:r>
              <a:rPr lang="en-US" dirty="0"/>
              <a:t>DT show and tell series: SISO Peltier system with RT visual feedback</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dirty="0"/>
              <a:t>Slide-</a:t>
            </a:r>
            <a:fld id="{5364909A-3F3E-460A-BC82-B071F2D46A2C}" type="slidenum">
              <a:rPr lang="en-US"/>
              <a:pPr>
                <a:defRPr/>
              </a:pPr>
              <a:t>‹#›</a:t>
            </a:fld>
            <a:r>
              <a:rPr lang="en-US" dirty="0"/>
              <a:t>/1024</a:t>
            </a:r>
          </a:p>
        </p:txBody>
      </p:sp>
    </p:spTree>
    <p:extLst>
      <p:ext uri="{BB962C8B-B14F-4D97-AF65-F5344CB8AC3E}">
        <p14:creationId xmlns:p14="http://schemas.microsoft.com/office/powerpoint/2010/main" val="2521451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dirty="0"/>
              <a:t>Slide-</a:t>
            </a:r>
            <a:fld id="{0254734B-5D0A-40C3-8863-FF051BE4ED94}" type="slidenum">
              <a:rPr lang="en-US"/>
              <a:pPr>
                <a:defRPr/>
              </a:pPr>
              <a:t>‹#›</a:t>
            </a:fld>
            <a:r>
              <a:rPr lang="en-US" dirty="0"/>
              <a:t>/1024</a:t>
            </a:r>
          </a:p>
        </p:txBody>
      </p:sp>
      <p:sp>
        <p:nvSpPr>
          <p:cNvPr id="9" name="Rectangle 4">
            <a:extLst>
              <a:ext uri="{FF2B5EF4-FFF2-40B4-BE49-F238E27FC236}">
                <a16:creationId xmlns:a16="http://schemas.microsoft.com/office/drawing/2014/main" id="{A53FBCFE-DA42-4712-AF5B-1BAF1074BC1D}"/>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10" name="Rectangle 5">
            <a:extLst>
              <a:ext uri="{FF2B5EF4-FFF2-40B4-BE49-F238E27FC236}">
                <a16:creationId xmlns:a16="http://schemas.microsoft.com/office/drawing/2014/main" id="{E55FCA59-E337-477E-8791-936726B6E9A2}"/>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42050464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388" y="1916113"/>
            <a:ext cx="4316412"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316413"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dirty="0"/>
              <a:t>Slide-</a:t>
            </a:r>
            <a:fld id="{47E4B34B-EFB3-4EC0-A852-286E823A50D8}" type="slidenum">
              <a:rPr lang="en-US"/>
              <a:pPr>
                <a:defRPr/>
              </a:pPr>
              <a:t>‹#›</a:t>
            </a:fld>
            <a:r>
              <a:rPr lang="en-US" dirty="0"/>
              <a:t>/1024</a:t>
            </a:r>
          </a:p>
        </p:txBody>
      </p:sp>
      <p:sp>
        <p:nvSpPr>
          <p:cNvPr id="8" name="Rectangle 4">
            <a:extLst>
              <a:ext uri="{FF2B5EF4-FFF2-40B4-BE49-F238E27FC236}">
                <a16:creationId xmlns:a16="http://schemas.microsoft.com/office/drawing/2014/main" id="{68CBA94D-F75F-4DA8-8275-03F7C2493BC6}"/>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9" name="Rectangle 5">
            <a:extLst>
              <a:ext uri="{FF2B5EF4-FFF2-40B4-BE49-F238E27FC236}">
                <a16:creationId xmlns:a16="http://schemas.microsoft.com/office/drawing/2014/main" id="{9961B6B2-A301-462B-8D71-755373DFDEE1}"/>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41187424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dirty="0"/>
              <a:t>Slide-</a:t>
            </a:r>
            <a:fld id="{C6456EF7-20E0-4712-BAF0-1E6C2709ABB8}" type="slidenum">
              <a:rPr lang="en-US"/>
              <a:pPr>
                <a:defRPr/>
              </a:pPr>
              <a:t>‹#›</a:t>
            </a:fld>
            <a:r>
              <a:rPr lang="en-US" dirty="0"/>
              <a:t>/1024</a:t>
            </a:r>
          </a:p>
        </p:txBody>
      </p:sp>
      <p:sp>
        <p:nvSpPr>
          <p:cNvPr id="10" name="Rectangle 4">
            <a:extLst>
              <a:ext uri="{FF2B5EF4-FFF2-40B4-BE49-F238E27FC236}">
                <a16:creationId xmlns:a16="http://schemas.microsoft.com/office/drawing/2014/main" id="{7D4E4EE0-7CC2-4913-8EAF-4EA580746B38}"/>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11" name="Rectangle 5">
            <a:extLst>
              <a:ext uri="{FF2B5EF4-FFF2-40B4-BE49-F238E27FC236}">
                <a16:creationId xmlns:a16="http://schemas.microsoft.com/office/drawing/2014/main" id="{9A94E21F-B827-4182-BFF5-327E76714CE6}"/>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18502903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dirty="0"/>
              <a:t>Slide-</a:t>
            </a:r>
            <a:fld id="{A78412A7-FE0C-40B4-8F03-2EA01F9D14AF}" type="slidenum">
              <a:rPr lang="en-US"/>
              <a:pPr>
                <a:defRPr/>
              </a:pPr>
              <a:t>‹#›</a:t>
            </a:fld>
            <a:r>
              <a:rPr lang="en-US" dirty="0"/>
              <a:t>/1024</a:t>
            </a:r>
          </a:p>
        </p:txBody>
      </p:sp>
      <p:sp>
        <p:nvSpPr>
          <p:cNvPr id="6" name="Rectangle 4">
            <a:extLst>
              <a:ext uri="{FF2B5EF4-FFF2-40B4-BE49-F238E27FC236}">
                <a16:creationId xmlns:a16="http://schemas.microsoft.com/office/drawing/2014/main" id="{9BD1469B-6A5A-4F0F-B461-8843B2912E72}"/>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06/01/2020</a:t>
            </a:r>
          </a:p>
        </p:txBody>
      </p:sp>
      <p:sp>
        <p:nvSpPr>
          <p:cNvPr id="7" name="Rectangle 5">
            <a:extLst>
              <a:ext uri="{FF2B5EF4-FFF2-40B4-BE49-F238E27FC236}">
                <a16:creationId xmlns:a16="http://schemas.microsoft.com/office/drawing/2014/main" id="{B80F7DBE-0EBF-42E4-9FA3-C191B248BA2A}"/>
              </a:ext>
            </a:extLst>
          </p:cNvPr>
          <p:cNvSpPr>
            <a:spLocks noGrp="1" noChangeArrowheads="1"/>
          </p:cNvSpPr>
          <p:nvPr>
            <p:ph type="ftr" sz="quarter" idx="11"/>
          </p:nvPr>
        </p:nvSpPr>
        <p:spPr>
          <a:xfrm>
            <a:off x="1908175" y="6524625"/>
            <a:ext cx="6335713" cy="333375"/>
          </a:xfrm>
          <a:ln/>
        </p:spPr>
        <p:txBody>
          <a:bodyPr/>
          <a:lstStyle>
            <a:lvl1pPr>
              <a:defRPr/>
            </a:lvl1pPr>
          </a:lstStyle>
          <a:p>
            <a:r>
              <a:rPr lang="en-US" dirty="0"/>
              <a:t>DT show and tell series: SISO Peltier system with RT visual feedback</a:t>
            </a:r>
          </a:p>
        </p:txBody>
      </p:sp>
    </p:spTree>
    <p:extLst>
      <p:ext uri="{BB962C8B-B14F-4D97-AF65-F5344CB8AC3E}">
        <p14:creationId xmlns:p14="http://schemas.microsoft.com/office/powerpoint/2010/main" val="30952322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r>
              <a:rPr lang="en-US" dirty="0"/>
              <a:t>Slide-</a:t>
            </a:r>
            <a:fld id="{1C0ECAE8-15F8-4A6D-A083-4F433EA04F2E}" type="slidenum">
              <a:rPr lang="en-US"/>
              <a:pPr>
                <a:defRPr/>
              </a:pPr>
              <a:t>‹#›</a:t>
            </a:fld>
            <a:r>
              <a:rPr lang="en-US" dirty="0"/>
              <a:t>/1024</a:t>
            </a:r>
          </a:p>
        </p:txBody>
      </p:sp>
      <p:sp>
        <p:nvSpPr>
          <p:cNvPr id="5" name="Rectangle 4">
            <a:extLst>
              <a:ext uri="{FF2B5EF4-FFF2-40B4-BE49-F238E27FC236}">
                <a16:creationId xmlns:a16="http://schemas.microsoft.com/office/drawing/2014/main" id="{DBD79B05-2CD0-4663-9ECE-B2F153869AC4}"/>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6" name="Rectangle 5">
            <a:extLst>
              <a:ext uri="{FF2B5EF4-FFF2-40B4-BE49-F238E27FC236}">
                <a16:creationId xmlns:a16="http://schemas.microsoft.com/office/drawing/2014/main" id="{C706F532-6FB9-4515-AEF4-EE4958BC1A4D}"/>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5446504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dirty="0"/>
              <a:t>Slide-</a:t>
            </a:r>
            <a:fld id="{242A4E4F-4426-455A-8C56-2BC550D6836A}" type="slidenum">
              <a:rPr lang="en-US"/>
              <a:pPr>
                <a:defRPr/>
              </a:pPr>
              <a:t>‹#›</a:t>
            </a:fld>
            <a:r>
              <a:rPr lang="en-US" dirty="0"/>
              <a:t>/1024</a:t>
            </a:r>
          </a:p>
        </p:txBody>
      </p:sp>
      <p:sp>
        <p:nvSpPr>
          <p:cNvPr id="8" name="Rectangle 4">
            <a:extLst>
              <a:ext uri="{FF2B5EF4-FFF2-40B4-BE49-F238E27FC236}">
                <a16:creationId xmlns:a16="http://schemas.microsoft.com/office/drawing/2014/main" id="{39293A97-3CD0-4C4D-BEA5-C00E6104F6AE}"/>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9" name="Rectangle 5">
            <a:extLst>
              <a:ext uri="{FF2B5EF4-FFF2-40B4-BE49-F238E27FC236}">
                <a16:creationId xmlns:a16="http://schemas.microsoft.com/office/drawing/2014/main" id="{5CC300E4-A04E-4AA3-B93B-727BDF9E310E}"/>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36989285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dirty="0"/>
              <a:t>Slide-</a:t>
            </a:r>
            <a:fld id="{E753B980-2B01-4E5D-B5E2-A563F58A2EE6}" type="slidenum">
              <a:rPr lang="en-US"/>
              <a:pPr>
                <a:defRPr/>
              </a:pPr>
              <a:t>‹#›</a:t>
            </a:fld>
            <a:r>
              <a:rPr lang="en-US" dirty="0"/>
              <a:t>/1024</a:t>
            </a:r>
          </a:p>
        </p:txBody>
      </p:sp>
      <p:sp>
        <p:nvSpPr>
          <p:cNvPr id="8" name="Rectangle 4">
            <a:extLst>
              <a:ext uri="{FF2B5EF4-FFF2-40B4-BE49-F238E27FC236}">
                <a16:creationId xmlns:a16="http://schemas.microsoft.com/office/drawing/2014/main" id="{8380C291-3966-4F11-85E1-6D5EBE33416F}"/>
              </a:ext>
            </a:extLst>
          </p:cNvPr>
          <p:cNvSpPr>
            <a:spLocks noGrp="1" noChangeArrowheads="1"/>
          </p:cNvSpPr>
          <p:nvPr>
            <p:ph type="dt" sz="half" idx="10"/>
          </p:nvPr>
        </p:nvSpPr>
        <p:spPr>
          <a:xfrm>
            <a:off x="0" y="6453188"/>
            <a:ext cx="1905000" cy="404812"/>
          </a:xfrm>
          <a:ln/>
        </p:spPr>
        <p:txBody>
          <a:bodyPr/>
          <a:lstStyle>
            <a:lvl1pPr>
              <a:defRPr/>
            </a:lvl1pPr>
          </a:lstStyle>
          <a:p>
            <a:pPr>
              <a:defRPr/>
            </a:pPr>
            <a:r>
              <a:rPr lang="en-US" dirty="0"/>
              <a:t>4/02/2020</a:t>
            </a:r>
          </a:p>
        </p:txBody>
      </p:sp>
      <p:sp>
        <p:nvSpPr>
          <p:cNvPr id="9" name="Rectangle 5">
            <a:extLst>
              <a:ext uri="{FF2B5EF4-FFF2-40B4-BE49-F238E27FC236}">
                <a16:creationId xmlns:a16="http://schemas.microsoft.com/office/drawing/2014/main" id="{97C3D106-D3BE-408C-99BD-1E90A347D6D2}"/>
              </a:ext>
            </a:extLst>
          </p:cNvPr>
          <p:cNvSpPr>
            <a:spLocks noGrp="1" noChangeArrowheads="1"/>
          </p:cNvSpPr>
          <p:nvPr>
            <p:ph type="ftr" sz="quarter" idx="11"/>
          </p:nvPr>
        </p:nvSpPr>
        <p:spPr>
          <a:xfrm>
            <a:off x="1908175" y="6524625"/>
            <a:ext cx="6335713" cy="333375"/>
          </a:xfrm>
          <a:ln/>
        </p:spPr>
        <p:txBody>
          <a:bodyPr/>
          <a:lstStyle>
            <a:lvl1pPr>
              <a:defRPr/>
            </a:lvl1pPr>
          </a:lstStyle>
          <a:p>
            <a:pPr>
              <a:defRPr/>
            </a:pPr>
            <a:r>
              <a:rPr lang="en-GB" dirty="0"/>
              <a:t>Digital Twin applications for industry 4.0 towards smarter manufacturing</a:t>
            </a:r>
            <a:endParaRPr lang="en-US" dirty="0"/>
          </a:p>
        </p:txBody>
      </p:sp>
    </p:spTree>
    <p:extLst>
      <p:ext uri="{BB962C8B-B14F-4D97-AF65-F5344CB8AC3E}">
        <p14:creationId xmlns:p14="http://schemas.microsoft.com/office/powerpoint/2010/main" val="1753456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9388" y="1916113"/>
            <a:ext cx="87852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0" y="6453188"/>
            <a:ext cx="1905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r>
              <a:rPr lang="en-US" dirty="0"/>
              <a:t>4/30/2019</a:t>
            </a:r>
          </a:p>
        </p:txBody>
      </p:sp>
      <p:sp>
        <p:nvSpPr>
          <p:cNvPr id="236549" name="Rectangle 5"/>
          <p:cNvSpPr>
            <a:spLocks noGrp="1" noChangeArrowheads="1"/>
          </p:cNvSpPr>
          <p:nvPr>
            <p:ph type="ftr" sz="quarter" idx="3"/>
          </p:nvPr>
        </p:nvSpPr>
        <p:spPr bwMode="auto">
          <a:xfrm>
            <a:off x="1908175" y="6524625"/>
            <a:ext cx="6335713"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r>
              <a:rPr lang="en-US" dirty="0"/>
              <a:t>ME142 Mechatronics. Homework: Survey on an actuator</a:t>
            </a:r>
          </a:p>
        </p:txBody>
      </p:sp>
      <p:sp>
        <p:nvSpPr>
          <p:cNvPr id="236550" name="Rectangle 6"/>
          <p:cNvSpPr>
            <a:spLocks noGrp="1" noChangeArrowheads="1"/>
          </p:cNvSpPr>
          <p:nvPr>
            <p:ph type="sldNum" sz="quarter" idx="4"/>
          </p:nvPr>
        </p:nvSpPr>
        <p:spPr bwMode="auto">
          <a:xfrm>
            <a:off x="3348038" y="188913"/>
            <a:ext cx="2303462" cy="43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dirty="0"/>
              <a:t>Slide-</a:t>
            </a:r>
            <a:fld id="{EC9B487B-4EA1-4D58-A1EA-4DD2E24D5EB2}" type="slidenum">
              <a:rPr lang="en-US"/>
              <a:pPr>
                <a:defRPr/>
              </a:pPr>
              <a:t>‹#›</a:t>
            </a:fld>
            <a:r>
              <a:rPr lang="en-US" dirty="0"/>
              <a:t>/1024</a:t>
            </a:r>
          </a:p>
        </p:txBody>
      </p:sp>
      <p:sp>
        <p:nvSpPr>
          <p:cNvPr id="9" name="TextBox 8"/>
          <p:cNvSpPr txBox="1"/>
          <p:nvPr userDrawn="1"/>
        </p:nvSpPr>
        <p:spPr>
          <a:xfrm>
            <a:off x="6911753" y="0"/>
            <a:ext cx="2232247"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cap="all" spc="-150" baseline="0" dirty="0">
                <a:solidFill>
                  <a:srgbClr val="00FF00"/>
                </a:solidFill>
                <a:effectLst>
                  <a:outerShdw blurRad="38100" dist="38100" dir="2700000" algn="tl">
                    <a:srgbClr val="000000">
                      <a:alpha val="43137"/>
                    </a:srgbClr>
                  </a:outerShdw>
                </a:effectLst>
                <a:latin typeface="Belgium" pitchFamily="82" charset="0"/>
              </a:rPr>
              <a:t>MESA Lab</a:t>
            </a:r>
          </a:p>
        </p:txBody>
      </p:sp>
      <p:pic>
        <p:nvPicPr>
          <p:cNvPr id="8" name="Picture 14" descr="UC Merced logo in blu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6537" y="99814"/>
            <a:ext cx="3005303" cy="6648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7.e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gartner.com/smarterwithgartner/5-trends-emerge-in-gartner-hype-cycle-for-emerging-technologies-201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rketsandmarkets.com/Market-Reports/digital-twin-market-225269522.html" TargetMode="External"/><Relationship Id="rId2" Type="http://schemas.openxmlformats.org/officeDocument/2006/relationships/hyperlink" Target="https://www2.deloitte.com/us/en/insights/focus/tech-trends/2020/digital-twin-applications-bridging-the-physical-and-digital.html#endnote-10"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13" Type="http://schemas.microsoft.com/office/2007/relationships/diagramDrawing" Target="../diagrams/drawing3.xml"/><Relationship Id="rId3" Type="http://schemas.openxmlformats.org/officeDocument/2006/relationships/diagramLayout" Target="../diagrams/layout2.xml"/><Relationship Id="rId7" Type="http://schemas.openxmlformats.org/officeDocument/2006/relationships/image" Target="../media/image2.jpeg"/><Relationship Id="rId12" Type="http://schemas.openxmlformats.org/officeDocument/2006/relationships/diagramColors" Target="../diagrams/colors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QuickStyle" Target="../diagrams/quickStyle3.xml"/><Relationship Id="rId5" Type="http://schemas.openxmlformats.org/officeDocument/2006/relationships/diagramColors" Target="../diagrams/colors2.xml"/><Relationship Id="rId15" Type="http://schemas.openxmlformats.org/officeDocument/2006/relationships/image" Target="../media/image5.jpeg"/><Relationship Id="rId10" Type="http://schemas.openxmlformats.org/officeDocument/2006/relationships/diagramLayout" Target="../diagrams/layout3.xml"/><Relationship Id="rId4" Type="http://schemas.openxmlformats.org/officeDocument/2006/relationships/diagramQuickStyle" Target="../diagrams/quickStyle2.xml"/><Relationship Id="rId9" Type="http://schemas.openxmlformats.org/officeDocument/2006/relationships/diagramData" Target="../diagrams/data3.xml"/><Relationship Id="rId1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9.sv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59.jpe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4.xml"/><Relationship Id="rId7" Type="http://schemas.openxmlformats.org/officeDocument/2006/relationships/image" Target="../media/image6.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mathworks.com/help/physmod/sps/ref/peltierdevice.html"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1.emf"/><Relationship Id="rId7" Type="http://schemas.openxmlformats.org/officeDocument/2006/relationships/image" Target="../media/image8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hyperlink" Target="http://mechatronics.ucmerced.edu/" TargetMode="External"/><Relationship Id="rId2" Type="http://schemas.openxmlformats.org/officeDocument/2006/relationships/hyperlink" Target="http://www.theedgeai.com/" TargetMode="Externa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6.png"/><Relationship Id="rId7" Type="http://schemas.openxmlformats.org/officeDocument/2006/relationships/image" Target="../media/image123.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7.png"/></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0.png"/><Relationship Id="rId7"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4336" y="2003383"/>
            <a:ext cx="9144000" cy="2305050"/>
          </a:xfrm>
        </p:spPr>
        <p:txBody>
          <a:bodyPr/>
          <a:lstStyle/>
          <a:p>
            <a:pPr eaLnBrk="1" hangingPunct="1">
              <a:defRPr/>
            </a:pPr>
            <a:r>
              <a:rPr lang="en-GB" sz="4000" dirty="0">
                <a:solidFill>
                  <a:srgbClr val="FF0000"/>
                </a:solidFill>
                <a:latin typeface="Times New Roman" pitchFamily="18" charset="0"/>
              </a:rPr>
              <a:t>Single Peltier temperature control system with real-time thermal vision feedback</a:t>
            </a:r>
            <a:br>
              <a:rPr lang="en-GB" sz="4000" dirty="0">
                <a:solidFill>
                  <a:srgbClr val="FF0000"/>
                </a:solidFill>
                <a:latin typeface="Times New Roman" pitchFamily="18" charset="0"/>
              </a:rPr>
            </a:br>
            <a:r>
              <a:rPr lang="en-GB" sz="4000" dirty="0">
                <a:solidFill>
                  <a:srgbClr val="FF0000"/>
                </a:solidFill>
                <a:latin typeface="Times New Roman" pitchFamily="18" charset="0"/>
              </a:rPr>
              <a:t>towards Smart Control Engineering</a:t>
            </a:r>
            <a:endParaRPr lang="en-US" sz="4000" dirty="0">
              <a:solidFill>
                <a:srgbClr val="FF0000"/>
              </a:solidFill>
            </a:endParaRPr>
          </a:p>
        </p:txBody>
      </p:sp>
      <p:sp>
        <p:nvSpPr>
          <p:cNvPr id="2" name="TextBox 1">
            <a:extLst>
              <a:ext uri="{FF2B5EF4-FFF2-40B4-BE49-F238E27FC236}">
                <a16:creationId xmlns:a16="http://schemas.microsoft.com/office/drawing/2014/main" id="{6DD26EAF-9DD9-4E78-90B5-109436ECD633}"/>
              </a:ext>
            </a:extLst>
          </p:cNvPr>
          <p:cNvSpPr txBox="1"/>
          <p:nvPr/>
        </p:nvSpPr>
        <p:spPr>
          <a:xfrm>
            <a:off x="899592" y="1044025"/>
            <a:ext cx="7056784" cy="584775"/>
          </a:xfrm>
          <a:prstGeom prst="rect">
            <a:avLst/>
          </a:prstGeom>
          <a:noFill/>
        </p:spPr>
        <p:txBody>
          <a:bodyPr wrap="square" rtlCol="0">
            <a:spAutoFit/>
          </a:bodyPr>
          <a:lstStyle/>
          <a:p>
            <a:pPr algn="ctr"/>
            <a:r>
              <a:rPr lang="en-GB" sz="3200" dirty="0">
                <a:latin typeface="+mn-lt"/>
              </a:rPr>
              <a:t>Digital Twin show and tell series</a:t>
            </a:r>
            <a:endParaRPr lang="en-US" sz="3200" dirty="0">
              <a:latin typeface="+mn-lt"/>
            </a:endParaRPr>
          </a:p>
        </p:txBody>
      </p:sp>
      <p:sp>
        <p:nvSpPr>
          <p:cNvPr id="8" name="Rectangle 3">
            <a:extLst>
              <a:ext uri="{FF2B5EF4-FFF2-40B4-BE49-F238E27FC236}">
                <a16:creationId xmlns:a16="http://schemas.microsoft.com/office/drawing/2014/main" id="{93BCE7CD-46B9-4B78-BFE5-F80D6C6BE881}"/>
              </a:ext>
            </a:extLst>
          </p:cNvPr>
          <p:cNvSpPr txBox="1">
            <a:spLocks noChangeArrowheads="1"/>
          </p:cNvSpPr>
          <p:nvPr/>
        </p:nvSpPr>
        <p:spPr bwMode="auto">
          <a:xfrm>
            <a:off x="1" y="4725144"/>
            <a:ext cx="9143999" cy="20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90000"/>
              </a:lnSpc>
            </a:pPr>
            <a:r>
              <a:rPr lang="en-US" sz="2000" kern="0" dirty="0"/>
              <a:t>Jairo Viola</a:t>
            </a:r>
          </a:p>
          <a:p>
            <a:pPr eaLnBrk="1" hangingPunct="1">
              <a:lnSpc>
                <a:spcPct val="90000"/>
              </a:lnSpc>
            </a:pPr>
            <a:r>
              <a:rPr lang="en-US" sz="2000" b="1" kern="0" cap="all" spc="-150" dirty="0">
                <a:solidFill>
                  <a:srgbClr val="00FF00"/>
                </a:solidFill>
                <a:effectLst>
                  <a:outerShdw blurRad="38100" dist="38100" dir="2700000" algn="tl">
                    <a:srgbClr val="000000">
                      <a:alpha val="43137"/>
                    </a:srgbClr>
                  </a:outerShdw>
                </a:effectLst>
                <a:latin typeface="Belgium" pitchFamily="82" charset="0"/>
              </a:rPr>
              <a:t>MESA </a:t>
            </a:r>
            <a:r>
              <a:rPr lang="en-US" sz="2000" b="1" kern="0" dirty="0"/>
              <a:t>(Mechatronics, Embedded Systems and Automation)</a:t>
            </a:r>
            <a:r>
              <a:rPr lang="en-US" sz="2000" b="1" kern="0" cap="all" spc="-150" dirty="0">
                <a:solidFill>
                  <a:srgbClr val="00FF00"/>
                </a:solidFill>
                <a:effectLst>
                  <a:outerShdw blurRad="38100" dist="38100" dir="2700000" algn="tl">
                    <a:srgbClr val="000000">
                      <a:alpha val="43137"/>
                    </a:srgbClr>
                  </a:outerShdw>
                </a:effectLst>
                <a:latin typeface="Belgium" pitchFamily="82" charset="0"/>
              </a:rPr>
              <a:t>Lab</a:t>
            </a:r>
            <a:endParaRPr lang="en-US" sz="2000" b="1" kern="0" spc="300" dirty="0">
              <a:solidFill>
                <a:srgbClr val="00FF00"/>
              </a:solidFill>
              <a:latin typeface="Mistral" pitchFamily="66" charset="0"/>
            </a:endParaRPr>
          </a:p>
          <a:p>
            <a:pPr eaLnBrk="1" hangingPunct="1">
              <a:lnSpc>
                <a:spcPct val="90000"/>
              </a:lnSpc>
            </a:pPr>
            <a:r>
              <a:rPr lang="en-US" sz="2000" b="1" kern="0" dirty="0"/>
              <a:t>Mechanical Engineering, School of Engineering,</a:t>
            </a:r>
          </a:p>
          <a:p>
            <a:pPr eaLnBrk="1" hangingPunct="1">
              <a:lnSpc>
                <a:spcPct val="90000"/>
              </a:lnSpc>
            </a:pPr>
            <a:r>
              <a:rPr lang="en-US" sz="2000" b="1" kern="0" dirty="0"/>
              <a:t>University of California, Merced</a:t>
            </a:r>
            <a:endParaRPr lang="en-US" sz="2000" kern="0" dirty="0"/>
          </a:p>
          <a:p>
            <a:pPr eaLnBrk="1" hangingPunct="1">
              <a:lnSpc>
                <a:spcPct val="90000"/>
              </a:lnSpc>
            </a:pPr>
            <a:r>
              <a:rPr lang="en-US" sz="2000" b="1" kern="0" dirty="0"/>
              <a:t>E</a:t>
            </a:r>
            <a:r>
              <a:rPr lang="en-US" sz="2000" kern="0" dirty="0"/>
              <a:t>: </a:t>
            </a:r>
            <a:r>
              <a:rPr lang="en-US" sz="2000" kern="0" dirty="0">
                <a:latin typeface="Garamond" pitchFamily="18" charset="0"/>
              </a:rPr>
              <a:t>jviola@ucmerced.edu</a:t>
            </a:r>
            <a:endParaRPr lang="pl-PL" sz="2000" kern="0" dirty="0">
              <a:latin typeface="Garamond" pitchFamily="18" charset="0"/>
            </a:endParaRPr>
          </a:p>
          <a:p>
            <a:pPr eaLnBrk="1" hangingPunct="1">
              <a:lnSpc>
                <a:spcPct val="90000"/>
              </a:lnSpc>
            </a:pPr>
            <a:r>
              <a:rPr lang="en-US" sz="2000" kern="0" dirty="0">
                <a:latin typeface="Times New Roman" pitchFamily="18" charset="0"/>
              </a:rPr>
              <a:t>06/01/2020, </a:t>
            </a:r>
            <a:r>
              <a:rPr lang="pl-PL" sz="2000" kern="0" dirty="0">
                <a:latin typeface="Times New Roman" pitchFamily="18" charset="0"/>
              </a:rPr>
              <a:t>Merced</a:t>
            </a:r>
            <a:r>
              <a:rPr lang="en-US" sz="2000" kern="0" dirty="0">
                <a:latin typeface="Times New Roman" pitchFamily="18" charset="0"/>
              </a:rPr>
              <a:t>, California</a:t>
            </a:r>
            <a:endParaRPr lang="en-US" sz="2000" kern="0" dirty="0"/>
          </a:p>
        </p:txBody>
      </p:sp>
    </p:spTree>
    <p:extLst>
      <p:ext uri="{BB962C8B-B14F-4D97-AF65-F5344CB8AC3E}">
        <p14:creationId xmlns:p14="http://schemas.microsoft.com/office/powerpoint/2010/main" val="2484684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D12D-E217-4F8E-A194-2967A7972881}"/>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FB9A3543-D8A6-446E-9914-13DCEA1CD678}"/>
              </a:ext>
            </a:extLst>
          </p:cNvPr>
          <p:cNvSpPr>
            <a:spLocks noGrp="1"/>
          </p:cNvSpPr>
          <p:nvPr>
            <p:ph idx="1"/>
          </p:nvPr>
        </p:nvSpPr>
        <p:spPr>
          <a:xfrm>
            <a:off x="179388" y="1916113"/>
            <a:ext cx="8785225" cy="576783"/>
          </a:xfrm>
        </p:spPr>
        <p:txBody>
          <a:bodyPr/>
          <a:lstStyle/>
          <a:p>
            <a:pPr marL="0" indent="0">
              <a:buNone/>
            </a:pPr>
            <a:r>
              <a:rPr lang="en-GB" dirty="0"/>
              <a:t>What is Digital Twin?</a:t>
            </a:r>
            <a:endParaRPr lang="en-US" dirty="0"/>
          </a:p>
        </p:txBody>
      </p:sp>
      <p:sp>
        <p:nvSpPr>
          <p:cNvPr id="6" name="Slide Number Placeholder 5">
            <a:extLst>
              <a:ext uri="{FF2B5EF4-FFF2-40B4-BE49-F238E27FC236}">
                <a16:creationId xmlns:a16="http://schemas.microsoft.com/office/drawing/2014/main" id="{A97E4301-09AD-4158-9B79-B83AE30CC55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10</a:t>
            </a:fld>
            <a:r>
              <a:rPr lang="en-US"/>
              <a:t>/1024</a:t>
            </a:r>
            <a:endParaRPr lang="en-US" dirty="0"/>
          </a:p>
        </p:txBody>
      </p:sp>
      <p:graphicFrame>
        <p:nvGraphicFramePr>
          <p:cNvPr id="7" name="Diagram 6">
            <a:extLst>
              <a:ext uri="{FF2B5EF4-FFF2-40B4-BE49-F238E27FC236}">
                <a16:creationId xmlns:a16="http://schemas.microsoft.com/office/drawing/2014/main" id="{E26C7F33-D1CC-478B-9495-C5E857957479}"/>
              </a:ext>
            </a:extLst>
          </p:cNvPr>
          <p:cNvGraphicFramePr/>
          <p:nvPr>
            <p:extLst>
              <p:ext uri="{D42A27DB-BD31-4B8C-83A1-F6EECF244321}">
                <p14:modId xmlns:p14="http://schemas.microsoft.com/office/powerpoint/2010/main" val="182900790"/>
              </p:ext>
            </p:extLst>
          </p:nvPr>
        </p:nvGraphicFramePr>
        <p:xfrm>
          <a:off x="2915816" y="220450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Aker Solutions develops Integral digital twin platform | Offshore">
            <a:extLst>
              <a:ext uri="{FF2B5EF4-FFF2-40B4-BE49-F238E27FC236}">
                <a16:creationId xmlns:a16="http://schemas.microsoft.com/office/drawing/2014/main" id="{029D4EDE-70BE-416A-9690-5259BFE30B9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7935" y="3284984"/>
            <a:ext cx="3334129" cy="1875447"/>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fecha 3">
            <a:extLst>
              <a:ext uri="{FF2B5EF4-FFF2-40B4-BE49-F238E27FC236}">
                <a16:creationId xmlns:a16="http://schemas.microsoft.com/office/drawing/2014/main" id="{398D3CA0-E8EB-4E0B-B533-BCC8DEB43841}"/>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2" name="Marcador de pie de página 4">
            <a:extLst>
              <a:ext uri="{FF2B5EF4-FFF2-40B4-BE49-F238E27FC236}">
                <a16:creationId xmlns:a16="http://schemas.microsoft.com/office/drawing/2014/main" id="{4668FBB2-7C03-401A-8B54-A2313B79ABF8}"/>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7160631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D12D-E217-4F8E-A194-2967A7972881}"/>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FB9A3543-D8A6-446E-9914-13DCEA1CD678}"/>
              </a:ext>
            </a:extLst>
          </p:cNvPr>
          <p:cNvSpPr>
            <a:spLocks noGrp="1"/>
          </p:cNvSpPr>
          <p:nvPr>
            <p:ph idx="1"/>
          </p:nvPr>
        </p:nvSpPr>
        <p:spPr>
          <a:xfrm>
            <a:off x="107504" y="1772097"/>
            <a:ext cx="8785225" cy="576783"/>
          </a:xfrm>
        </p:spPr>
        <p:txBody>
          <a:bodyPr/>
          <a:lstStyle/>
          <a:p>
            <a:pPr marL="0" indent="0">
              <a:buNone/>
            </a:pPr>
            <a:r>
              <a:rPr lang="en-GB" dirty="0"/>
              <a:t>Digital Twin initial concept @ 2003</a:t>
            </a:r>
            <a:endParaRPr lang="en-US" dirty="0"/>
          </a:p>
        </p:txBody>
      </p:sp>
      <p:sp>
        <p:nvSpPr>
          <p:cNvPr id="6" name="Slide Number Placeholder 5">
            <a:extLst>
              <a:ext uri="{FF2B5EF4-FFF2-40B4-BE49-F238E27FC236}">
                <a16:creationId xmlns:a16="http://schemas.microsoft.com/office/drawing/2014/main" id="{A97E4301-09AD-4158-9B79-B83AE30CC55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11</a:t>
            </a:fld>
            <a:r>
              <a:rPr lang="en-US"/>
              <a:t>/1024</a:t>
            </a:r>
            <a:endParaRPr lang="en-US" dirty="0"/>
          </a:p>
        </p:txBody>
      </p:sp>
      <p:sp>
        <p:nvSpPr>
          <p:cNvPr id="8" name="TextBox 7">
            <a:extLst>
              <a:ext uri="{FF2B5EF4-FFF2-40B4-BE49-F238E27FC236}">
                <a16:creationId xmlns:a16="http://schemas.microsoft.com/office/drawing/2014/main" id="{504F3939-FFD4-415B-9956-576A032ACEBA}"/>
              </a:ext>
            </a:extLst>
          </p:cNvPr>
          <p:cNvSpPr txBox="1"/>
          <p:nvPr/>
        </p:nvSpPr>
        <p:spPr>
          <a:xfrm>
            <a:off x="467544" y="2565464"/>
            <a:ext cx="8245040" cy="369332"/>
          </a:xfrm>
          <a:prstGeom prst="rect">
            <a:avLst/>
          </a:prstGeom>
          <a:noFill/>
        </p:spPr>
        <p:txBody>
          <a:bodyPr wrap="square" rtlCol="0">
            <a:spAutoFit/>
          </a:bodyPr>
          <a:lstStyle/>
          <a:p>
            <a:pPr algn="just"/>
            <a:r>
              <a:rPr lang="en-GB" sz="1800" b="1" dirty="0">
                <a:latin typeface="+mn-lt"/>
              </a:rPr>
              <a:t>Grieves 2003, Michigan university, Product Lifecycle Management course </a:t>
            </a:r>
          </a:p>
        </p:txBody>
      </p:sp>
      <p:sp>
        <p:nvSpPr>
          <p:cNvPr id="9" name="TextBox 8">
            <a:extLst>
              <a:ext uri="{FF2B5EF4-FFF2-40B4-BE49-F238E27FC236}">
                <a16:creationId xmlns:a16="http://schemas.microsoft.com/office/drawing/2014/main" id="{144BCC16-D048-468B-8FE0-B94174EBE4BE}"/>
              </a:ext>
            </a:extLst>
          </p:cNvPr>
          <p:cNvSpPr txBox="1"/>
          <p:nvPr/>
        </p:nvSpPr>
        <p:spPr>
          <a:xfrm>
            <a:off x="467544" y="3429000"/>
            <a:ext cx="8281169" cy="369332"/>
          </a:xfrm>
          <a:prstGeom prst="rect">
            <a:avLst/>
          </a:prstGeom>
          <a:noFill/>
        </p:spPr>
        <p:txBody>
          <a:bodyPr wrap="square" rtlCol="0">
            <a:spAutoFit/>
          </a:bodyPr>
          <a:lstStyle/>
          <a:p>
            <a:pPr algn="ctr"/>
            <a:r>
              <a:rPr lang="en-GB" sz="1800" i="1" dirty="0">
                <a:latin typeface="+mn-lt"/>
              </a:rPr>
              <a:t>“DT is a virtual, digital equivalent to a physical product” </a:t>
            </a:r>
            <a:r>
              <a:rPr lang="en-GB" sz="1800" dirty="0">
                <a:latin typeface="+mn-lt"/>
              </a:rPr>
              <a:t>[5]</a:t>
            </a:r>
            <a:endParaRPr lang="en-US" sz="1800" dirty="0">
              <a:latin typeface="+mn-lt"/>
            </a:endParaRPr>
          </a:p>
        </p:txBody>
      </p:sp>
      <p:graphicFrame>
        <p:nvGraphicFramePr>
          <p:cNvPr id="10" name="Diagram 9">
            <a:extLst>
              <a:ext uri="{FF2B5EF4-FFF2-40B4-BE49-F238E27FC236}">
                <a16:creationId xmlns:a16="http://schemas.microsoft.com/office/drawing/2014/main" id="{B1088324-FADB-4502-B033-E8C5DE84A44C}"/>
              </a:ext>
            </a:extLst>
          </p:cNvPr>
          <p:cNvGraphicFramePr/>
          <p:nvPr>
            <p:extLst>
              <p:ext uri="{D42A27DB-BD31-4B8C-83A1-F6EECF244321}">
                <p14:modId xmlns:p14="http://schemas.microsoft.com/office/powerpoint/2010/main" val="977577170"/>
              </p:ext>
            </p:extLst>
          </p:nvPr>
        </p:nvGraphicFramePr>
        <p:xfrm>
          <a:off x="-35497" y="4860712"/>
          <a:ext cx="9144001" cy="1232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2A8D1094-9743-45B2-BC90-876113840873}"/>
              </a:ext>
            </a:extLst>
          </p:cNvPr>
          <p:cNvSpPr txBox="1"/>
          <p:nvPr/>
        </p:nvSpPr>
        <p:spPr>
          <a:xfrm>
            <a:off x="179512" y="4119463"/>
            <a:ext cx="2626040" cy="461665"/>
          </a:xfrm>
          <a:prstGeom prst="rect">
            <a:avLst/>
          </a:prstGeom>
          <a:noFill/>
        </p:spPr>
        <p:txBody>
          <a:bodyPr wrap="none" rtlCol="0">
            <a:spAutoFit/>
          </a:bodyPr>
          <a:lstStyle/>
          <a:p>
            <a:r>
              <a:rPr lang="en-GB" dirty="0">
                <a:latin typeface="+mn-lt"/>
              </a:rPr>
              <a:t>Challenges at 2003:</a:t>
            </a:r>
            <a:endParaRPr lang="en-US" dirty="0">
              <a:latin typeface="+mn-lt"/>
            </a:endParaRPr>
          </a:p>
        </p:txBody>
      </p:sp>
      <p:sp>
        <p:nvSpPr>
          <p:cNvPr id="12" name="Marcador de fecha 3">
            <a:extLst>
              <a:ext uri="{FF2B5EF4-FFF2-40B4-BE49-F238E27FC236}">
                <a16:creationId xmlns:a16="http://schemas.microsoft.com/office/drawing/2014/main" id="{7B3705AB-3BBA-48B8-90FB-D53B1F28FDA3}"/>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3" name="Marcador de pie de página 4">
            <a:extLst>
              <a:ext uri="{FF2B5EF4-FFF2-40B4-BE49-F238E27FC236}">
                <a16:creationId xmlns:a16="http://schemas.microsoft.com/office/drawing/2014/main" id="{6C1E0B72-64DB-4356-A1CE-A973D8E9FBAE}"/>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6497492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8524A-3173-4FBA-9C0A-805C135150F0}"/>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469196D0-4F43-405D-8CCD-9C01CB0C1245}"/>
              </a:ext>
            </a:extLst>
          </p:cNvPr>
          <p:cNvSpPr>
            <a:spLocks noGrp="1"/>
          </p:cNvSpPr>
          <p:nvPr>
            <p:ph idx="1"/>
          </p:nvPr>
        </p:nvSpPr>
        <p:spPr>
          <a:xfrm>
            <a:off x="107156" y="1700214"/>
            <a:ext cx="8785225" cy="551066"/>
          </a:xfrm>
        </p:spPr>
        <p:txBody>
          <a:bodyPr/>
          <a:lstStyle/>
          <a:p>
            <a:pPr marL="0" indent="0">
              <a:buNone/>
            </a:pPr>
            <a:r>
              <a:rPr lang="en-GB" dirty="0"/>
              <a:t>Evolution of DT concepts:</a:t>
            </a:r>
            <a:endParaRPr lang="en-US" dirty="0"/>
          </a:p>
        </p:txBody>
      </p:sp>
      <p:sp>
        <p:nvSpPr>
          <p:cNvPr id="6" name="Slide Number Placeholder 5">
            <a:extLst>
              <a:ext uri="{FF2B5EF4-FFF2-40B4-BE49-F238E27FC236}">
                <a16:creationId xmlns:a16="http://schemas.microsoft.com/office/drawing/2014/main" id="{64C9FA3D-BF60-4FA5-AA41-03DF94EBFA2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12</a:t>
            </a:fld>
            <a:r>
              <a:rPr lang="en-US"/>
              <a:t>/1024</a:t>
            </a:r>
            <a:endParaRPr lang="en-US" dirty="0"/>
          </a:p>
        </p:txBody>
      </p:sp>
      <p:graphicFrame>
        <p:nvGraphicFramePr>
          <p:cNvPr id="9" name="Table 9">
            <a:extLst>
              <a:ext uri="{FF2B5EF4-FFF2-40B4-BE49-F238E27FC236}">
                <a16:creationId xmlns:a16="http://schemas.microsoft.com/office/drawing/2014/main" id="{F775D1BF-4C69-41E6-B765-E5529286D625}"/>
              </a:ext>
            </a:extLst>
          </p:cNvPr>
          <p:cNvGraphicFramePr>
            <a:graphicFrameLocks noGrp="1"/>
          </p:cNvGraphicFramePr>
          <p:nvPr>
            <p:extLst>
              <p:ext uri="{D42A27DB-BD31-4B8C-83A1-F6EECF244321}">
                <p14:modId xmlns:p14="http://schemas.microsoft.com/office/powerpoint/2010/main" val="703133035"/>
              </p:ext>
            </p:extLst>
          </p:nvPr>
        </p:nvGraphicFramePr>
        <p:xfrm>
          <a:off x="323527" y="2506194"/>
          <a:ext cx="8568853" cy="3515094"/>
        </p:xfrm>
        <a:graphic>
          <a:graphicData uri="http://schemas.openxmlformats.org/drawingml/2006/table">
            <a:tbl>
              <a:tblPr firstRow="1" bandRow="1">
                <a:tableStyleId>{D27102A9-8310-4765-A935-A1911B00CA55}</a:tableStyleId>
              </a:tblPr>
              <a:tblGrid>
                <a:gridCol w="6297590">
                  <a:extLst>
                    <a:ext uri="{9D8B030D-6E8A-4147-A177-3AD203B41FA5}">
                      <a16:colId xmlns:a16="http://schemas.microsoft.com/office/drawing/2014/main" val="2906736103"/>
                    </a:ext>
                  </a:extLst>
                </a:gridCol>
                <a:gridCol w="1342110">
                  <a:extLst>
                    <a:ext uri="{9D8B030D-6E8A-4147-A177-3AD203B41FA5}">
                      <a16:colId xmlns:a16="http://schemas.microsoft.com/office/drawing/2014/main" val="4207450071"/>
                    </a:ext>
                  </a:extLst>
                </a:gridCol>
                <a:gridCol w="929153">
                  <a:extLst>
                    <a:ext uri="{9D8B030D-6E8A-4147-A177-3AD203B41FA5}">
                      <a16:colId xmlns:a16="http://schemas.microsoft.com/office/drawing/2014/main" val="1437284756"/>
                    </a:ext>
                  </a:extLst>
                </a:gridCol>
              </a:tblGrid>
              <a:tr h="401187">
                <a:tc>
                  <a:txBody>
                    <a:bodyPr/>
                    <a:lstStyle/>
                    <a:p>
                      <a:pPr algn="l"/>
                      <a:r>
                        <a:rPr lang="en-GB" sz="1400" dirty="0"/>
                        <a:t>Definition</a:t>
                      </a:r>
                      <a:endParaRPr lang="en-US" sz="1400" dirty="0"/>
                    </a:p>
                  </a:txBody>
                  <a:tcPr anchor="ctr"/>
                </a:tc>
                <a:tc>
                  <a:txBody>
                    <a:bodyPr/>
                    <a:lstStyle/>
                    <a:p>
                      <a:pPr algn="ctr"/>
                      <a:r>
                        <a:rPr lang="en-GB" sz="1400" dirty="0"/>
                        <a:t>Authors</a:t>
                      </a:r>
                      <a:endParaRPr lang="en-US" sz="1400" dirty="0"/>
                    </a:p>
                  </a:txBody>
                  <a:tcPr anchor="ctr"/>
                </a:tc>
                <a:tc>
                  <a:txBody>
                    <a:bodyPr/>
                    <a:lstStyle/>
                    <a:p>
                      <a:pPr algn="ctr"/>
                      <a:r>
                        <a:rPr lang="en-GB" sz="1400" dirty="0"/>
                        <a:t>Year</a:t>
                      </a:r>
                      <a:endParaRPr lang="en-US" sz="1400" dirty="0"/>
                    </a:p>
                  </a:txBody>
                  <a:tcPr anchor="ctr"/>
                </a:tc>
                <a:extLst>
                  <a:ext uri="{0D108BD9-81ED-4DB2-BD59-A6C34878D82A}">
                    <a16:rowId xmlns:a16="http://schemas.microsoft.com/office/drawing/2014/main" val="1527942676"/>
                  </a:ext>
                </a:extLst>
              </a:tr>
              <a:tr h="401187">
                <a:tc>
                  <a:txBody>
                    <a:bodyPr/>
                    <a:lstStyle/>
                    <a:p>
                      <a:pPr algn="just"/>
                      <a:r>
                        <a:rPr lang="en-GB" sz="1400" u="none" strike="noStrike" kern="1200" baseline="0" dirty="0"/>
                        <a:t>DT is a virtual, digital equivalent to a physical product</a:t>
                      </a:r>
                      <a:endParaRPr lang="en-US" sz="1400" dirty="0"/>
                    </a:p>
                  </a:txBody>
                  <a:tcPr anchor="ctr">
                    <a:noFill/>
                  </a:tcPr>
                </a:tc>
                <a:tc>
                  <a:txBody>
                    <a:bodyPr/>
                    <a:lstStyle/>
                    <a:p>
                      <a:pPr algn="ctr"/>
                      <a:r>
                        <a:rPr lang="en-US" sz="1400" u="none" strike="noStrike" kern="1200" baseline="0" dirty="0"/>
                        <a:t>Grieves [5]</a:t>
                      </a:r>
                      <a:endParaRPr lang="en-US" sz="1400" dirty="0"/>
                    </a:p>
                  </a:txBody>
                  <a:tcPr anchor="ctr">
                    <a:noFill/>
                  </a:tcPr>
                </a:tc>
                <a:tc>
                  <a:txBody>
                    <a:bodyPr/>
                    <a:lstStyle/>
                    <a:p>
                      <a:pPr algn="ctr"/>
                      <a:r>
                        <a:rPr lang="en-GB" sz="1400" dirty="0"/>
                        <a:t>2003</a:t>
                      </a:r>
                      <a:endParaRPr lang="en-US" sz="1400" dirty="0"/>
                    </a:p>
                  </a:txBody>
                  <a:tcPr anchor="ctr">
                    <a:noFill/>
                  </a:tcPr>
                </a:tc>
                <a:extLst>
                  <a:ext uri="{0D108BD9-81ED-4DB2-BD59-A6C34878D82A}">
                    <a16:rowId xmlns:a16="http://schemas.microsoft.com/office/drawing/2014/main" val="2016160347"/>
                  </a:ext>
                </a:extLst>
              </a:tr>
              <a:tr h="401187">
                <a:tc>
                  <a:txBody>
                    <a:bodyPr/>
                    <a:lstStyle/>
                    <a:p>
                      <a:pPr algn="just"/>
                      <a:r>
                        <a:rPr lang="en-GB" sz="1400" dirty="0"/>
                        <a:t>an integrated Multiphysics, multiscale, probabilistic simulation of an as-built vehicle or system that uses the best available physical models, sensor updates, fleet history, etc., to mirror the life of its corresponding flying twin</a:t>
                      </a:r>
                      <a:endParaRPr lang="en-US" sz="1400" dirty="0"/>
                    </a:p>
                  </a:txBody>
                  <a:tcPr anchor="ctr">
                    <a:noFill/>
                  </a:tcPr>
                </a:tc>
                <a:tc>
                  <a:txBody>
                    <a:bodyPr/>
                    <a:lstStyle/>
                    <a:p>
                      <a:pPr algn="ctr"/>
                      <a:r>
                        <a:rPr lang="en-GB" sz="1400" dirty="0"/>
                        <a:t>NASA [10]</a:t>
                      </a:r>
                      <a:endParaRPr lang="en-US" sz="1400" dirty="0"/>
                    </a:p>
                  </a:txBody>
                  <a:tcPr anchor="ctr">
                    <a:noFill/>
                  </a:tcPr>
                </a:tc>
                <a:tc>
                  <a:txBody>
                    <a:bodyPr/>
                    <a:lstStyle/>
                    <a:p>
                      <a:pPr algn="ctr"/>
                      <a:r>
                        <a:rPr lang="en-GB" sz="1400" dirty="0"/>
                        <a:t>2012</a:t>
                      </a:r>
                      <a:endParaRPr lang="en-US" sz="1400" dirty="0"/>
                    </a:p>
                  </a:txBody>
                  <a:tcPr anchor="ctr">
                    <a:noFill/>
                  </a:tcPr>
                </a:tc>
                <a:extLst>
                  <a:ext uri="{0D108BD9-81ED-4DB2-BD59-A6C34878D82A}">
                    <a16:rowId xmlns:a16="http://schemas.microsoft.com/office/drawing/2014/main" val="1581873918"/>
                  </a:ext>
                </a:extLst>
              </a:tr>
              <a:tr h="401187">
                <a:tc>
                  <a:txBody>
                    <a:bodyPr/>
                    <a:lstStyle/>
                    <a:p>
                      <a:pPr algn="just"/>
                      <a:r>
                        <a:rPr lang="en-GB" sz="1400" u="none" strike="noStrike" kern="1200" baseline="0" dirty="0"/>
                        <a:t>Dynamic virtual representation of a physical object or system, usually across multiple stages of its lifecycle. It uses real-world data, simulation or machine learning models, combined with data analysis, to enable understanding, learning, and reasoning.</a:t>
                      </a:r>
                      <a:endParaRPr lang="en-US" sz="1400" dirty="0"/>
                    </a:p>
                  </a:txBody>
                  <a:tcPr anchor="ctr">
                    <a:noFill/>
                  </a:tcPr>
                </a:tc>
                <a:tc>
                  <a:txBody>
                    <a:bodyPr/>
                    <a:lstStyle/>
                    <a:p>
                      <a:pPr algn="ctr"/>
                      <a:r>
                        <a:rPr lang="en-GB" sz="1400" dirty="0"/>
                        <a:t>IBM [8]</a:t>
                      </a:r>
                      <a:endParaRPr lang="en-US" sz="1400" dirty="0"/>
                    </a:p>
                  </a:txBody>
                  <a:tcPr anchor="ctr">
                    <a:noFill/>
                  </a:tcPr>
                </a:tc>
                <a:tc>
                  <a:txBody>
                    <a:bodyPr/>
                    <a:lstStyle/>
                    <a:p>
                      <a:pPr algn="ctr"/>
                      <a:r>
                        <a:rPr lang="en-GB" sz="1400" dirty="0"/>
                        <a:t>2019</a:t>
                      </a:r>
                      <a:endParaRPr lang="en-US" sz="1400" dirty="0"/>
                    </a:p>
                  </a:txBody>
                  <a:tcPr anchor="ctr">
                    <a:noFill/>
                  </a:tcPr>
                </a:tc>
                <a:extLst>
                  <a:ext uri="{0D108BD9-81ED-4DB2-BD59-A6C34878D82A}">
                    <a16:rowId xmlns:a16="http://schemas.microsoft.com/office/drawing/2014/main" val="1788200097"/>
                  </a:ext>
                </a:extLst>
              </a:tr>
              <a:tr h="404118">
                <a:tc>
                  <a:txBody>
                    <a:bodyPr/>
                    <a:lstStyle/>
                    <a:p>
                      <a:pPr algn="just"/>
                      <a:r>
                        <a:rPr lang="en-GB" sz="1400" dirty="0"/>
                        <a:t>Software representations of assets and processes that are used to understand, predict, and optimize performance in order to achieve improved business outcomes.</a:t>
                      </a:r>
                      <a:endParaRPr lang="en-US" sz="1400" dirty="0"/>
                    </a:p>
                  </a:txBody>
                  <a:tcPr anchor="ctr">
                    <a:noFill/>
                  </a:tcPr>
                </a:tc>
                <a:tc>
                  <a:txBody>
                    <a:bodyPr/>
                    <a:lstStyle/>
                    <a:p>
                      <a:pPr algn="ctr"/>
                      <a:r>
                        <a:rPr lang="en-US" sz="1400" dirty="0"/>
                        <a:t>GE Digital [9]</a:t>
                      </a:r>
                    </a:p>
                  </a:txBody>
                  <a:tcPr anchor="ctr">
                    <a:noFill/>
                  </a:tcPr>
                </a:tc>
                <a:tc>
                  <a:txBody>
                    <a:bodyPr/>
                    <a:lstStyle/>
                    <a:p>
                      <a:pPr algn="ctr"/>
                      <a:r>
                        <a:rPr lang="en-GB" sz="1400" dirty="0"/>
                        <a:t>2020</a:t>
                      </a:r>
                      <a:endParaRPr lang="en-US" sz="1400" dirty="0"/>
                    </a:p>
                  </a:txBody>
                  <a:tcPr anchor="ctr">
                    <a:noFill/>
                  </a:tcPr>
                </a:tc>
                <a:extLst>
                  <a:ext uri="{0D108BD9-81ED-4DB2-BD59-A6C34878D82A}">
                    <a16:rowId xmlns:a16="http://schemas.microsoft.com/office/drawing/2014/main" val="1830115633"/>
                  </a:ext>
                </a:extLst>
              </a:tr>
              <a:tr h="401187">
                <a:tc>
                  <a:txBody>
                    <a:bodyPr/>
                    <a:lstStyle/>
                    <a:p>
                      <a:pPr algn="just"/>
                      <a:r>
                        <a:rPr lang="en-GB" sz="1400" dirty="0"/>
                        <a:t>DT are precise, virtual copies of machines or systems driven by data collected from sensors in real time, these sophisticated computer models mirror almost every facet of a product, process or service.</a:t>
                      </a:r>
                      <a:endParaRPr lang="en-US" sz="1400" dirty="0"/>
                    </a:p>
                  </a:txBody>
                  <a:tcPr anchor="ctr">
                    <a:noFill/>
                  </a:tcPr>
                </a:tc>
                <a:tc>
                  <a:txBody>
                    <a:bodyPr/>
                    <a:lstStyle/>
                    <a:p>
                      <a:pPr algn="ctr"/>
                      <a:r>
                        <a:rPr lang="en-GB" sz="1400" dirty="0"/>
                        <a:t>Tao [12]</a:t>
                      </a:r>
                      <a:endParaRPr lang="en-US" sz="1400" dirty="0"/>
                    </a:p>
                  </a:txBody>
                  <a:tcPr anchor="ctr">
                    <a:noFill/>
                  </a:tcPr>
                </a:tc>
                <a:tc>
                  <a:txBody>
                    <a:bodyPr/>
                    <a:lstStyle/>
                    <a:p>
                      <a:pPr algn="ctr"/>
                      <a:r>
                        <a:rPr lang="en-GB" sz="1400" dirty="0"/>
                        <a:t>2020</a:t>
                      </a:r>
                      <a:endParaRPr lang="en-US" sz="1400" dirty="0"/>
                    </a:p>
                  </a:txBody>
                  <a:tcPr anchor="ctr">
                    <a:noFill/>
                  </a:tcPr>
                </a:tc>
                <a:extLst>
                  <a:ext uri="{0D108BD9-81ED-4DB2-BD59-A6C34878D82A}">
                    <a16:rowId xmlns:a16="http://schemas.microsoft.com/office/drawing/2014/main" val="3364860864"/>
                  </a:ext>
                </a:extLst>
              </a:tr>
            </a:tbl>
          </a:graphicData>
        </a:graphic>
      </p:graphicFrame>
      <p:sp>
        <p:nvSpPr>
          <p:cNvPr id="11" name="Marcador de fecha 3">
            <a:extLst>
              <a:ext uri="{FF2B5EF4-FFF2-40B4-BE49-F238E27FC236}">
                <a16:creationId xmlns:a16="http://schemas.microsoft.com/office/drawing/2014/main" id="{579F5A73-D080-478C-9181-9332CA30C348}"/>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2" name="Marcador de pie de página 4">
            <a:extLst>
              <a:ext uri="{FF2B5EF4-FFF2-40B4-BE49-F238E27FC236}">
                <a16:creationId xmlns:a16="http://schemas.microsoft.com/office/drawing/2014/main" id="{232BD0BD-20E1-4ED7-AFE0-808AD56563EF}"/>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5243540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3319-0DA1-486C-AA55-93D8B9020BC5}"/>
              </a:ext>
            </a:extLst>
          </p:cNvPr>
          <p:cNvSpPr>
            <a:spLocks noGrp="1"/>
          </p:cNvSpPr>
          <p:nvPr>
            <p:ph type="title"/>
          </p:nvPr>
        </p:nvSpPr>
        <p:spPr/>
        <p:txBody>
          <a:bodyPr/>
          <a:lstStyle/>
          <a:p>
            <a:r>
              <a:rPr lang="en-GB" dirty="0"/>
              <a:t>2. Digital Twin</a:t>
            </a:r>
            <a:endParaRPr lang="en-US" dirty="0"/>
          </a:p>
        </p:txBody>
      </p:sp>
      <p:sp>
        <p:nvSpPr>
          <p:cNvPr id="6" name="Slide Number Placeholder 5">
            <a:extLst>
              <a:ext uri="{FF2B5EF4-FFF2-40B4-BE49-F238E27FC236}">
                <a16:creationId xmlns:a16="http://schemas.microsoft.com/office/drawing/2014/main" id="{3F8D6E00-78B5-4292-8115-42283125A1C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13</a:t>
            </a:fld>
            <a:r>
              <a:rPr lang="en-US"/>
              <a:t>/1024</a:t>
            </a:r>
            <a:endParaRPr lang="en-US" dirty="0"/>
          </a:p>
        </p:txBody>
      </p:sp>
      <p:sp>
        <p:nvSpPr>
          <p:cNvPr id="9" name="Content Placeholder 2">
            <a:extLst>
              <a:ext uri="{FF2B5EF4-FFF2-40B4-BE49-F238E27FC236}">
                <a16:creationId xmlns:a16="http://schemas.microsoft.com/office/drawing/2014/main" id="{E72EBDE2-E31E-4C44-8BE7-5B3B501CF187}"/>
              </a:ext>
            </a:extLst>
          </p:cNvPr>
          <p:cNvSpPr txBox="1">
            <a:spLocks/>
          </p:cNvSpPr>
          <p:nvPr/>
        </p:nvSpPr>
        <p:spPr bwMode="auto">
          <a:xfrm>
            <a:off x="72232" y="1844824"/>
            <a:ext cx="885745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GB" sz="1800" i="1" kern="0" dirty="0"/>
              <a:t>“A Digital Twin is the combination of multiple, individual, and detailed simulation models (continuous, discrete, hybrid), where its interconnection represents the dynamics of a complex system, which is updated periodically (windowed or real time ) with the system information in order to reflect the system current status as well as predict its future </a:t>
            </a:r>
            <a:r>
              <a:rPr lang="en-GB" sz="1800" i="1" kern="0" dirty="0" err="1"/>
              <a:t>behavior</a:t>
            </a:r>
            <a:r>
              <a:rPr lang="en-GB" sz="1800" i="1" kern="0" dirty="0"/>
              <a:t> and possible faults ”.</a:t>
            </a:r>
            <a:endParaRPr lang="en-US" sz="1800" kern="0" dirty="0"/>
          </a:p>
        </p:txBody>
      </p:sp>
      <p:sp>
        <p:nvSpPr>
          <p:cNvPr id="10" name="CuadroTexto 8">
            <a:extLst>
              <a:ext uri="{FF2B5EF4-FFF2-40B4-BE49-F238E27FC236}">
                <a16:creationId xmlns:a16="http://schemas.microsoft.com/office/drawing/2014/main" id="{84EB35C6-F16B-43EA-91A5-5AB2BA105F21}"/>
              </a:ext>
            </a:extLst>
          </p:cNvPr>
          <p:cNvSpPr txBox="1"/>
          <p:nvPr/>
        </p:nvSpPr>
        <p:spPr>
          <a:xfrm>
            <a:off x="6674520" y="3140397"/>
            <a:ext cx="2269457" cy="400110"/>
          </a:xfrm>
          <a:prstGeom prst="rect">
            <a:avLst/>
          </a:prstGeom>
          <a:noFill/>
        </p:spPr>
        <p:txBody>
          <a:bodyPr wrap="square" rtlCol="0">
            <a:spAutoFit/>
          </a:bodyPr>
          <a:lstStyle/>
          <a:p>
            <a:pPr algn="r"/>
            <a:r>
              <a:rPr lang="en-GB" sz="2000" b="1" baseline="30000" dirty="0">
                <a:latin typeface="+mn-lt"/>
              </a:rPr>
              <a:t>MESA Lab, UC Merced</a:t>
            </a:r>
            <a:endParaRPr lang="en-US" sz="2000" b="1" dirty="0">
              <a:latin typeface="+mn-lt"/>
            </a:endParaRPr>
          </a:p>
        </p:txBody>
      </p:sp>
      <p:sp>
        <p:nvSpPr>
          <p:cNvPr id="3" name="TextBox 2">
            <a:extLst>
              <a:ext uri="{FF2B5EF4-FFF2-40B4-BE49-F238E27FC236}">
                <a16:creationId xmlns:a16="http://schemas.microsoft.com/office/drawing/2014/main" id="{4169CC1B-C6EA-4066-938C-84B88971F724}"/>
              </a:ext>
            </a:extLst>
          </p:cNvPr>
          <p:cNvSpPr txBox="1"/>
          <p:nvPr/>
        </p:nvSpPr>
        <p:spPr>
          <a:xfrm>
            <a:off x="5303511" y="3707848"/>
            <a:ext cx="3384376" cy="2585323"/>
          </a:xfrm>
          <a:prstGeom prst="rect">
            <a:avLst/>
          </a:prstGeom>
          <a:noFill/>
        </p:spPr>
        <p:txBody>
          <a:bodyPr wrap="square" rtlCol="0">
            <a:spAutoFit/>
          </a:bodyPr>
          <a:lstStyle/>
          <a:p>
            <a:pPr marL="342900" indent="-342900" algn="just">
              <a:buFont typeface="Arial" panose="020B0604020202020204" pitchFamily="34" charset="0"/>
              <a:buChar char="•"/>
            </a:pPr>
            <a:r>
              <a:rPr lang="en-GB" sz="1800" b="1" dirty="0">
                <a:latin typeface="+mn-lt"/>
              </a:rPr>
              <a:t>Virtual representation of the system</a:t>
            </a:r>
            <a:endParaRPr lang="en-GB" sz="1800" dirty="0">
              <a:latin typeface="+mn-lt"/>
            </a:endParaRPr>
          </a:p>
          <a:p>
            <a:pPr marL="342900" indent="-342900" algn="just">
              <a:buFont typeface="Arial" panose="020B0604020202020204" pitchFamily="34" charset="0"/>
              <a:buChar char="•"/>
            </a:pPr>
            <a:r>
              <a:rPr lang="en-GB" sz="1800" dirty="0">
                <a:latin typeface="+mn-lt"/>
              </a:rPr>
              <a:t>High detail modelling</a:t>
            </a:r>
          </a:p>
          <a:p>
            <a:pPr marL="342900" indent="-342900" algn="just">
              <a:buFont typeface="Arial" panose="020B0604020202020204" pitchFamily="34" charset="0"/>
              <a:buChar char="•"/>
            </a:pPr>
            <a:r>
              <a:rPr lang="en-GB" sz="1800" dirty="0">
                <a:latin typeface="+mn-lt"/>
              </a:rPr>
              <a:t>System life cycle estimation</a:t>
            </a:r>
          </a:p>
          <a:p>
            <a:pPr marL="342900" indent="-342900" algn="just">
              <a:buFont typeface="Arial" panose="020B0604020202020204" pitchFamily="34" charset="0"/>
              <a:buChar char="•"/>
            </a:pPr>
            <a:r>
              <a:rPr lang="en-GB" sz="1800" dirty="0">
                <a:latin typeface="+mn-lt"/>
              </a:rPr>
              <a:t>Interconnected system dynamic</a:t>
            </a:r>
          </a:p>
          <a:p>
            <a:pPr marL="342900" indent="-342900" algn="just">
              <a:buFont typeface="Arial" panose="020B0604020202020204" pitchFamily="34" charset="0"/>
              <a:buChar char="•"/>
            </a:pPr>
            <a:r>
              <a:rPr lang="en-GB" sz="1800" dirty="0">
                <a:latin typeface="+mn-lt"/>
              </a:rPr>
              <a:t>IoT and edge computing data acquisition</a:t>
            </a:r>
          </a:p>
          <a:p>
            <a:pPr marL="342900" indent="-342900" algn="just">
              <a:buFont typeface="Arial" panose="020B0604020202020204" pitchFamily="34" charset="0"/>
              <a:buChar char="•"/>
            </a:pPr>
            <a:endParaRPr lang="en-US" sz="1800" dirty="0">
              <a:latin typeface="+mn-lt"/>
            </a:endParaRPr>
          </a:p>
        </p:txBody>
      </p:sp>
      <p:pic>
        <p:nvPicPr>
          <p:cNvPr id="1026" name="Picture 2" descr="The Closed-Loop Digital Twin">
            <a:extLst>
              <a:ext uri="{FF2B5EF4-FFF2-40B4-BE49-F238E27FC236}">
                <a16:creationId xmlns:a16="http://schemas.microsoft.com/office/drawing/2014/main" id="{1F427BF2-7529-4341-9E77-95A7BF808F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6113" y="3501009"/>
            <a:ext cx="4443984" cy="2499741"/>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fecha 3">
            <a:extLst>
              <a:ext uri="{FF2B5EF4-FFF2-40B4-BE49-F238E27FC236}">
                <a16:creationId xmlns:a16="http://schemas.microsoft.com/office/drawing/2014/main" id="{92C0A201-4599-45CF-9E00-D57BB3ECB5F3}"/>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2" name="Marcador de pie de página 4">
            <a:extLst>
              <a:ext uri="{FF2B5EF4-FFF2-40B4-BE49-F238E27FC236}">
                <a16:creationId xmlns:a16="http://schemas.microsoft.com/office/drawing/2014/main" id="{47E63E69-0BF8-42BA-9750-7B6B476CB80B}"/>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2745214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509-1D33-4CA0-BBE9-A4F5BAAE4708}"/>
              </a:ext>
            </a:extLst>
          </p:cNvPr>
          <p:cNvSpPr>
            <a:spLocks noGrp="1"/>
          </p:cNvSpPr>
          <p:nvPr>
            <p:ph type="title"/>
          </p:nvPr>
        </p:nvSpPr>
        <p:spPr/>
        <p:txBody>
          <a:bodyPr/>
          <a:lstStyle/>
          <a:p>
            <a:r>
              <a:rPr lang="en-GB" dirty="0"/>
              <a:t>2. Digital Twin</a:t>
            </a:r>
            <a:endParaRPr lang="en-US" dirty="0"/>
          </a:p>
        </p:txBody>
      </p:sp>
      <p:sp>
        <p:nvSpPr>
          <p:cNvPr id="6" name="Slide Number Placeholder 5">
            <a:extLst>
              <a:ext uri="{FF2B5EF4-FFF2-40B4-BE49-F238E27FC236}">
                <a16:creationId xmlns:a16="http://schemas.microsoft.com/office/drawing/2014/main" id="{1F56EE4C-F850-4B68-8206-5FB92AE16EC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14</a:t>
            </a:fld>
            <a:r>
              <a:rPr lang="en-US"/>
              <a:t>/1024</a:t>
            </a:r>
            <a:endParaRPr lang="en-US" dirty="0"/>
          </a:p>
        </p:txBody>
      </p:sp>
      <p:sp>
        <p:nvSpPr>
          <p:cNvPr id="62" name="Content Placeholder 2">
            <a:extLst>
              <a:ext uri="{FF2B5EF4-FFF2-40B4-BE49-F238E27FC236}">
                <a16:creationId xmlns:a16="http://schemas.microsoft.com/office/drawing/2014/main" id="{F3BC97EC-E891-498B-A574-B5005E4184D0}"/>
              </a:ext>
            </a:extLst>
          </p:cNvPr>
          <p:cNvSpPr>
            <a:spLocks noGrp="1"/>
          </p:cNvSpPr>
          <p:nvPr>
            <p:ph idx="1"/>
          </p:nvPr>
        </p:nvSpPr>
        <p:spPr>
          <a:xfrm>
            <a:off x="107154" y="1588897"/>
            <a:ext cx="8785225" cy="551066"/>
          </a:xfrm>
        </p:spPr>
        <p:txBody>
          <a:bodyPr/>
          <a:lstStyle/>
          <a:p>
            <a:pPr marL="0" indent="0">
              <a:buNone/>
            </a:pPr>
            <a:r>
              <a:rPr lang="en-GB" dirty="0"/>
              <a:t>DT concept structure</a:t>
            </a:r>
            <a:endParaRPr lang="en-US" dirty="0"/>
          </a:p>
        </p:txBody>
      </p:sp>
      <p:sp>
        <p:nvSpPr>
          <p:cNvPr id="63" name="Marcador de fecha 3">
            <a:extLst>
              <a:ext uri="{FF2B5EF4-FFF2-40B4-BE49-F238E27FC236}">
                <a16:creationId xmlns:a16="http://schemas.microsoft.com/office/drawing/2014/main" id="{1DED702B-3BE6-455B-A73A-39BB33A3E07C}"/>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64" name="Marcador de pie de página 4">
            <a:extLst>
              <a:ext uri="{FF2B5EF4-FFF2-40B4-BE49-F238E27FC236}">
                <a16:creationId xmlns:a16="http://schemas.microsoft.com/office/drawing/2014/main" id="{3A0F5278-F8E5-4856-9EFA-26DFF43E296F}"/>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graphicFrame>
        <p:nvGraphicFramePr>
          <p:cNvPr id="68" name="Diagram 67">
            <a:extLst>
              <a:ext uri="{FF2B5EF4-FFF2-40B4-BE49-F238E27FC236}">
                <a16:creationId xmlns:a16="http://schemas.microsoft.com/office/drawing/2014/main" id="{F59F0091-49D7-4275-981D-5892778E474A}"/>
              </a:ext>
            </a:extLst>
          </p:cNvPr>
          <p:cNvGraphicFramePr/>
          <p:nvPr>
            <p:extLst>
              <p:ext uri="{D42A27DB-BD31-4B8C-83A1-F6EECF244321}">
                <p14:modId xmlns:p14="http://schemas.microsoft.com/office/powerpoint/2010/main" val="1010641311"/>
              </p:ext>
            </p:extLst>
          </p:nvPr>
        </p:nvGraphicFramePr>
        <p:xfrm>
          <a:off x="1331911" y="5710178"/>
          <a:ext cx="6335713" cy="70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9E0765F2-B5BB-478D-AF87-9685E645D5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976" y="2257556"/>
            <a:ext cx="8575248" cy="3452622"/>
          </a:xfrm>
          <a:prstGeom prst="rect">
            <a:avLst/>
          </a:prstGeom>
        </p:spPr>
      </p:pic>
    </p:spTree>
    <p:extLst>
      <p:ext uri="{BB962C8B-B14F-4D97-AF65-F5344CB8AC3E}">
        <p14:creationId xmlns:p14="http://schemas.microsoft.com/office/powerpoint/2010/main" val="24380554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E9A7-4AD6-4203-AE17-FCF81A8CD2FD}"/>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1901EF89-B7FA-436D-92BC-B32BEA19DB92}"/>
              </a:ext>
            </a:extLst>
          </p:cNvPr>
          <p:cNvSpPr>
            <a:spLocks noGrp="1"/>
          </p:cNvSpPr>
          <p:nvPr>
            <p:ph idx="1"/>
          </p:nvPr>
        </p:nvSpPr>
        <p:spPr>
          <a:xfrm>
            <a:off x="0" y="1530076"/>
            <a:ext cx="8785225" cy="504775"/>
          </a:xfrm>
        </p:spPr>
        <p:txBody>
          <a:bodyPr/>
          <a:lstStyle/>
          <a:p>
            <a:pPr marL="0" indent="0">
              <a:buNone/>
            </a:pPr>
            <a:r>
              <a:rPr lang="en-GB" dirty="0"/>
              <a:t>DT features</a:t>
            </a:r>
            <a:endParaRPr lang="en-US" dirty="0"/>
          </a:p>
        </p:txBody>
      </p:sp>
      <p:sp>
        <p:nvSpPr>
          <p:cNvPr id="6" name="Slide Number Placeholder 5">
            <a:extLst>
              <a:ext uri="{FF2B5EF4-FFF2-40B4-BE49-F238E27FC236}">
                <a16:creationId xmlns:a16="http://schemas.microsoft.com/office/drawing/2014/main" id="{76FD280C-A3BE-4FFD-BD75-EBBA8A72EB8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15</a:t>
            </a:fld>
            <a:r>
              <a:rPr lang="en-US"/>
              <a:t>/1024</a:t>
            </a:r>
            <a:endParaRPr lang="en-US" dirty="0"/>
          </a:p>
        </p:txBody>
      </p:sp>
      <p:pic>
        <p:nvPicPr>
          <p:cNvPr id="49" name="Picture 48">
            <a:extLst>
              <a:ext uri="{FF2B5EF4-FFF2-40B4-BE49-F238E27FC236}">
                <a16:creationId xmlns:a16="http://schemas.microsoft.com/office/drawing/2014/main" id="{D3A0D022-C347-4E12-9FE2-4CFD7ABE05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12" y="2276872"/>
            <a:ext cx="9144000" cy="4024089"/>
          </a:xfrm>
          <a:prstGeom prst="rect">
            <a:avLst/>
          </a:prstGeom>
        </p:spPr>
      </p:pic>
      <p:sp>
        <p:nvSpPr>
          <p:cNvPr id="91" name="Marcador de fecha 3">
            <a:extLst>
              <a:ext uri="{FF2B5EF4-FFF2-40B4-BE49-F238E27FC236}">
                <a16:creationId xmlns:a16="http://schemas.microsoft.com/office/drawing/2014/main" id="{38B7ADE2-CF87-4DBB-8BC4-2F5D90F8BA82}"/>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2" name="Marcador de pie de página 4">
            <a:extLst>
              <a:ext uri="{FF2B5EF4-FFF2-40B4-BE49-F238E27FC236}">
                <a16:creationId xmlns:a16="http://schemas.microsoft.com/office/drawing/2014/main" id="{A992CA37-64AC-40DC-BC4C-DFFC3EA68602}"/>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1413514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E9A7-4AD6-4203-AE17-FCF81A8CD2FD}"/>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1901EF89-B7FA-436D-92BC-B32BEA19DB92}"/>
              </a:ext>
            </a:extLst>
          </p:cNvPr>
          <p:cNvSpPr>
            <a:spLocks noGrp="1"/>
          </p:cNvSpPr>
          <p:nvPr>
            <p:ph idx="1"/>
          </p:nvPr>
        </p:nvSpPr>
        <p:spPr>
          <a:xfrm>
            <a:off x="0" y="1530076"/>
            <a:ext cx="8785225" cy="504775"/>
          </a:xfrm>
        </p:spPr>
        <p:txBody>
          <a:bodyPr/>
          <a:lstStyle/>
          <a:p>
            <a:pPr marL="0" indent="0">
              <a:buNone/>
            </a:pPr>
            <a:r>
              <a:rPr lang="en-GB" dirty="0"/>
              <a:t>DT components</a:t>
            </a:r>
            <a:endParaRPr lang="en-US" dirty="0"/>
          </a:p>
        </p:txBody>
      </p:sp>
      <p:sp>
        <p:nvSpPr>
          <p:cNvPr id="6" name="Slide Number Placeholder 5">
            <a:extLst>
              <a:ext uri="{FF2B5EF4-FFF2-40B4-BE49-F238E27FC236}">
                <a16:creationId xmlns:a16="http://schemas.microsoft.com/office/drawing/2014/main" id="{76FD280C-A3BE-4FFD-BD75-EBBA8A72EB8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16</a:t>
            </a:fld>
            <a:r>
              <a:rPr lang="en-US"/>
              <a:t>/1024</a:t>
            </a:r>
            <a:endParaRPr lang="en-US" dirty="0"/>
          </a:p>
        </p:txBody>
      </p:sp>
      <p:sp>
        <p:nvSpPr>
          <p:cNvPr id="10" name="Marcador de fecha 3">
            <a:extLst>
              <a:ext uri="{FF2B5EF4-FFF2-40B4-BE49-F238E27FC236}">
                <a16:creationId xmlns:a16="http://schemas.microsoft.com/office/drawing/2014/main" id="{81C5A791-2143-4B98-9E8B-8FB456273DD8}"/>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1" name="Marcador de pie de página 4">
            <a:extLst>
              <a:ext uri="{FF2B5EF4-FFF2-40B4-BE49-F238E27FC236}">
                <a16:creationId xmlns:a16="http://schemas.microsoft.com/office/drawing/2014/main" id="{0CE23E3C-EF93-42E4-8BF3-2777C0355EFC}"/>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pic>
        <p:nvPicPr>
          <p:cNvPr id="13" name="Picture 12">
            <a:extLst>
              <a:ext uri="{FF2B5EF4-FFF2-40B4-BE49-F238E27FC236}">
                <a16:creationId xmlns:a16="http://schemas.microsoft.com/office/drawing/2014/main" id="{E86B5A7E-031C-4B43-AB01-4EB311A53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657" y="2144640"/>
            <a:ext cx="6588224" cy="4272830"/>
          </a:xfrm>
          <a:prstGeom prst="rect">
            <a:avLst/>
          </a:prstGeom>
        </p:spPr>
      </p:pic>
    </p:spTree>
    <p:extLst>
      <p:ext uri="{BB962C8B-B14F-4D97-AF65-F5344CB8AC3E}">
        <p14:creationId xmlns:p14="http://schemas.microsoft.com/office/powerpoint/2010/main" val="24043737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E9A7-4AD6-4203-AE17-FCF81A8CD2FD}"/>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1901EF89-B7FA-436D-92BC-B32BEA19DB92}"/>
              </a:ext>
            </a:extLst>
          </p:cNvPr>
          <p:cNvSpPr>
            <a:spLocks noGrp="1"/>
          </p:cNvSpPr>
          <p:nvPr>
            <p:ph idx="1"/>
          </p:nvPr>
        </p:nvSpPr>
        <p:spPr>
          <a:xfrm>
            <a:off x="0" y="1753467"/>
            <a:ext cx="8785225" cy="504775"/>
          </a:xfrm>
        </p:spPr>
        <p:txBody>
          <a:bodyPr/>
          <a:lstStyle/>
          <a:p>
            <a:pPr marL="0" indent="0">
              <a:buNone/>
            </a:pPr>
            <a:r>
              <a:rPr lang="en-GB" dirty="0"/>
              <a:t>DT architectures</a:t>
            </a:r>
            <a:endParaRPr lang="en-US" dirty="0"/>
          </a:p>
        </p:txBody>
      </p:sp>
      <p:sp>
        <p:nvSpPr>
          <p:cNvPr id="6" name="Slide Number Placeholder 5">
            <a:extLst>
              <a:ext uri="{FF2B5EF4-FFF2-40B4-BE49-F238E27FC236}">
                <a16:creationId xmlns:a16="http://schemas.microsoft.com/office/drawing/2014/main" id="{76FD280C-A3BE-4FFD-BD75-EBBA8A72EB8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17</a:t>
            </a:fld>
            <a:r>
              <a:rPr lang="en-US"/>
              <a:t>/1024</a:t>
            </a:r>
            <a:endParaRPr lang="en-US" dirty="0"/>
          </a:p>
        </p:txBody>
      </p:sp>
      <p:sp>
        <p:nvSpPr>
          <p:cNvPr id="31" name="TextBox 30">
            <a:extLst>
              <a:ext uri="{FF2B5EF4-FFF2-40B4-BE49-F238E27FC236}">
                <a16:creationId xmlns:a16="http://schemas.microsoft.com/office/drawing/2014/main" id="{B325FB07-914A-43F6-A985-C16A4ED2C44D}"/>
              </a:ext>
            </a:extLst>
          </p:cNvPr>
          <p:cNvSpPr txBox="1"/>
          <p:nvPr/>
        </p:nvSpPr>
        <p:spPr>
          <a:xfrm>
            <a:off x="853884" y="5291401"/>
            <a:ext cx="2746265" cy="830997"/>
          </a:xfrm>
          <a:prstGeom prst="rect">
            <a:avLst/>
          </a:prstGeom>
          <a:noFill/>
        </p:spPr>
        <p:txBody>
          <a:bodyPr wrap="none" rtlCol="0">
            <a:spAutoFit/>
          </a:bodyPr>
          <a:lstStyle/>
          <a:p>
            <a:pPr algn="ctr"/>
            <a:r>
              <a:rPr lang="en-GB" dirty="0">
                <a:latin typeface="+mn-lt"/>
              </a:rPr>
              <a:t>Three dimension DT</a:t>
            </a:r>
          </a:p>
          <a:p>
            <a:pPr algn="ctr"/>
            <a:r>
              <a:rPr lang="en-GB" dirty="0">
                <a:latin typeface="+mn-lt"/>
              </a:rPr>
              <a:t>(per Grieves, 2003)</a:t>
            </a:r>
            <a:endParaRPr lang="en-US" dirty="0">
              <a:latin typeface="+mn-lt"/>
            </a:endParaRPr>
          </a:p>
        </p:txBody>
      </p:sp>
      <p:sp>
        <p:nvSpPr>
          <p:cNvPr id="32" name="TextBox 31">
            <a:extLst>
              <a:ext uri="{FF2B5EF4-FFF2-40B4-BE49-F238E27FC236}">
                <a16:creationId xmlns:a16="http://schemas.microsoft.com/office/drawing/2014/main" id="{0FB7A8A4-D5EB-4F67-A56C-D88E45D25CCE}"/>
              </a:ext>
            </a:extLst>
          </p:cNvPr>
          <p:cNvSpPr txBox="1"/>
          <p:nvPr/>
        </p:nvSpPr>
        <p:spPr>
          <a:xfrm>
            <a:off x="5251542" y="5476068"/>
            <a:ext cx="3614323" cy="461665"/>
          </a:xfrm>
          <a:prstGeom prst="rect">
            <a:avLst/>
          </a:prstGeom>
          <a:noFill/>
        </p:spPr>
        <p:txBody>
          <a:bodyPr wrap="none" rtlCol="0">
            <a:spAutoFit/>
          </a:bodyPr>
          <a:lstStyle/>
          <a:p>
            <a:r>
              <a:rPr lang="en-GB" dirty="0">
                <a:latin typeface="+mn-lt"/>
              </a:rPr>
              <a:t>Five dimensions of DT [13]</a:t>
            </a:r>
            <a:endParaRPr lang="en-US" dirty="0">
              <a:latin typeface="+mn-lt"/>
            </a:endParaRPr>
          </a:p>
        </p:txBody>
      </p:sp>
      <p:sp>
        <p:nvSpPr>
          <p:cNvPr id="33" name="Marcador de fecha 3">
            <a:extLst>
              <a:ext uri="{FF2B5EF4-FFF2-40B4-BE49-F238E27FC236}">
                <a16:creationId xmlns:a16="http://schemas.microsoft.com/office/drawing/2014/main" id="{4C27A432-D5AA-4478-A0E1-07D139A517CB}"/>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34" name="Marcador de pie de página 4">
            <a:extLst>
              <a:ext uri="{FF2B5EF4-FFF2-40B4-BE49-F238E27FC236}">
                <a16:creationId xmlns:a16="http://schemas.microsoft.com/office/drawing/2014/main" id="{8BEBA8CD-F1C7-44EC-B458-C377234BEF2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pic>
        <p:nvPicPr>
          <p:cNvPr id="4" name="Picture 3">
            <a:extLst>
              <a:ext uri="{FF2B5EF4-FFF2-40B4-BE49-F238E27FC236}">
                <a16:creationId xmlns:a16="http://schemas.microsoft.com/office/drawing/2014/main" id="{4E14C15F-AF3C-47FB-A976-37F8B4911CBB}"/>
              </a:ext>
            </a:extLst>
          </p:cNvPr>
          <p:cNvPicPr>
            <a:picLocks noChangeAspect="1"/>
          </p:cNvPicPr>
          <p:nvPr/>
        </p:nvPicPr>
        <p:blipFill>
          <a:blip r:embed="rId3"/>
          <a:stretch>
            <a:fillRect/>
          </a:stretch>
        </p:blipFill>
        <p:spPr>
          <a:xfrm>
            <a:off x="315912" y="2970040"/>
            <a:ext cx="4076700" cy="2114550"/>
          </a:xfrm>
          <a:prstGeom prst="rect">
            <a:avLst/>
          </a:prstGeom>
        </p:spPr>
      </p:pic>
      <p:pic>
        <p:nvPicPr>
          <p:cNvPr id="5" name="Picture 4">
            <a:extLst>
              <a:ext uri="{FF2B5EF4-FFF2-40B4-BE49-F238E27FC236}">
                <a16:creationId xmlns:a16="http://schemas.microsoft.com/office/drawing/2014/main" id="{8A2A08E1-D3D0-4371-B229-24534F582DD8}"/>
              </a:ext>
            </a:extLst>
          </p:cNvPr>
          <p:cNvPicPr>
            <a:picLocks noChangeAspect="1"/>
          </p:cNvPicPr>
          <p:nvPr/>
        </p:nvPicPr>
        <p:blipFill>
          <a:blip r:embed="rId4"/>
          <a:stretch>
            <a:fillRect/>
          </a:stretch>
        </p:blipFill>
        <p:spPr>
          <a:xfrm>
            <a:off x="5108944" y="2660469"/>
            <a:ext cx="3470829" cy="2537354"/>
          </a:xfrm>
          <a:prstGeom prst="rect">
            <a:avLst/>
          </a:prstGeom>
        </p:spPr>
      </p:pic>
    </p:spTree>
    <p:extLst>
      <p:ext uri="{BB962C8B-B14F-4D97-AF65-F5344CB8AC3E}">
        <p14:creationId xmlns:p14="http://schemas.microsoft.com/office/powerpoint/2010/main" val="36559363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EA9E-3B22-44F7-B529-20341F8A2015}"/>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0E29AF97-3F0E-42DF-8939-B962A9F35E86}"/>
              </a:ext>
            </a:extLst>
          </p:cNvPr>
          <p:cNvSpPr>
            <a:spLocks noGrp="1"/>
          </p:cNvSpPr>
          <p:nvPr>
            <p:ph idx="1"/>
          </p:nvPr>
        </p:nvSpPr>
        <p:spPr>
          <a:xfrm>
            <a:off x="35496" y="1556792"/>
            <a:ext cx="8785225" cy="576783"/>
          </a:xfrm>
        </p:spPr>
        <p:txBody>
          <a:bodyPr/>
          <a:lstStyle/>
          <a:p>
            <a:pPr marL="0" indent="0">
              <a:buNone/>
            </a:pPr>
            <a:r>
              <a:rPr lang="en-GB" dirty="0"/>
              <a:t>4 levels of Digital Twin [14]</a:t>
            </a:r>
            <a:endParaRPr lang="en-US" dirty="0"/>
          </a:p>
        </p:txBody>
      </p:sp>
      <p:sp>
        <p:nvSpPr>
          <p:cNvPr id="6" name="Slide Number Placeholder 5">
            <a:extLst>
              <a:ext uri="{FF2B5EF4-FFF2-40B4-BE49-F238E27FC236}">
                <a16:creationId xmlns:a16="http://schemas.microsoft.com/office/drawing/2014/main" id="{AD644C1C-F391-4F58-BCBD-0EBB34029F9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18</a:t>
            </a:fld>
            <a:r>
              <a:rPr lang="en-US"/>
              <a:t>/1024</a:t>
            </a:r>
            <a:endParaRPr lang="en-US" dirty="0"/>
          </a:p>
        </p:txBody>
      </p:sp>
      <p:graphicFrame>
        <p:nvGraphicFramePr>
          <p:cNvPr id="7" name="Table 7">
            <a:extLst>
              <a:ext uri="{FF2B5EF4-FFF2-40B4-BE49-F238E27FC236}">
                <a16:creationId xmlns:a16="http://schemas.microsoft.com/office/drawing/2014/main" id="{BFB84CAE-85F1-492B-82AB-8D680E3B43DD}"/>
              </a:ext>
            </a:extLst>
          </p:cNvPr>
          <p:cNvGraphicFramePr>
            <a:graphicFrameLocks noGrp="1"/>
          </p:cNvGraphicFramePr>
          <p:nvPr>
            <p:extLst>
              <p:ext uri="{D42A27DB-BD31-4B8C-83A1-F6EECF244321}">
                <p14:modId xmlns:p14="http://schemas.microsoft.com/office/powerpoint/2010/main" val="1204590851"/>
              </p:ext>
            </p:extLst>
          </p:nvPr>
        </p:nvGraphicFramePr>
        <p:xfrm>
          <a:off x="107504" y="2348880"/>
          <a:ext cx="8785224" cy="3845560"/>
        </p:xfrm>
        <a:graphic>
          <a:graphicData uri="http://schemas.openxmlformats.org/drawingml/2006/table">
            <a:tbl>
              <a:tblPr firstRow="1" bandRow="1">
                <a:tableStyleId>{D27102A9-8310-4765-A935-A1911B00CA55}</a:tableStyleId>
              </a:tblPr>
              <a:tblGrid>
                <a:gridCol w="744511">
                  <a:extLst>
                    <a:ext uri="{9D8B030D-6E8A-4147-A177-3AD203B41FA5}">
                      <a16:colId xmlns:a16="http://schemas.microsoft.com/office/drawing/2014/main" val="3158606728"/>
                    </a:ext>
                  </a:extLst>
                </a:gridCol>
                <a:gridCol w="2010178">
                  <a:extLst>
                    <a:ext uri="{9D8B030D-6E8A-4147-A177-3AD203B41FA5}">
                      <a16:colId xmlns:a16="http://schemas.microsoft.com/office/drawing/2014/main" val="1249511692"/>
                    </a:ext>
                  </a:extLst>
                </a:gridCol>
                <a:gridCol w="1414570">
                  <a:extLst>
                    <a:ext uri="{9D8B030D-6E8A-4147-A177-3AD203B41FA5}">
                      <a16:colId xmlns:a16="http://schemas.microsoft.com/office/drawing/2014/main" val="2221678255"/>
                    </a:ext>
                  </a:extLst>
                </a:gridCol>
                <a:gridCol w="1489021">
                  <a:extLst>
                    <a:ext uri="{9D8B030D-6E8A-4147-A177-3AD203B41FA5}">
                      <a16:colId xmlns:a16="http://schemas.microsoft.com/office/drawing/2014/main" val="1885446155"/>
                    </a:ext>
                  </a:extLst>
                </a:gridCol>
                <a:gridCol w="1712374">
                  <a:extLst>
                    <a:ext uri="{9D8B030D-6E8A-4147-A177-3AD203B41FA5}">
                      <a16:colId xmlns:a16="http://schemas.microsoft.com/office/drawing/2014/main" val="1188234411"/>
                    </a:ext>
                  </a:extLst>
                </a:gridCol>
                <a:gridCol w="1414570">
                  <a:extLst>
                    <a:ext uri="{9D8B030D-6E8A-4147-A177-3AD203B41FA5}">
                      <a16:colId xmlns:a16="http://schemas.microsoft.com/office/drawing/2014/main" val="1316248729"/>
                    </a:ext>
                  </a:extLst>
                </a:gridCol>
              </a:tblGrid>
              <a:tr h="370840">
                <a:tc>
                  <a:txBody>
                    <a:bodyPr/>
                    <a:lstStyle/>
                    <a:p>
                      <a:pPr algn="ctr"/>
                      <a:r>
                        <a:rPr lang="en-GB" sz="1200" dirty="0"/>
                        <a:t>Level</a:t>
                      </a:r>
                      <a:endParaRPr lang="en-US" sz="1200" dirty="0"/>
                    </a:p>
                  </a:txBody>
                  <a:tcPr anchor="ctr"/>
                </a:tc>
                <a:tc>
                  <a:txBody>
                    <a:bodyPr/>
                    <a:lstStyle/>
                    <a:p>
                      <a:pPr algn="ctr"/>
                      <a:r>
                        <a:rPr lang="en-GB" sz="1200" dirty="0"/>
                        <a:t>System modelling</a:t>
                      </a:r>
                      <a:endParaRPr lang="en-US" sz="1200" dirty="0"/>
                    </a:p>
                  </a:txBody>
                  <a:tcPr anchor="ctr"/>
                </a:tc>
                <a:tc>
                  <a:txBody>
                    <a:bodyPr/>
                    <a:lstStyle/>
                    <a:p>
                      <a:pPr algn="ctr"/>
                      <a:r>
                        <a:rPr lang="en-GB" sz="1200" dirty="0"/>
                        <a:t>Physical system</a:t>
                      </a:r>
                      <a:endParaRPr lang="en-US" sz="1200" dirty="0"/>
                    </a:p>
                  </a:txBody>
                  <a:tcPr anchor="ctr"/>
                </a:tc>
                <a:tc>
                  <a:txBody>
                    <a:bodyPr/>
                    <a:lstStyle/>
                    <a:p>
                      <a:pPr algn="ctr"/>
                      <a:r>
                        <a:rPr lang="en-GB" sz="1200" dirty="0"/>
                        <a:t>System interaction</a:t>
                      </a:r>
                      <a:endParaRPr lang="en-US" sz="1200" dirty="0"/>
                    </a:p>
                  </a:txBody>
                  <a:tcPr anchor="ctr"/>
                </a:tc>
                <a:tc>
                  <a:txBody>
                    <a:bodyPr/>
                    <a:lstStyle/>
                    <a:p>
                      <a:pPr algn="ctr"/>
                      <a:r>
                        <a:rPr lang="en-GB" sz="1200" dirty="0"/>
                        <a:t>Smart capabilities</a:t>
                      </a:r>
                      <a:endParaRPr lang="en-US" sz="1200" dirty="0"/>
                    </a:p>
                  </a:txBody>
                  <a:tcPr anchor="ctr"/>
                </a:tc>
                <a:tc>
                  <a:txBody>
                    <a:bodyPr/>
                    <a:lstStyle/>
                    <a:p>
                      <a:pPr algn="ctr"/>
                      <a:r>
                        <a:rPr lang="en-GB" sz="1200" dirty="0"/>
                        <a:t>Features</a:t>
                      </a:r>
                      <a:endParaRPr lang="en-US" sz="1200" dirty="0"/>
                    </a:p>
                  </a:txBody>
                  <a:tcPr anchor="ctr"/>
                </a:tc>
                <a:extLst>
                  <a:ext uri="{0D108BD9-81ED-4DB2-BD59-A6C34878D82A}">
                    <a16:rowId xmlns:a16="http://schemas.microsoft.com/office/drawing/2014/main" val="3438216824"/>
                  </a:ext>
                </a:extLst>
              </a:tr>
              <a:tr h="370840">
                <a:tc>
                  <a:txBody>
                    <a:bodyPr/>
                    <a:lstStyle/>
                    <a:p>
                      <a:pPr algn="ctr"/>
                      <a:r>
                        <a:rPr lang="en-GB" sz="1200" dirty="0"/>
                        <a:t>I</a:t>
                      </a:r>
                      <a:endParaRPr lang="en-US" sz="1200" dirty="0"/>
                    </a:p>
                  </a:txBody>
                  <a:tcPr anchor="ctr">
                    <a:noFill/>
                  </a:tcPr>
                </a:tc>
                <a:tc>
                  <a:txBody>
                    <a:bodyPr/>
                    <a:lstStyle/>
                    <a:p>
                      <a:pPr algn="ctr"/>
                      <a:r>
                        <a:rPr lang="en-US" sz="1200" u="none" strike="noStrike" kern="1200" baseline="0" dirty="0"/>
                        <a:t>Digital Twin Environment</a:t>
                      </a:r>
                      <a:endParaRPr lang="en-US" sz="1200" dirty="0"/>
                    </a:p>
                  </a:txBody>
                  <a:tcPr anchor="ctr">
                    <a:noFill/>
                  </a:tcPr>
                </a:tc>
                <a:tc>
                  <a:txBody>
                    <a:bodyPr/>
                    <a:lstStyle/>
                    <a:p>
                      <a:pPr algn="ctr"/>
                      <a:r>
                        <a:rPr lang="en-GB" sz="1200" dirty="0"/>
                        <a:t>Not built</a:t>
                      </a:r>
                      <a:endParaRPr lang="en-US" sz="1200" dirty="0"/>
                    </a:p>
                  </a:txBody>
                  <a:tcPr anchor="ctr">
                    <a:noFill/>
                  </a:tcPr>
                </a:tc>
                <a:tc>
                  <a:txBody>
                    <a:bodyPr/>
                    <a:lstStyle/>
                    <a:p>
                      <a:pPr algn="ctr"/>
                      <a:r>
                        <a:rPr lang="en-GB" sz="1200" dirty="0"/>
                        <a:t>Not built</a:t>
                      </a:r>
                      <a:endParaRPr lang="en-US" sz="1200" dirty="0"/>
                    </a:p>
                  </a:txBody>
                  <a:tcPr anchor="ctr">
                    <a:noFill/>
                  </a:tcPr>
                </a:tc>
                <a:tc>
                  <a:txBody>
                    <a:bodyPr/>
                    <a:lstStyle/>
                    <a:p>
                      <a:pPr algn="ctr"/>
                      <a:r>
                        <a:rPr lang="en-GB" sz="1200" dirty="0"/>
                        <a:t>Not apply</a:t>
                      </a:r>
                      <a:endParaRPr lang="en-US" sz="1200" dirty="0"/>
                    </a:p>
                  </a:txBody>
                  <a:tcPr anchor="ctr">
                    <a:noFill/>
                  </a:tcPr>
                </a:tc>
                <a:tc>
                  <a:txBody>
                    <a:bodyPr/>
                    <a:lstStyle/>
                    <a:p>
                      <a:pPr algn="ctr"/>
                      <a:r>
                        <a:rPr lang="en-US" sz="1200" u="none" strike="noStrike" kern="1200" baseline="0" dirty="0"/>
                        <a:t>Preliminary</a:t>
                      </a:r>
                    </a:p>
                    <a:p>
                      <a:pPr algn="ctr"/>
                      <a:r>
                        <a:rPr lang="en-US" sz="1200" u="none" strike="noStrike" kern="1200" baseline="0" dirty="0"/>
                        <a:t>design</a:t>
                      </a:r>
                      <a:endParaRPr lang="en-US" sz="1200" dirty="0"/>
                    </a:p>
                  </a:txBody>
                  <a:tcPr anchor="ctr">
                    <a:noFill/>
                  </a:tcPr>
                </a:tc>
                <a:extLst>
                  <a:ext uri="{0D108BD9-81ED-4DB2-BD59-A6C34878D82A}">
                    <a16:rowId xmlns:a16="http://schemas.microsoft.com/office/drawing/2014/main" val="3434258029"/>
                  </a:ext>
                </a:extLst>
              </a:tr>
              <a:tr h="370840">
                <a:tc>
                  <a:txBody>
                    <a:bodyPr/>
                    <a:lstStyle/>
                    <a:p>
                      <a:pPr algn="ctr"/>
                      <a:r>
                        <a:rPr lang="en-GB" sz="1200" dirty="0"/>
                        <a:t>II</a:t>
                      </a:r>
                      <a:endParaRPr lang="en-US" sz="1200" dirty="0"/>
                    </a:p>
                  </a:txBody>
                  <a:tcPr anchor="ctr">
                    <a:noFill/>
                  </a:tcPr>
                </a:tc>
                <a:tc>
                  <a:txBody>
                    <a:bodyPr/>
                    <a:lstStyle/>
                    <a:p>
                      <a:pPr algn="ctr"/>
                      <a:r>
                        <a:rPr lang="en-US" sz="1200" u="none" strike="noStrike" kern="1200" baseline="0" dirty="0"/>
                        <a:t>DT environment based on the</a:t>
                      </a:r>
                    </a:p>
                    <a:p>
                      <a:pPr algn="ctr"/>
                      <a:r>
                        <a:rPr lang="en-US" sz="1200" u="none" strike="noStrike" kern="1200" baseline="0" dirty="0"/>
                        <a:t>real system</a:t>
                      </a:r>
                      <a:endParaRPr lang="en-US" sz="1200" dirty="0"/>
                    </a:p>
                  </a:txBody>
                  <a:tcPr anchor="ctr">
                    <a:noFill/>
                  </a:tcPr>
                </a:tc>
                <a:tc>
                  <a:txBody>
                    <a:bodyPr/>
                    <a:lstStyle/>
                    <a:p>
                      <a:pPr algn="ctr"/>
                      <a:r>
                        <a:rPr lang="en-GB" sz="1200" dirty="0"/>
                        <a:t>Operating standalone</a:t>
                      </a:r>
                      <a:endParaRPr lang="en-US" sz="1200" dirty="0"/>
                    </a:p>
                  </a:txBody>
                  <a:tcPr anchor="ctr">
                    <a:noFill/>
                  </a:tcPr>
                </a:tc>
                <a:tc>
                  <a:txBody>
                    <a:bodyPr/>
                    <a:lstStyle/>
                    <a:p>
                      <a:pPr algn="ctr"/>
                      <a:r>
                        <a:rPr lang="en-GB" sz="1200" dirty="0"/>
                        <a:t>Non-real time data acquisition</a:t>
                      </a:r>
                      <a:endParaRPr lang="en-US" sz="1200" dirty="0"/>
                    </a:p>
                  </a:txBody>
                  <a:tcPr anchor="ctr">
                    <a:noFill/>
                  </a:tcPr>
                </a:tc>
                <a:tc>
                  <a:txBody>
                    <a:bodyPr/>
                    <a:lstStyle/>
                    <a:p>
                      <a:pPr algn="ctr"/>
                      <a:r>
                        <a:rPr lang="en-GB" sz="1200" dirty="0"/>
                        <a:t>No</a:t>
                      </a:r>
                      <a:endParaRPr lang="en-US" sz="1200" dirty="0"/>
                    </a:p>
                  </a:txBody>
                  <a:tcPr anchor="ctr">
                    <a:noFill/>
                  </a:tcPr>
                </a:tc>
                <a:tc>
                  <a:txBody>
                    <a:bodyPr/>
                    <a:lstStyle/>
                    <a:p>
                      <a:pPr algn="ctr"/>
                      <a:r>
                        <a:rPr lang="en-US" sz="1200" u="none" strike="noStrike" kern="1200" baseline="0" dirty="0"/>
                        <a:t>Performance</a:t>
                      </a:r>
                    </a:p>
                    <a:p>
                      <a:pPr algn="ctr"/>
                      <a:r>
                        <a:rPr lang="en-US" sz="1200" u="none" strike="noStrike" kern="1200" baseline="0" dirty="0"/>
                        <a:t>analysis</a:t>
                      </a:r>
                    </a:p>
                    <a:p>
                      <a:pPr algn="ctr"/>
                      <a:r>
                        <a:rPr lang="en-US" sz="1200" u="none" strike="noStrike" kern="1200" baseline="0" dirty="0"/>
                        <a:t>and</a:t>
                      </a:r>
                    </a:p>
                    <a:p>
                      <a:pPr algn="ctr"/>
                      <a:r>
                        <a:rPr lang="en-US" sz="1200" u="none" strike="noStrike" kern="1200" baseline="0" dirty="0"/>
                        <a:t>system status</a:t>
                      </a:r>
                      <a:endParaRPr lang="en-US" sz="1200" dirty="0"/>
                    </a:p>
                  </a:txBody>
                  <a:tcPr anchor="ctr">
                    <a:noFill/>
                  </a:tcPr>
                </a:tc>
                <a:extLst>
                  <a:ext uri="{0D108BD9-81ED-4DB2-BD59-A6C34878D82A}">
                    <a16:rowId xmlns:a16="http://schemas.microsoft.com/office/drawing/2014/main" val="3843930433"/>
                  </a:ext>
                </a:extLst>
              </a:tr>
              <a:tr h="370840">
                <a:tc>
                  <a:txBody>
                    <a:bodyPr/>
                    <a:lstStyle/>
                    <a:p>
                      <a:pPr algn="ctr"/>
                      <a:r>
                        <a:rPr lang="en-GB" sz="1200" dirty="0"/>
                        <a:t>III</a:t>
                      </a:r>
                      <a:endParaRPr lang="en-US" sz="1200" dirty="0"/>
                    </a:p>
                  </a:txBody>
                  <a:tcPr anchor="ctr">
                    <a:noFill/>
                  </a:tcPr>
                </a:tc>
                <a:tc>
                  <a:txBody>
                    <a:bodyPr/>
                    <a:lstStyle/>
                    <a:p>
                      <a:pPr algn="ctr"/>
                      <a:r>
                        <a:rPr lang="en-US" sz="1200" u="none" strike="noStrike" kern="1200" baseline="0" dirty="0"/>
                        <a:t>DT environment with monitoring interface and fault detection Capabilities</a:t>
                      </a:r>
                      <a:endParaRPr lang="en-US" sz="1200" dirty="0"/>
                    </a:p>
                  </a:txBody>
                  <a:tcPr anchor="ctr">
                    <a:noFill/>
                  </a:tcPr>
                </a:tc>
                <a:tc>
                  <a:txBody>
                    <a:bodyPr/>
                    <a:lstStyle/>
                    <a:p>
                      <a:pPr algn="ctr"/>
                      <a:r>
                        <a:rPr lang="en-GB" sz="1200" dirty="0"/>
                        <a:t>Operating standalone with supervision systems</a:t>
                      </a:r>
                      <a:endParaRPr lang="en-US" sz="1200" dirty="0"/>
                    </a:p>
                  </a:txBody>
                  <a:tcPr anchor="ctr">
                    <a:noFill/>
                  </a:tcPr>
                </a:tc>
                <a:tc>
                  <a:txBody>
                    <a:bodyPr/>
                    <a:lstStyle/>
                    <a:p>
                      <a:pPr algn="ctr"/>
                      <a:r>
                        <a:rPr lang="en-GB" sz="1200" dirty="0"/>
                        <a:t>Real time data acquisition</a:t>
                      </a:r>
                      <a:endParaRPr lang="en-US" sz="1200" dirty="0"/>
                    </a:p>
                  </a:txBody>
                  <a:tcPr anchor="ctr">
                    <a:noFill/>
                  </a:tcPr>
                </a:tc>
                <a:tc>
                  <a:txBody>
                    <a:bodyPr/>
                    <a:lstStyle/>
                    <a:p>
                      <a:pPr algn="ctr"/>
                      <a:r>
                        <a:rPr lang="en-GB" sz="1200" dirty="0"/>
                        <a:t>Limited</a:t>
                      </a:r>
                      <a:endParaRPr lang="en-US" sz="1200" dirty="0"/>
                    </a:p>
                  </a:txBody>
                  <a:tcPr anchor="ctr">
                    <a:noFill/>
                  </a:tcPr>
                </a:tc>
                <a:tc>
                  <a:txBody>
                    <a:bodyPr/>
                    <a:lstStyle/>
                    <a:p>
                      <a:pPr algn="ctr"/>
                      <a:r>
                        <a:rPr lang="en-US" sz="1200" u="none" strike="noStrike" kern="1200" baseline="0" dirty="0"/>
                        <a:t>Data analytics,</a:t>
                      </a:r>
                    </a:p>
                    <a:p>
                      <a:pPr algn="ctr"/>
                      <a:r>
                        <a:rPr lang="en-US" sz="1200" u="none" strike="noStrike" kern="1200" baseline="0" dirty="0"/>
                        <a:t>fault detection,</a:t>
                      </a:r>
                    </a:p>
                    <a:p>
                      <a:pPr algn="ctr"/>
                      <a:r>
                        <a:rPr lang="en-US" sz="1200" u="none" strike="noStrike" kern="1200" baseline="0" dirty="0"/>
                        <a:t>prognosis</a:t>
                      </a:r>
                      <a:endParaRPr lang="en-US" sz="1200" dirty="0"/>
                    </a:p>
                  </a:txBody>
                  <a:tcPr anchor="ctr">
                    <a:noFill/>
                  </a:tcPr>
                </a:tc>
                <a:extLst>
                  <a:ext uri="{0D108BD9-81ED-4DB2-BD59-A6C34878D82A}">
                    <a16:rowId xmlns:a16="http://schemas.microsoft.com/office/drawing/2014/main" val="1219515602"/>
                  </a:ext>
                </a:extLst>
              </a:tr>
              <a:tr h="370840">
                <a:tc>
                  <a:txBody>
                    <a:bodyPr/>
                    <a:lstStyle/>
                    <a:p>
                      <a:pPr algn="ctr"/>
                      <a:r>
                        <a:rPr lang="en-GB" sz="1200" dirty="0"/>
                        <a:t>IV</a:t>
                      </a:r>
                      <a:endParaRPr lang="en-US" sz="1200" dirty="0"/>
                    </a:p>
                  </a:txBody>
                  <a:tcPr anchor="ctr">
                    <a:noFill/>
                  </a:tcPr>
                </a:tc>
                <a:tc>
                  <a:txBody>
                    <a:bodyPr/>
                    <a:lstStyle/>
                    <a:p>
                      <a:pPr algn="ctr"/>
                      <a:r>
                        <a:rPr lang="en-US" sz="1200" u="none" strike="noStrike" kern="1200" baseline="0" dirty="0"/>
                        <a:t>DT environment with monitoring interface, and adaptive behavioral learning</a:t>
                      </a:r>
                      <a:endParaRPr lang="en-US" sz="1200" dirty="0"/>
                    </a:p>
                  </a:txBody>
                  <a:tcPr anchor="ctr">
                    <a:noFill/>
                  </a:tcPr>
                </a:tc>
                <a:tc>
                  <a:txBody>
                    <a:bodyPr/>
                    <a:lstStyle/>
                    <a:p>
                      <a:pPr algn="ctr"/>
                      <a:r>
                        <a:rPr lang="en-GB" sz="1200" dirty="0"/>
                        <a:t>Operating in the loop with the DT virtual environment</a:t>
                      </a:r>
                      <a:endParaRPr lang="en-US" sz="1200" dirty="0"/>
                    </a:p>
                  </a:txBody>
                  <a:tcPr anchor="ctr">
                    <a:noFill/>
                  </a:tcPr>
                </a:tc>
                <a:tc>
                  <a:txBody>
                    <a:bodyPr/>
                    <a:lstStyle/>
                    <a:p>
                      <a:pPr algn="ctr"/>
                      <a:r>
                        <a:rPr lang="en-GB" sz="1200" dirty="0"/>
                        <a:t>Real time data acquisition and smart control</a:t>
                      </a:r>
                      <a:endParaRPr lang="en-US" sz="1200" dirty="0"/>
                    </a:p>
                  </a:txBody>
                  <a:tcPr anchor="ctr">
                    <a:noFill/>
                  </a:tcPr>
                </a:tc>
                <a:tc>
                  <a:txBody>
                    <a:bodyPr/>
                    <a:lstStyle/>
                    <a:p>
                      <a:pPr algn="ctr"/>
                      <a:r>
                        <a:rPr lang="en-GB" sz="1200" dirty="0"/>
                        <a:t>Total</a:t>
                      </a:r>
                      <a:endParaRPr lang="en-US" sz="1200" dirty="0"/>
                    </a:p>
                  </a:txBody>
                  <a:tcPr anchor="ctr">
                    <a:noFill/>
                  </a:tcPr>
                </a:tc>
                <a:tc>
                  <a:txBody>
                    <a:bodyPr/>
                    <a:lstStyle/>
                    <a:p>
                      <a:pPr algn="ctr"/>
                      <a:r>
                        <a:rPr lang="en-US" sz="1200" u="none" strike="noStrike" kern="1200" baseline="0" dirty="0"/>
                        <a:t>Data analytics,</a:t>
                      </a:r>
                    </a:p>
                    <a:p>
                      <a:pPr algn="ctr"/>
                      <a:r>
                        <a:rPr lang="en-US" sz="1200" u="none" strike="noStrike" kern="1200" baseline="0" dirty="0"/>
                        <a:t>Fault detection,</a:t>
                      </a:r>
                    </a:p>
                    <a:p>
                      <a:pPr algn="ctr"/>
                      <a:r>
                        <a:rPr lang="en-US" sz="1200" u="none" strike="noStrike" kern="1200" baseline="0" dirty="0"/>
                        <a:t>prognosis,</a:t>
                      </a:r>
                    </a:p>
                    <a:p>
                      <a:pPr algn="ctr"/>
                      <a:r>
                        <a:rPr lang="en-US" sz="1200" u="none" strike="noStrike" kern="1200" baseline="0" dirty="0"/>
                        <a:t>Automated</a:t>
                      </a:r>
                    </a:p>
                    <a:p>
                      <a:pPr algn="ctr"/>
                      <a:r>
                        <a:rPr lang="en-US" sz="1200" u="none" strike="noStrike" kern="1200" baseline="0" dirty="0"/>
                        <a:t>recommendations,</a:t>
                      </a:r>
                    </a:p>
                    <a:p>
                      <a:pPr algn="ctr"/>
                      <a:r>
                        <a:rPr lang="en-US" sz="1200" u="none" strike="noStrike" kern="1200" baseline="0" dirty="0"/>
                        <a:t>Automated actions</a:t>
                      </a:r>
                    </a:p>
                    <a:p>
                      <a:pPr algn="ctr"/>
                      <a:r>
                        <a:rPr lang="en-US" sz="1200" u="none" strike="noStrike" kern="1200" baseline="0" dirty="0"/>
                        <a:t>over the</a:t>
                      </a:r>
                    </a:p>
                    <a:p>
                      <a:pPr algn="ctr"/>
                      <a:r>
                        <a:rPr lang="en-US" sz="1200" u="none" strike="noStrike" kern="1200" baseline="0" dirty="0"/>
                        <a:t>physical system</a:t>
                      </a:r>
                      <a:endParaRPr lang="en-US" sz="1200" dirty="0"/>
                    </a:p>
                  </a:txBody>
                  <a:tcPr anchor="ctr">
                    <a:noFill/>
                  </a:tcPr>
                </a:tc>
                <a:extLst>
                  <a:ext uri="{0D108BD9-81ED-4DB2-BD59-A6C34878D82A}">
                    <a16:rowId xmlns:a16="http://schemas.microsoft.com/office/drawing/2014/main" val="1750332361"/>
                  </a:ext>
                </a:extLst>
              </a:tr>
            </a:tbl>
          </a:graphicData>
        </a:graphic>
      </p:graphicFrame>
      <p:sp>
        <p:nvSpPr>
          <p:cNvPr id="9" name="Marcador de fecha 3">
            <a:extLst>
              <a:ext uri="{FF2B5EF4-FFF2-40B4-BE49-F238E27FC236}">
                <a16:creationId xmlns:a16="http://schemas.microsoft.com/office/drawing/2014/main" id="{A7D3B197-1E6E-467E-BF68-44836A3586B4}"/>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0" name="Marcador de pie de página 4">
            <a:extLst>
              <a:ext uri="{FF2B5EF4-FFF2-40B4-BE49-F238E27FC236}">
                <a16:creationId xmlns:a16="http://schemas.microsoft.com/office/drawing/2014/main" id="{2D24EE92-722C-4BAB-A5FA-D9ACC1809D15}"/>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05921126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EA9E-3B22-44F7-B529-20341F8A2015}"/>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0E29AF97-3F0E-42DF-8939-B962A9F35E86}"/>
              </a:ext>
            </a:extLst>
          </p:cNvPr>
          <p:cNvSpPr>
            <a:spLocks noGrp="1"/>
          </p:cNvSpPr>
          <p:nvPr>
            <p:ph idx="1"/>
          </p:nvPr>
        </p:nvSpPr>
        <p:spPr>
          <a:xfrm>
            <a:off x="35496" y="1556792"/>
            <a:ext cx="8785225" cy="576783"/>
          </a:xfrm>
        </p:spPr>
        <p:txBody>
          <a:bodyPr/>
          <a:lstStyle/>
          <a:p>
            <a:pPr marL="0" indent="0">
              <a:buNone/>
            </a:pPr>
            <a:r>
              <a:rPr lang="en-GB" dirty="0"/>
              <a:t>4 levels of Digital Twin [14]</a:t>
            </a:r>
            <a:endParaRPr lang="en-US" dirty="0"/>
          </a:p>
        </p:txBody>
      </p:sp>
      <p:sp>
        <p:nvSpPr>
          <p:cNvPr id="6" name="Slide Number Placeholder 5">
            <a:extLst>
              <a:ext uri="{FF2B5EF4-FFF2-40B4-BE49-F238E27FC236}">
                <a16:creationId xmlns:a16="http://schemas.microsoft.com/office/drawing/2014/main" id="{AD644C1C-F391-4F58-BCBD-0EBB34029F9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19</a:t>
            </a:fld>
            <a:r>
              <a:rPr lang="en-US"/>
              <a:t>/1024</a:t>
            </a:r>
            <a:endParaRPr lang="en-US" dirty="0"/>
          </a:p>
        </p:txBody>
      </p:sp>
      <p:graphicFrame>
        <p:nvGraphicFramePr>
          <p:cNvPr id="7" name="Table 7">
            <a:extLst>
              <a:ext uri="{FF2B5EF4-FFF2-40B4-BE49-F238E27FC236}">
                <a16:creationId xmlns:a16="http://schemas.microsoft.com/office/drawing/2014/main" id="{BFB84CAE-85F1-492B-82AB-8D680E3B43DD}"/>
              </a:ext>
            </a:extLst>
          </p:cNvPr>
          <p:cNvGraphicFramePr>
            <a:graphicFrameLocks noGrp="1"/>
          </p:cNvGraphicFramePr>
          <p:nvPr>
            <p:extLst>
              <p:ext uri="{D42A27DB-BD31-4B8C-83A1-F6EECF244321}">
                <p14:modId xmlns:p14="http://schemas.microsoft.com/office/powerpoint/2010/main" val="177338907"/>
              </p:ext>
            </p:extLst>
          </p:nvPr>
        </p:nvGraphicFramePr>
        <p:xfrm>
          <a:off x="107504" y="2348880"/>
          <a:ext cx="8785224" cy="3845560"/>
        </p:xfrm>
        <a:graphic>
          <a:graphicData uri="http://schemas.openxmlformats.org/drawingml/2006/table">
            <a:tbl>
              <a:tblPr firstRow="1" bandRow="1">
                <a:tableStyleId>{D27102A9-8310-4765-A935-A1911B00CA55}</a:tableStyleId>
              </a:tblPr>
              <a:tblGrid>
                <a:gridCol w="744511">
                  <a:extLst>
                    <a:ext uri="{9D8B030D-6E8A-4147-A177-3AD203B41FA5}">
                      <a16:colId xmlns:a16="http://schemas.microsoft.com/office/drawing/2014/main" val="3158606728"/>
                    </a:ext>
                  </a:extLst>
                </a:gridCol>
                <a:gridCol w="2010178">
                  <a:extLst>
                    <a:ext uri="{9D8B030D-6E8A-4147-A177-3AD203B41FA5}">
                      <a16:colId xmlns:a16="http://schemas.microsoft.com/office/drawing/2014/main" val="1249511692"/>
                    </a:ext>
                  </a:extLst>
                </a:gridCol>
                <a:gridCol w="1414570">
                  <a:extLst>
                    <a:ext uri="{9D8B030D-6E8A-4147-A177-3AD203B41FA5}">
                      <a16:colId xmlns:a16="http://schemas.microsoft.com/office/drawing/2014/main" val="2221678255"/>
                    </a:ext>
                  </a:extLst>
                </a:gridCol>
                <a:gridCol w="1489021">
                  <a:extLst>
                    <a:ext uri="{9D8B030D-6E8A-4147-A177-3AD203B41FA5}">
                      <a16:colId xmlns:a16="http://schemas.microsoft.com/office/drawing/2014/main" val="1885446155"/>
                    </a:ext>
                  </a:extLst>
                </a:gridCol>
                <a:gridCol w="1712374">
                  <a:extLst>
                    <a:ext uri="{9D8B030D-6E8A-4147-A177-3AD203B41FA5}">
                      <a16:colId xmlns:a16="http://schemas.microsoft.com/office/drawing/2014/main" val="1188234411"/>
                    </a:ext>
                  </a:extLst>
                </a:gridCol>
                <a:gridCol w="1414570">
                  <a:extLst>
                    <a:ext uri="{9D8B030D-6E8A-4147-A177-3AD203B41FA5}">
                      <a16:colId xmlns:a16="http://schemas.microsoft.com/office/drawing/2014/main" val="1316248729"/>
                    </a:ext>
                  </a:extLst>
                </a:gridCol>
              </a:tblGrid>
              <a:tr h="370840">
                <a:tc>
                  <a:txBody>
                    <a:bodyPr/>
                    <a:lstStyle/>
                    <a:p>
                      <a:pPr algn="ctr"/>
                      <a:r>
                        <a:rPr lang="en-GB" sz="1200" dirty="0"/>
                        <a:t>Level</a:t>
                      </a:r>
                      <a:endParaRPr lang="en-US" sz="1200" dirty="0"/>
                    </a:p>
                  </a:txBody>
                  <a:tcPr anchor="ctr"/>
                </a:tc>
                <a:tc>
                  <a:txBody>
                    <a:bodyPr/>
                    <a:lstStyle/>
                    <a:p>
                      <a:pPr algn="ctr"/>
                      <a:r>
                        <a:rPr lang="en-GB" sz="1200" dirty="0"/>
                        <a:t>System modelling</a:t>
                      </a:r>
                      <a:endParaRPr lang="en-US" sz="1200" dirty="0"/>
                    </a:p>
                  </a:txBody>
                  <a:tcPr anchor="ctr"/>
                </a:tc>
                <a:tc>
                  <a:txBody>
                    <a:bodyPr/>
                    <a:lstStyle/>
                    <a:p>
                      <a:pPr algn="ctr"/>
                      <a:r>
                        <a:rPr lang="en-GB" sz="1200" dirty="0"/>
                        <a:t>Physical system</a:t>
                      </a:r>
                      <a:endParaRPr lang="en-US" sz="1200" dirty="0"/>
                    </a:p>
                  </a:txBody>
                  <a:tcPr anchor="ctr"/>
                </a:tc>
                <a:tc>
                  <a:txBody>
                    <a:bodyPr/>
                    <a:lstStyle/>
                    <a:p>
                      <a:pPr algn="ctr"/>
                      <a:r>
                        <a:rPr lang="en-GB" sz="1200" dirty="0"/>
                        <a:t>System interaction</a:t>
                      </a:r>
                      <a:endParaRPr lang="en-US" sz="1200" dirty="0"/>
                    </a:p>
                  </a:txBody>
                  <a:tcPr anchor="ctr"/>
                </a:tc>
                <a:tc>
                  <a:txBody>
                    <a:bodyPr/>
                    <a:lstStyle/>
                    <a:p>
                      <a:pPr algn="ctr"/>
                      <a:r>
                        <a:rPr lang="en-GB" sz="1200" dirty="0"/>
                        <a:t>Smart capabilities</a:t>
                      </a:r>
                      <a:endParaRPr lang="en-US" sz="1200" dirty="0"/>
                    </a:p>
                  </a:txBody>
                  <a:tcPr anchor="ctr"/>
                </a:tc>
                <a:tc>
                  <a:txBody>
                    <a:bodyPr/>
                    <a:lstStyle/>
                    <a:p>
                      <a:pPr algn="ctr"/>
                      <a:r>
                        <a:rPr lang="en-GB" sz="1200" dirty="0"/>
                        <a:t>Features</a:t>
                      </a:r>
                      <a:endParaRPr lang="en-US" sz="1200" dirty="0"/>
                    </a:p>
                  </a:txBody>
                  <a:tcPr anchor="ctr"/>
                </a:tc>
                <a:extLst>
                  <a:ext uri="{0D108BD9-81ED-4DB2-BD59-A6C34878D82A}">
                    <a16:rowId xmlns:a16="http://schemas.microsoft.com/office/drawing/2014/main" val="3438216824"/>
                  </a:ext>
                </a:extLst>
              </a:tr>
              <a:tr h="370840">
                <a:tc>
                  <a:txBody>
                    <a:bodyPr/>
                    <a:lstStyle/>
                    <a:p>
                      <a:pPr algn="ctr"/>
                      <a:r>
                        <a:rPr lang="en-GB" sz="1200" dirty="0"/>
                        <a:t>I</a:t>
                      </a:r>
                      <a:endParaRPr lang="en-US" sz="1200" dirty="0"/>
                    </a:p>
                  </a:txBody>
                  <a:tcPr anchor="ctr">
                    <a:noFill/>
                  </a:tcPr>
                </a:tc>
                <a:tc>
                  <a:txBody>
                    <a:bodyPr/>
                    <a:lstStyle/>
                    <a:p>
                      <a:pPr algn="ctr"/>
                      <a:r>
                        <a:rPr lang="en-US" sz="1200" u="none" strike="noStrike" kern="1200" baseline="0" dirty="0"/>
                        <a:t>Digital Twin Environment</a:t>
                      </a:r>
                      <a:endParaRPr lang="en-US" sz="1200" dirty="0"/>
                    </a:p>
                  </a:txBody>
                  <a:tcPr anchor="ctr">
                    <a:noFill/>
                  </a:tcPr>
                </a:tc>
                <a:tc>
                  <a:txBody>
                    <a:bodyPr/>
                    <a:lstStyle/>
                    <a:p>
                      <a:pPr algn="ctr"/>
                      <a:r>
                        <a:rPr lang="en-GB" sz="1200" dirty="0"/>
                        <a:t>Not built</a:t>
                      </a:r>
                      <a:endParaRPr lang="en-US" sz="1200" dirty="0"/>
                    </a:p>
                  </a:txBody>
                  <a:tcPr anchor="ctr">
                    <a:noFill/>
                  </a:tcPr>
                </a:tc>
                <a:tc>
                  <a:txBody>
                    <a:bodyPr/>
                    <a:lstStyle/>
                    <a:p>
                      <a:pPr algn="ctr"/>
                      <a:r>
                        <a:rPr lang="en-GB" sz="1200" dirty="0"/>
                        <a:t>Not built</a:t>
                      </a:r>
                      <a:endParaRPr lang="en-US" sz="1200" dirty="0"/>
                    </a:p>
                  </a:txBody>
                  <a:tcPr anchor="ctr">
                    <a:noFill/>
                  </a:tcPr>
                </a:tc>
                <a:tc>
                  <a:txBody>
                    <a:bodyPr/>
                    <a:lstStyle/>
                    <a:p>
                      <a:pPr algn="ctr"/>
                      <a:r>
                        <a:rPr lang="en-GB" sz="1200" dirty="0"/>
                        <a:t>Not apply</a:t>
                      </a:r>
                      <a:endParaRPr lang="en-US" sz="1200" dirty="0"/>
                    </a:p>
                  </a:txBody>
                  <a:tcPr anchor="ctr">
                    <a:noFill/>
                  </a:tcPr>
                </a:tc>
                <a:tc>
                  <a:txBody>
                    <a:bodyPr/>
                    <a:lstStyle/>
                    <a:p>
                      <a:pPr algn="ctr"/>
                      <a:r>
                        <a:rPr lang="en-US" sz="1200" u="none" strike="noStrike" kern="1200" baseline="0" dirty="0"/>
                        <a:t>Preliminary</a:t>
                      </a:r>
                    </a:p>
                    <a:p>
                      <a:pPr algn="ctr"/>
                      <a:r>
                        <a:rPr lang="en-US" sz="1200" u="none" strike="noStrike" kern="1200" baseline="0" dirty="0"/>
                        <a:t>design</a:t>
                      </a:r>
                      <a:endParaRPr lang="en-US" sz="1200" dirty="0"/>
                    </a:p>
                  </a:txBody>
                  <a:tcPr anchor="ctr">
                    <a:noFill/>
                  </a:tcPr>
                </a:tc>
                <a:extLst>
                  <a:ext uri="{0D108BD9-81ED-4DB2-BD59-A6C34878D82A}">
                    <a16:rowId xmlns:a16="http://schemas.microsoft.com/office/drawing/2014/main" val="3434258029"/>
                  </a:ext>
                </a:extLst>
              </a:tr>
              <a:tr h="370840">
                <a:tc>
                  <a:txBody>
                    <a:bodyPr/>
                    <a:lstStyle/>
                    <a:p>
                      <a:pPr algn="ctr"/>
                      <a:r>
                        <a:rPr lang="en-GB" sz="1200" dirty="0"/>
                        <a:t>II</a:t>
                      </a:r>
                      <a:endParaRPr lang="en-US" sz="1200" dirty="0"/>
                    </a:p>
                  </a:txBody>
                  <a:tcPr anchor="ctr">
                    <a:noFill/>
                  </a:tcPr>
                </a:tc>
                <a:tc>
                  <a:txBody>
                    <a:bodyPr/>
                    <a:lstStyle/>
                    <a:p>
                      <a:pPr algn="ctr"/>
                      <a:r>
                        <a:rPr lang="en-US" sz="1200" u="none" strike="noStrike" kern="1200" baseline="0" dirty="0"/>
                        <a:t>DT environment based on the</a:t>
                      </a:r>
                    </a:p>
                    <a:p>
                      <a:pPr algn="ctr"/>
                      <a:r>
                        <a:rPr lang="en-US" sz="1200" u="none" strike="noStrike" kern="1200" baseline="0" dirty="0"/>
                        <a:t>real system</a:t>
                      </a:r>
                      <a:endParaRPr lang="en-US" sz="1200" dirty="0"/>
                    </a:p>
                  </a:txBody>
                  <a:tcPr anchor="ctr">
                    <a:noFill/>
                  </a:tcPr>
                </a:tc>
                <a:tc>
                  <a:txBody>
                    <a:bodyPr/>
                    <a:lstStyle/>
                    <a:p>
                      <a:pPr algn="ctr"/>
                      <a:r>
                        <a:rPr lang="en-GB" sz="1200" dirty="0"/>
                        <a:t>Operating standalone</a:t>
                      </a:r>
                      <a:endParaRPr lang="en-US" sz="1200" dirty="0"/>
                    </a:p>
                  </a:txBody>
                  <a:tcPr anchor="ctr">
                    <a:noFill/>
                  </a:tcPr>
                </a:tc>
                <a:tc>
                  <a:txBody>
                    <a:bodyPr/>
                    <a:lstStyle/>
                    <a:p>
                      <a:pPr algn="ctr"/>
                      <a:r>
                        <a:rPr lang="en-GB" sz="1200" dirty="0"/>
                        <a:t>Non-real time data acquisition</a:t>
                      </a:r>
                      <a:endParaRPr lang="en-US" sz="1200" dirty="0"/>
                    </a:p>
                  </a:txBody>
                  <a:tcPr anchor="ctr">
                    <a:noFill/>
                  </a:tcPr>
                </a:tc>
                <a:tc>
                  <a:txBody>
                    <a:bodyPr/>
                    <a:lstStyle/>
                    <a:p>
                      <a:pPr algn="ctr"/>
                      <a:r>
                        <a:rPr lang="en-GB" sz="1200" dirty="0"/>
                        <a:t>No</a:t>
                      </a:r>
                      <a:endParaRPr lang="en-US" sz="1200" dirty="0"/>
                    </a:p>
                  </a:txBody>
                  <a:tcPr anchor="ctr">
                    <a:noFill/>
                  </a:tcPr>
                </a:tc>
                <a:tc>
                  <a:txBody>
                    <a:bodyPr/>
                    <a:lstStyle/>
                    <a:p>
                      <a:pPr algn="ctr"/>
                      <a:r>
                        <a:rPr lang="en-US" sz="1200" u="none" strike="noStrike" kern="1200" baseline="0" dirty="0"/>
                        <a:t>Performance</a:t>
                      </a:r>
                    </a:p>
                    <a:p>
                      <a:pPr algn="ctr"/>
                      <a:r>
                        <a:rPr lang="en-US" sz="1200" u="none" strike="noStrike" kern="1200" baseline="0" dirty="0"/>
                        <a:t>analysis</a:t>
                      </a:r>
                    </a:p>
                    <a:p>
                      <a:pPr algn="ctr"/>
                      <a:r>
                        <a:rPr lang="en-US" sz="1200" u="none" strike="noStrike" kern="1200" baseline="0" dirty="0"/>
                        <a:t>and</a:t>
                      </a:r>
                    </a:p>
                    <a:p>
                      <a:pPr algn="ctr"/>
                      <a:r>
                        <a:rPr lang="en-US" sz="1200" u="none" strike="noStrike" kern="1200" baseline="0" dirty="0"/>
                        <a:t>system status</a:t>
                      </a:r>
                      <a:endParaRPr lang="en-US" sz="1200" dirty="0"/>
                    </a:p>
                  </a:txBody>
                  <a:tcPr anchor="ctr">
                    <a:noFill/>
                  </a:tcPr>
                </a:tc>
                <a:extLst>
                  <a:ext uri="{0D108BD9-81ED-4DB2-BD59-A6C34878D82A}">
                    <a16:rowId xmlns:a16="http://schemas.microsoft.com/office/drawing/2014/main" val="3843930433"/>
                  </a:ext>
                </a:extLst>
              </a:tr>
              <a:tr h="370840">
                <a:tc>
                  <a:txBody>
                    <a:bodyPr/>
                    <a:lstStyle/>
                    <a:p>
                      <a:pPr algn="ctr"/>
                      <a:r>
                        <a:rPr lang="en-GB" sz="1200" dirty="0"/>
                        <a:t>III</a:t>
                      </a:r>
                      <a:endParaRPr lang="en-US" sz="1200" dirty="0"/>
                    </a:p>
                  </a:txBody>
                  <a:tcPr anchor="ctr">
                    <a:noFill/>
                  </a:tcPr>
                </a:tc>
                <a:tc>
                  <a:txBody>
                    <a:bodyPr/>
                    <a:lstStyle/>
                    <a:p>
                      <a:pPr algn="ctr"/>
                      <a:r>
                        <a:rPr lang="en-US" sz="1200" u="none" strike="noStrike" kern="1200" baseline="0" dirty="0"/>
                        <a:t>DT environment with monitoring interface and fault detection Capabilities</a:t>
                      </a:r>
                      <a:endParaRPr lang="en-US" sz="1200" dirty="0"/>
                    </a:p>
                  </a:txBody>
                  <a:tcPr anchor="ctr">
                    <a:noFill/>
                  </a:tcPr>
                </a:tc>
                <a:tc>
                  <a:txBody>
                    <a:bodyPr/>
                    <a:lstStyle/>
                    <a:p>
                      <a:pPr algn="ctr"/>
                      <a:r>
                        <a:rPr lang="en-GB" sz="1200" dirty="0"/>
                        <a:t>Operating standalone with supervision systems</a:t>
                      </a:r>
                      <a:endParaRPr lang="en-US" sz="1200" dirty="0"/>
                    </a:p>
                  </a:txBody>
                  <a:tcPr anchor="ctr">
                    <a:noFill/>
                  </a:tcPr>
                </a:tc>
                <a:tc>
                  <a:txBody>
                    <a:bodyPr/>
                    <a:lstStyle/>
                    <a:p>
                      <a:pPr algn="ctr"/>
                      <a:r>
                        <a:rPr lang="en-GB" sz="1200" dirty="0"/>
                        <a:t>Real time data acquisition</a:t>
                      </a:r>
                      <a:endParaRPr lang="en-US" sz="1200" dirty="0"/>
                    </a:p>
                  </a:txBody>
                  <a:tcPr anchor="ctr">
                    <a:noFill/>
                  </a:tcPr>
                </a:tc>
                <a:tc>
                  <a:txBody>
                    <a:bodyPr/>
                    <a:lstStyle/>
                    <a:p>
                      <a:pPr algn="ctr"/>
                      <a:r>
                        <a:rPr lang="en-GB" sz="1200" dirty="0"/>
                        <a:t>Limited</a:t>
                      </a:r>
                      <a:endParaRPr lang="en-US" sz="1200" dirty="0"/>
                    </a:p>
                  </a:txBody>
                  <a:tcPr anchor="ctr">
                    <a:noFill/>
                  </a:tcPr>
                </a:tc>
                <a:tc>
                  <a:txBody>
                    <a:bodyPr/>
                    <a:lstStyle/>
                    <a:p>
                      <a:pPr algn="ctr"/>
                      <a:r>
                        <a:rPr lang="en-US" sz="1200" u="none" strike="noStrike" kern="1200" baseline="0" dirty="0"/>
                        <a:t>Data analytics,</a:t>
                      </a:r>
                    </a:p>
                    <a:p>
                      <a:pPr algn="ctr"/>
                      <a:r>
                        <a:rPr lang="en-US" sz="1200" u="none" strike="noStrike" kern="1200" baseline="0" dirty="0"/>
                        <a:t>fault detection,</a:t>
                      </a:r>
                    </a:p>
                    <a:p>
                      <a:pPr algn="ctr"/>
                      <a:r>
                        <a:rPr lang="en-US" sz="1200" u="none" strike="noStrike" kern="1200" baseline="0" dirty="0"/>
                        <a:t>prognosis</a:t>
                      </a:r>
                      <a:endParaRPr lang="en-US" sz="1200" dirty="0"/>
                    </a:p>
                  </a:txBody>
                  <a:tcPr anchor="ctr">
                    <a:noFill/>
                  </a:tcPr>
                </a:tc>
                <a:extLst>
                  <a:ext uri="{0D108BD9-81ED-4DB2-BD59-A6C34878D82A}">
                    <a16:rowId xmlns:a16="http://schemas.microsoft.com/office/drawing/2014/main" val="1219515602"/>
                  </a:ext>
                </a:extLst>
              </a:tr>
              <a:tr h="370840">
                <a:tc>
                  <a:txBody>
                    <a:bodyPr/>
                    <a:lstStyle/>
                    <a:p>
                      <a:pPr algn="ctr"/>
                      <a:r>
                        <a:rPr lang="en-GB" sz="1200" dirty="0"/>
                        <a:t>IV</a:t>
                      </a:r>
                      <a:endParaRPr lang="en-US" sz="1200" dirty="0"/>
                    </a:p>
                  </a:txBody>
                  <a:tcPr anchor="ctr">
                    <a:noFill/>
                  </a:tcPr>
                </a:tc>
                <a:tc>
                  <a:txBody>
                    <a:bodyPr/>
                    <a:lstStyle/>
                    <a:p>
                      <a:pPr algn="ctr"/>
                      <a:r>
                        <a:rPr lang="en-US" sz="1200" u="none" strike="noStrike" kern="1200" baseline="0" dirty="0"/>
                        <a:t>DT environment with monitoring interface, and adaptive behavioral learning</a:t>
                      </a:r>
                      <a:endParaRPr lang="en-US" sz="1200" dirty="0"/>
                    </a:p>
                  </a:txBody>
                  <a:tcPr anchor="ctr">
                    <a:noFill/>
                  </a:tcPr>
                </a:tc>
                <a:tc>
                  <a:txBody>
                    <a:bodyPr/>
                    <a:lstStyle/>
                    <a:p>
                      <a:pPr algn="ctr"/>
                      <a:r>
                        <a:rPr lang="en-GB" sz="1200" dirty="0"/>
                        <a:t>Operating in the loop with the DT virtual environment</a:t>
                      </a:r>
                      <a:endParaRPr lang="en-US" sz="1200" dirty="0"/>
                    </a:p>
                  </a:txBody>
                  <a:tcPr anchor="ctr">
                    <a:noFill/>
                  </a:tcPr>
                </a:tc>
                <a:tc>
                  <a:txBody>
                    <a:bodyPr/>
                    <a:lstStyle/>
                    <a:p>
                      <a:pPr algn="ctr"/>
                      <a:r>
                        <a:rPr lang="en-GB" sz="1200" dirty="0"/>
                        <a:t>Real time data acquisition and smart control</a:t>
                      </a:r>
                      <a:endParaRPr lang="en-US" sz="1200" dirty="0"/>
                    </a:p>
                  </a:txBody>
                  <a:tcPr anchor="ctr">
                    <a:noFill/>
                  </a:tcPr>
                </a:tc>
                <a:tc>
                  <a:txBody>
                    <a:bodyPr/>
                    <a:lstStyle/>
                    <a:p>
                      <a:pPr algn="ctr"/>
                      <a:r>
                        <a:rPr lang="en-GB" sz="1200" dirty="0"/>
                        <a:t>Total</a:t>
                      </a:r>
                      <a:endParaRPr lang="en-US" sz="1200" dirty="0"/>
                    </a:p>
                  </a:txBody>
                  <a:tcPr anchor="ctr">
                    <a:noFill/>
                  </a:tcPr>
                </a:tc>
                <a:tc>
                  <a:txBody>
                    <a:bodyPr/>
                    <a:lstStyle/>
                    <a:p>
                      <a:pPr algn="ctr"/>
                      <a:r>
                        <a:rPr lang="en-US" sz="1200" u="none" strike="noStrike" kern="1200" baseline="0" dirty="0"/>
                        <a:t>Data analytics,</a:t>
                      </a:r>
                    </a:p>
                    <a:p>
                      <a:pPr algn="ctr"/>
                      <a:r>
                        <a:rPr lang="en-US" sz="1200" u="none" strike="noStrike" kern="1200" baseline="0" dirty="0"/>
                        <a:t>Fault detection,</a:t>
                      </a:r>
                    </a:p>
                    <a:p>
                      <a:pPr algn="ctr"/>
                      <a:r>
                        <a:rPr lang="en-US" sz="1200" u="none" strike="noStrike" kern="1200" baseline="0" dirty="0"/>
                        <a:t>prognosis,</a:t>
                      </a:r>
                    </a:p>
                    <a:p>
                      <a:pPr algn="ctr"/>
                      <a:r>
                        <a:rPr lang="en-US" sz="1200" u="none" strike="noStrike" kern="1200" baseline="0" dirty="0"/>
                        <a:t>Automated</a:t>
                      </a:r>
                    </a:p>
                    <a:p>
                      <a:pPr algn="ctr"/>
                      <a:r>
                        <a:rPr lang="en-US" sz="1200" u="none" strike="noStrike" kern="1200" baseline="0" dirty="0"/>
                        <a:t>recommendations,</a:t>
                      </a:r>
                    </a:p>
                    <a:p>
                      <a:pPr algn="ctr"/>
                      <a:r>
                        <a:rPr lang="en-US" sz="1200" u="none" strike="noStrike" kern="1200" baseline="0" dirty="0"/>
                        <a:t>Automated actions</a:t>
                      </a:r>
                    </a:p>
                    <a:p>
                      <a:pPr algn="ctr"/>
                      <a:r>
                        <a:rPr lang="en-US" sz="1200" u="none" strike="noStrike" kern="1200" baseline="0" dirty="0"/>
                        <a:t>over the</a:t>
                      </a:r>
                    </a:p>
                    <a:p>
                      <a:pPr algn="ctr"/>
                      <a:r>
                        <a:rPr lang="en-US" sz="1200" u="none" strike="noStrike" kern="1200" baseline="0" dirty="0"/>
                        <a:t>physical system</a:t>
                      </a:r>
                      <a:endParaRPr lang="en-US" sz="1200" dirty="0"/>
                    </a:p>
                  </a:txBody>
                  <a:tcPr anchor="ctr">
                    <a:noFill/>
                  </a:tcPr>
                </a:tc>
                <a:extLst>
                  <a:ext uri="{0D108BD9-81ED-4DB2-BD59-A6C34878D82A}">
                    <a16:rowId xmlns:a16="http://schemas.microsoft.com/office/drawing/2014/main" val="1750332361"/>
                  </a:ext>
                </a:extLst>
              </a:tr>
            </a:tbl>
          </a:graphicData>
        </a:graphic>
      </p:graphicFrame>
      <p:sp>
        <p:nvSpPr>
          <p:cNvPr id="8" name="Rectangle 7">
            <a:extLst>
              <a:ext uri="{FF2B5EF4-FFF2-40B4-BE49-F238E27FC236}">
                <a16:creationId xmlns:a16="http://schemas.microsoft.com/office/drawing/2014/main" id="{8C6966D4-C068-467C-B01D-7060D222B69F}"/>
              </a:ext>
            </a:extLst>
          </p:cNvPr>
          <p:cNvSpPr/>
          <p:nvPr/>
        </p:nvSpPr>
        <p:spPr bwMode="auto">
          <a:xfrm>
            <a:off x="35496" y="3212976"/>
            <a:ext cx="8928992" cy="1440160"/>
          </a:xfrm>
          <a:prstGeom prst="rect">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9" name="TextBox 8">
            <a:extLst>
              <a:ext uri="{FF2B5EF4-FFF2-40B4-BE49-F238E27FC236}">
                <a16:creationId xmlns:a16="http://schemas.microsoft.com/office/drawing/2014/main" id="{F42088EA-E779-42D9-8F4C-25A0572E47D4}"/>
              </a:ext>
            </a:extLst>
          </p:cNvPr>
          <p:cNvSpPr txBox="1"/>
          <p:nvPr/>
        </p:nvSpPr>
        <p:spPr>
          <a:xfrm>
            <a:off x="1115616" y="4940326"/>
            <a:ext cx="3080780" cy="830997"/>
          </a:xfrm>
          <a:prstGeom prst="rect">
            <a:avLst/>
          </a:prstGeom>
          <a:solidFill>
            <a:schemeClr val="bg1"/>
          </a:solidFill>
        </p:spPr>
        <p:txBody>
          <a:bodyPr wrap="none" rtlCol="0">
            <a:spAutoFit/>
          </a:bodyPr>
          <a:lstStyle/>
          <a:p>
            <a:r>
              <a:rPr lang="en-GB" dirty="0">
                <a:latin typeface="+mn-lt"/>
              </a:rPr>
              <a:t>Most of our </a:t>
            </a:r>
            <a:r>
              <a:rPr lang="en-GB" dirty="0" err="1">
                <a:latin typeface="+mn-lt"/>
              </a:rPr>
              <a:t>MESALab</a:t>
            </a:r>
            <a:endParaRPr lang="en-GB" dirty="0">
              <a:latin typeface="+mn-lt"/>
            </a:endParaRPr>
          </a:p>
          <a:p>
            <a:r>
              <a:rPr lang="en-GB" dirty="0">
                <a:latin typeface="+mn-lt"/>
              </a:rPr>
              <a:t>Systems are here</a:t>
            </a:r>
            <a:endParaRPr lang="en-US" dirty="0">
              <a:latin typeface="+mn-lt"/>
            </a:endParaRPr>
          </a:p>
        </p:txBody>
      </p:sp>
      <p:cxnSp>
        <p:nvCxnSpPr>
          <p:cNvPr id="11" name="Straight Arrow Connector 10">
            <a:extLst>
              <a:ext uri="{FF2B5EF4-FFF2-40B4-BE49-F238E27FC236}">
                <a16:creationId xmlns:a16="http://schemas.microsoft.com/office/drawing/2014/main" id="{DB2C4A52-8087-4D4B-95F8-6C76B4D9C157}"/>
              </a:ext>
            </a:extLst>
          </p:cNvPr>
          <p:cNvCxnSpPr>
            <a:stCxn id="9" idx="3"/>
          </p:cNvCxnSpPr>
          <p:nvPr/>
        </p:nvCxnSpPr>
        <p:spPr bwMode="auto">
          <a:xfrm flipV="1">
            <a:off x="4196396" y="4653136"/>
            <a:ext cx="1743756" cy="702689"/>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sp>
        <p:nvSpPr>
          <p:cNvPr id="12" name="Marcador de fecha 3">
            <a:extLst>
              <a:ext uri="{FF2B5EF4-FFF2-40B4-BE49-F238E27FC236}">
                <a16:creationId xmlns:a16="http://schemas.microsoft.com/office/drawing/2014/main" id="{B5B68B77-9369-4855-9A66-AA4559562FC6}"/>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3" name="Marcador de pie de página 4">
            <a:extLst>
              <a:ext uri="{FF2B5EF4-FFF2-40B4-BE49-F238E27FC236}">
                <a16:creationId xmlns:a16="http://schemas.microsoft.com/office/drawing/2014/main" id="{8E747C64-5D32-4461-A9C3-73617815F8C1}"/>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35629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53872-B627-4A0D-8E7A-5E3E9D773FA1}"/>
              </a:ext>
            </a:extLst>
          </p:cNvPr>
          <p:cNvSpPr>
            <a:spLocks noGrp="1"/>
          </p:cNvSpPr>
          <p:nvPr>
            <p:ph type="title"/>
          </p:nvPr>
        </p:nvSpPr>
        <p:spPr/>
        <p:txBody>
          <a:bodyPr/>
          <a:lstStyle/>
          <a:p>
            <a:r>
              <a:rPr lang="en-US" dirty="0"/>
              <a:t>Outline</a:t>
            </a:r>
          </a:p>
        </p:txBody>
      </p:sp>
      <p:sp>
        <p:nvSpPr>
          <p:cNvPr id="6" name="Marcador de número de diapositiva 5">
            <a:extLst>
              <a:ext uri="{FF2B5EF4-FFF2-40B4-BE49-F238E27FC236}">
                <a16:creationId xmlns:a16="http://schemas.microsoft.com/office/drawing/2014/main" id="{CA617F9E-9234-4AC9-8D23-420AD822F82C}"/>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2</a:t>
            </a:fld>
            <a:r>
              <a:rPr lang="en-US" dirty="0"/>
              <a:t>/</a:t>
            </a:r>
            <a:r>
              <a:rPr lang="pl-PL" dirty="0"/>
              <a:t>46</a:t>
            </a:r>
            <a:endParaRPr lang="en-US" dirty="0"/>
          </a:p>
        </p:txBody>
      </p:sp>
      <p:graphicFrame>
        <p:nvGraphicFramePr>
          <p:cNvPr id="13" name="Marcador de contenido 6">
            <a:extLst>
              <a:ext uri="{FF2B5EF4-FFF2-40B4-BE49-F238E27FC236}">
                <a16:creationId xmlns:a16="http://schemas.microsoft.com/office/drawing/2014/main" id="{23050D10-9058-45BB-883A-E00A672B809B}"/>
              </a:ext>
            </a:extLst>
          </p:cNvPr>
          <p:cNvGraphicFramePr>
            <a:graphicFrameLocks/>
          </p:cNvGraphicFramePr>
          <p:nvPr>
            <p:extLst>
              <p:ext uri="{D42A27DB-BD31-4B8C-83A1-F6EECF244321}">
                <p14:modId xmlns:p14="http://schemas.microsoft.com/office/powerpoint/2010/main" val="337065421"/>
              </p:ext>
            </p:extLst>
          </p:nvPr>
        </p:nvGraphicFramePr>
        <p:xfrm>
          <a:off x="179387" y="1873525"/>
          <a:ext cx="8785225"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fecha 3">
            <a:extLst>
              <a:ext uri="{FF2B5EF4-FFF2-40B4-BE49-F238E27FC236}">
                <a16:creationId xmlns:a16="http://schemas.microsoft.com/office/drawing/2014/main" id="{D8FF9F29-C261-4B13-AE00-684D1F381B65}"/>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8" name="Marcador de pie de página 4">
            <a:extLst>
              <a:ext uri="{FF2B5EF4-FFF2-40B4-BE49-F238E27FC236}">
                <a16:creationId xmlns:a16="http://schemas.microsoft.com/office/drawing/2014/main" id="{B6735DEE-1D58-4D15-9A1E-D6E653142D5E}"/>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5499243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7D663-2DF2-446E-B186-2396968E58D7}"/>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28B66BC6-A5C4-4F74-9D7A-E28924BEB49D}"/>
              </a:ext>
            </a:extLst>
          </p:cNvPr>
          <p:cNvSpPr>
            <a:spLocks noGrp="1"/>
          </p:cNvSpPr>
          <p:nvPr>
            <p:ph idx="1"/>
          </p:nvPr>
        </p:nvSpPr>
        <p:spPr>
          <a:xfrm>
            <a:off x="0" y="1679378"/>
            <a:ext cx="8785225" cy="576783"/>
          </a:xfrm>
        </p:spPr>
        <p:txBody>
          <a:bodyPr/>
          <a:lstStyle/>
          <a:p>
            <a:pPr marL="0" indent="0">
              <a:buNone/>
            </a:pPr>
            <a:r>
              <a:rPr lang="en-GB" dirty="0"/>
              <a:t>Challenges of Digital Twin</a:t>
            </a:r>
            <a:endParaRPr lang="en-US" dirty="0"/>
          </a:p>
        </p:txBody>
      </p:sp>
      <p:sp>
        <p:nvSpPr>
          <p:cNvPr id="6" name="Slide Number Placeholder 5">
            <a:extLst>
              <a:ext uri="{FF2B5EF4-FFF2-40B4-BE49-F238E27FC236}">
                <a16:creationId xmlns:a16="http://schemas.microsoft.com/office/drawing/2014/main" id="{B467D569-A93F-4750-BFBB-E6FB045E8AC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20</a:t>
            </a:fld>
            <a:r>
              <a:rPr lang="en-US"/>
              <a:t>/1024</a:t>
            </a:r>
            <a:endParaRPr lang="en-US" dirty="0"/>
          </a:p>
        </p:txBody>
      </p:sp>
      <p:graphicFrame>
        <p:nvGraphicFramePr>
          <p:cNvPr id="7" name="Diagram 6">
            <a:extLst>
              <a:ext uri="{FF2B5EF4-FFF2-40B4-BE49-F238E27FC236}">
                <a16:creationId xmlns:a16="http://schemas.microsoft.com/office/drawing/2014/main" id="{72AC6C5A-B58A-4E9B-A782-6CAA05C06997}"/>
              </a:ext>
            </a:extLst>
          </p:cNvPr>
          <p:cNvGraphicFramePr/>
          <p:nvPr>
            <p:extLst>
              <p:ext uri="{D42A27DB-BD31-4B8C-83A1-F6EECF244321}">
                <p14:modId xmlns:p14="http://schemas.microsoft.com/office/powerpoint/2010/main" val="526260644"/>
              </p:ext>
            </p:extLst>
          </p:nvPr>
        </p:nvGraphicFramePr>
        <p:xfrm>
          <a:off x="647564" y="2256161"/>
          <a:ext cx="78488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Marcador de fecha 3">
            <a:extLst>
              <a:ext uri="{FF2B5EF4-FFF2-40B4-BE49-F238E27FC236}">
                <a16:creationId xmlns:a16="http://schemas.microsoft.com/office/drawing/2014/main" id="{EB4EEF1D-2008-47A8-AB0D-D5BAD2B3895B}"/>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1" name="Marcador de pie de página 4">
            <a:extLst>
              <a:ext uri="{FF2B5EF4-FFF2-40B4-BE49-F238E27FC236}">
                <a16:creationId xmlns:a16="http://schemas.microsoft.com/office/drawing/2014/main" id="{A6B01B09-2B8A-4EC4-A93C-9C119FC5283F}"/>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5501858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E645-6801-4628-A244-0BA48C868ED2}"/>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75BD7181-6348-4AE2-9C20-ABCE14D24100}"/>
              </a:ext>
            </a:extLst>
          </p:cNvPr>
          <p:cNvSpPr>
            <a:spLocks noGrp="1"/>
          </p:cNvSpPr>
          <p:nvPr>
            <p:ph idx="1"/>
          </p:nvPr>
        </p:nvSpPr>
        <p:spPr>
          <a:xfrm>
            <a:off x="107504" y="1628800"/>
            <a:ext cx="8785225" cy="576783"/>
          </a:xfrm>
        </p:spPr>
        <p:txBody>
          <a:bodyPr/>
          <a:lstStyle/>
          <a:p>
            <a:pPr marL="0" indent="0">
              <a:buNone/>
            </a:pPr>
            <a:r>
              <a:rPr lang="en-GB" dirty="0"/>
              <a:t>DT Applications</a:t>
            </a:r>
            <a:endParaRPr lang="en-US" dirty="0"/>
          </a:p>
        </p:txBody>
      </p:sp>
      <p:sp>
        <p:nvSpPr>
          <p:cNvPr id="6" name="Slide Number Placeholder 5">
            <a:extLst>
              <a:ext uri="{FF2B5EF4-FFF2-40B4-BE49-F238E27FC236}">
                <a16:creationId xmlns:a16="http://schemas.microsoft.com/office/drawing/2014/main" id="{1A5711BF-279B-44F5-A8F1-7CE8BA82665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21</a:t>
            </a:fld>
            <a:r>
              <a:rPr lang="en-US"/>
              <a:t>/1024</a:t>
            </a:r>
            <a:endParaRPr lang="en-US" dirty="0"/>
          </a:p>
        </p:txBody>
      </p:sp>
      <p:pic>
        <p:nvPicPr>
          <p:cNvPr id="2050" name="Picture 2" descr="The Smart City Concept Through Digital Twins - Challenge Advisory">
            <a:extLst>
              <a:ext uri="{FF2B5EF4-FFF2-40B4-BE49-F238E27FC236}">
                <a16:creationId xmlns:a16="http://schemas.microsoft.com/office/drawing/2014/main" id="{5E9AF2F6-E0DA-4876-BB9D-C49727A725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2239851"/>
            <a:ext cx="2542541" cy="15528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Smart Grid and Renewable Energy - IEEE Innovation at Work">
            <a:extLst>
              <a:ext uri="{FF2B5EF4-FFF2-40B4-BE49-F238E27FC236}">
                <a16:creationId xmlns:a16="http://schemas.microsoft.com/office/drawing/2014/main" id="{95D11B32-BE67-4435-B889-FA661497EB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9279" y="2239219"/>
            <a:ext cx="2325441" cy="15535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Future of Smart Transport - Qrowd">
            <a:extLst>
              <a:ext uri="{FF2B5EF4-FFF2-40B4-BE49-F238E27FC236}">
                <a16:creationId xmlns:a16="http://schemas.microsoft.com/office/drawing/2014/main" id="{BC30CEE3-4DE8-43A8-91D6-DBF29358EB5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0187" y="2239850"/>
            <a:ext cx="2542542" cy="15528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BM: the potential of smart manufacturing | Technology ...">
            <a:extLst>
              <a:ext uri="{FF2B5EF4-FFF2-40B4-BE49-F238E27FC236}">
                <a16:creationId xmlns:a16="http://schemas.microsoft.com/office/drawing/2014/main" id="{64AC7FE0-45CB-4CB9-89CD-FAE86160B70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50782" y="4361415"/>
            <a:ext cx="2481263" cy="16520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 FLEX">
            <a:extLst>
              <a:ext uri="{FF2B5EF4-FFF2-40B4-BE49-F238E27FC236}">
                <a16:creationId xmlns:a16="http://schemas.microsoft.com/office/drawing/2014/main" id="{DBBA7F51-AC1F-4FDC-8CB7-5484B989526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1999" y="4361415"/>
            <a:ext cx="3312369" cy="16598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044C72-20BE-47E1-AA4C-658E59FF7511}"/>
              </a:ext>
            </a:extLst>
          </p:cNvPr>
          <p:cNvSpPr txBox="1"/>
          <p:nvPr/>
        </p:nvSpPr>
        <p:spPr>
          <a:xfrm>
            <a:off x="880754" y="3800529"/>
            <a:ext cx="1140056" cy="369332"/>
          </a:xfrm>
          <a:prstGeom prst="rect">
            <a:avLst/>
          </a:prstGeom>
          <a:noFill/>
        </p:spPr>
        <p:txBody>
          <a:bodyPr wrap="none" rtlCol="0">
            <a:spAutoFit/>
          </a:bodyPr>
          <a:lstStyle/>
          <a:p>
            <a:r>
              <a:rPr lang="en-GB" sz="1800" dirty="0">
                <a:latin typeface="+mn-lt"/>
              </a:rPr>
              <a:t>Smart city</a:t>
            </a:r>
            <a:endParaRPr lang="en-US" sz="1800" dirty="0">
              <a:latin typeface="+mn-lt"/>
            </a:endParaRPr>
          </a:p>
        </p:txBody>
      </p:sp>
      <p:sp>
        <p:nvSpPr>
          <p:cNvPr id="14" name="TextBox 13">
            <a:extLst>
              <a:ext uri="{FF2B5EF4-FFF2-40B4-BE49-F238E27FC236}">
                <a16:creationId xmlns:a16="http://schemas.microsoft.com/office/drawing/2014/main" id="{6CDA04DC-D09E-4401-AE55-F9D985E297C2}"/>
              </a:ext>
            </a:extLst>
          </p:cNvPr>
          <p:cNvSpPr txBox="1"/>
          <p:nvPr/>
        </p:nvSpPr>
        <p:spPr>
          <a:xfrm>
            <a:off x="4001971" y="3800529"/>
            <a:ext cx="1165704" cy="369332"/>
          </a:xfrm>
          <a:prstGeom prst="rect">
            <a:avLst/>
          </a:prstGeom>
          <a:noFill/>
        </p:spPr>
        <p:txBody>
          <a:bodyPr wrap="none" rtlCol="0">
            <a:spAutoFit/>
          </a:bodyPr>
          <a:lstStyle/>
          <a:p>
            <a:r>
              <a:rPr lang="en-GB" sz="1800" dirty="0">
                <a:latin typeface="+mn-lt"/>
              </a:rPr>
              <a:t>Smart grid</a:t>
            </a:r>
            <a:endParaRPr lang="en-US" sz="1800" dirty="0">
              <a:latin typeface="+mn-lt"/>
            </a:endParaRPr>
          </a:p>
        </p:txBody>
      </p:sp>
      <p:sp>
        <p:nvSpPr>
          <p:cNvPr id="15" name="TextBox 14">
            <a:extLst>
              <a:ext uri="{FF2B5EF4-FFF2-40B4-BE49-F238E27FC236}">
                <a16:creationId xmlns:a16="http://schemas.microsoft.com/office/drawing/2014/main" id="{F3C195C1-81BD-4E77-A17B-EF7515C65AFD}"/>
              </a:ext>
            </a:extLst>
          </p:cNvPr>
          <p:cNvSpPr txBox="1"/>
          <p:nvPr/>
        </p:nvSpPr>
        <p:spPr>
          <a:xfrm>
            <a:off x="6672255" y="3800529"/>
            <a:ext cx="2076209" cy="369332"/>
          </a:xfrm>
          <a:prstGeom prst="rect">
            <a:avLst/>
          </a:prstGeom>
          <a:noFill/>
        </p:spPr>
        <p:txBody>
          <a:bodyPr wrap="none" rtlCol="0">
            <a:spAutoFit/>
          </a:bodyPr>
          <a:lstStyle/>
          <a:p>
            <a:r>
              <a:rPr lang="en-GB" sz="1800" dirty="0">
                <a:latin typeface="+mn-lt"/>
              </a:rPr>
              <a:t>Smart transportation</a:t>
            </a:r>
            <a:endParaRPr lang="en-US" sz="1800" dirty="0">
              <a:latin typeface="+mn-lt"/>
            </a:endParaRPr>
          </a:p>
        </p:txBody>
      </p:sp>
      <p:sp>
        <p:nvSpPr>
          <p:cNvPr id="16" name="TextBox 15">
            <a:extLst>
              <a:ext uri="{FF2B5EF4-FFF2-40B4-BE49-F238E27FC236}">
                <a16:creationId xmlns:a16="http://schemas.microsoft.com/office/drawing/2014/main" id="{BC25BE12-FA1B-4F0E-884A-2A1AFDDAE4F8}"/>
              </a:ext>
            </a:extLst>
          </p:cNvPr>
          <p:cNvSpPr txBox="1"/>
          <p:nvPr/>
        </p:nvSpPr>
        <p:spPr>
          <a:xfrm>
            <a:off x="1619672" y="6048660"/>
            <a:ext cx="2140330" cy="369332"/>
          </a:xfrm>
          <a:prstGeom prst="rect">
            <a:avLst/>
          </a:prstGeom>
          <a:noFill/>
        </p:spPr>
        <p:txBody>
          <a:bodyPr wrap="none" rtlCol="0">
            <a:spAutoFit/>
          </a:bodyPr>
          <a:lstStyle/>
          <a:p>
            <a:r>
              <a:rPr lang="en-GB" sz="1800" dirty="0">
                <a:latin typeface="+mn-lt"/>
              </a:rPr>
              <a:t>Smart manufacturing</a:t>
            </a:r>
            <a:endParaRPr lang="en-US" sz="1800" dirty="0">
              <a:latin typeface="+mn-lt"/>
            </a:endParaRPr>
          </a:p>
        </p:txBody>
      </p:sp>
      <p:sp>
        <p:nvSpPr>
          <p:cNvPr id="8" name="Arrow: Right 7">
            <a:extLst>
              <a:ext uri="{FF2B5EF4-FFF2-40B4-BE49-F238E27FC236}">
                <a16:creationId xmlns:a16="http://schemas.microsoft.com/office/drawing/2014/main" id="{5A9B756C-4674-4C95-9FD3-4AAE2E1AAD7C}"/>
              </a:ext>
            </a:extLst>
          </p:cNvPr>
          <p:cNvSpPr/>
          <p:nvPr/>
        </p:nvSpPr>
        <p:spPr bwMode="auto">
          <a:xfrm>
            <a:off x="4108006" y="5098552"/>
            <a:ext cx="288032" cy="25518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8" name="TextBox 17">
            <a:extLst>
              <a:ext uri="{FF2B5EF4-FFF2-40B4-BE49-F238E27FC236}">
                <a16:creationId xmlns:a16="http://schemas.microsoft.com/office/drawing/2014/main" id="{32B07517-15FD-497E-B6AB-132CB8C727C4}"/>
              </a:ext>
            </a:extLst>
          </p:cNvPr>
          <p:cNvSpPr txBox="1"/>
          <p:nvPr/>
        </p:nvSpPr>
        <p:spPr>
          <a:xfrm>
            <a:off x="5425931" y="6092725"/>
            <a:ext cx="1954381" cy="369332"/>
          </a:xfrm>
          <a:prstGeom prst="rect">
            <a:avLst/>
          </a:prstGeom>
          <a:noFill/>
        </p:spPr>
        <p:txBody>
          <a:bodyPr wrap="none" rtlCol="0">
            <a:spAutoFit/>
          </a:bodyPr>
          <a:lstStyle/>
          <a:p>
            <a:r>
              <a:rPr lang="en-GB" sz="1800" dirty="0">
                <a:latin typeface="+mn-lt"/>
              </a:rPr>
              <a:t>CNC machines DT</a:t>
            </a:r>
            <a:endParaRPr lang="en-US" sz="1800" dirty="0">
              <a:latin typeface="+mn-lt"/>
            </a:endParaRPr>
          </a:p>
        </p:txBody>
      </p:sp>
      <p:sp>
        <p:nvSpPr>
          <p:cNvPr id="19" name="Marcador de fecha 3">
            <a:extLst>
              <a:ext uri="{FF2B5EF4-FFF2-40B4-BE49-F238E27FC236}">
                <a16:creationId xmlns:a16="http://schemas.microsoft.com/office/drawing/2014/main" id="{8F962EE8-0ADF-4664-BCCC-56CFB39A5C18}"/>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20" name="Marcador de pie de página 4">
            <a:extLst>
              <a:ext uri="{FF2B5EF4-FFF2-40B4-BE49-F238E27FC236}">
                <a16:creationId xmlns:a16="http://schemas.microsoft.com/office/drawing/2014/main" id="{CE07FA95-58B9-4757-ACB9-BF572717DF40}"/>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4887971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81E6F-7AAC-4472-9B4A-956D23AA6608}"/>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2D27D814-C84C-40A8-B32B-80423DEC630F}"/>
              </a:ext>
            </a:extLst>
          </p:cNvPr>
          <p:cNvSpPr>
            <a:spLocks noGrp="1"/>
          </p:cNvSpPr>
          <p:nvPr>
            <p:ph idx="1"/>
          </p:nvPr>
        </p:nvSpPr>
        <p:spPr>
          <a:xfrm>
            <a:off x="179387" y="1701992"/>
            <a:ext cx="8785225" cy="504775"/>
          </a:xfrm>
        </p:spPr>
        <p:txBody>
          <a:bodyPr/>
          <a:lstStyle/>
          <a:p>
            <a:pPr marL="0" indent="0">
              <a:buNone/>
            </a:pPr>
            <a:r>
              <a:rPr lang="en-GB" sz="2400" dirty="0"/>
              <a:t>DT Gartner Hype Curve 2018</a:t>
            </a:r>
            <a:endParaRPr lang="en-US" sz="2400" dirty="0"/>
          </a:p>
        </p:txBody>
      </p:sp>
      <p:sp>
        <p:nvSpPr>
          <p:cNvPr id="6" name="Slide Number Placeholder 5">
            <a:extLst>
              <a:ext uri="{FF2B5EF4-FFF2-40B4-BE49-F238E27FC236}">
                <a16:creationId xmlns:a16="http://schemas.microsoft.com/office/drawing/2014/main" id="{E2CA578E-7E36-4D34-A219-D73EDD9EC2E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22</a:t>
            </a:fld>
            <a:r>
              <a:rPr lang="en-US"/>
              <a:t>/1024</a:t>
            </a:r>
            <a:endParaRPr lang="en-US" dirty="0"/>
          </a:p>
        </p:txBody>
      </p:sp>
      <p:sp>
        <p:nvSpPr>
          <p:cNvPr id="12" name="Rectangle 11">
            <a:extLst>
              <a:ext uri="{FF2B5EF4-FFF2-40B4-BE49-F238E27FC236}">
                <a16:creationId xmlns:a16="http://schemas.microsoft.com/office/drawing/2014/main" id="{6F09BF47-9C73-420A-B708-5ECFCF77F88B}"/>
              </a:ext>
            </a:extLst>
          </p:cNvPr>
          <p:cNvSpPr/>
          <p:nvPr/>
        </p:nvSpPr>
        <p:spPr>
          <a:xfrm>
            <a:off x="395536" y="6227622"/>
            <a:ext cx="7614592" cy="276999"/>
          </a:xfrm>
          <a:prstGeom prst="rect">
            <a:avLst/>
          </a:prstGeom>
        </p:spPr>
        <p:txBody>
          <a:bodyPr wrap="square">
            <a:spAutoFit/>
          </a:bodyPr>
          <a:lstStyle/>
          <a:p>
            <a:r>
              <a:rPr lang="en-US" sz="1200" dirty="0">
                <a:solidFill>
                  <a:schemeClr val="accent2"/>
                </a:solidFill>
                <a:latin typeface="+mn-lt"/>
                <a:hlinkClick r:id="rId2">
                  <a:extLst>
                    <a:ext uri="{A12FA001-AC4F-418D-AE19-62706E023703}">
                      <ahyp:hlinkClr xmlns:ahyp="http://schemas.microsoft.com/office/drawing/2018/hyperlinkcolor" val="tx"/>
                    </a:ext>
                  </a:extLst>
                </a:hlinkClick>
              </a:rPr>
              <a:t>https://www.gartner.com/smarterwithgartner/5-trends-emerge-in-gartner-hype-cycle-for-emerging-technologies-2018/</a:t>
            </a:r>
            <a:endParaRPr lang="en-US" sz="1200" dirty="0">
              <a:solidFill>
                <a:schemeClr val="accent2"/>
              </a:solidFill>
              <a:latin typeface="+mn-lt"/>
            </a:endParaRPr>
          </a:p>
        </p:txBody>
      </p:sp>
      <p:pic>
        <p:nvPicPr>
          <p:cNvPr id="6146" name="Picture 2">
            <a:extLst>
              <a:ext uri="{FF2B5EF4-FFF2-40B4-BE49-F238E27FC236}">
                <a16:creationId xmlns:a16="http://schemas.microsoft.com/office/drawing/2014/main" id="{77C4F0BC-A490-431A-B722-9A0D535CFD1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55" b="18959"/>
          <a:stretch/>
        </p:blipFill>
        <p:spPr bwMode="auto">
          <a:xfrm>
            <a:off x="205591" y="2306085"/>
            <a:ext cx="5688806" cy="4047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6640004-7EB9-4D23-ACED-36DF6759A0C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2438" t="12922" r="48171" b="75529"/>
          <a:stretch/>
        </p:blipFill>
        <p:spPr bwMode="auto">
          <a:xfrm>
            <a:off x="4716016" y="4615892"/>
            <a:ext cx="4355976" cy="1080231"/>
          </a:xfrm>
          <a:prstGeom prst="rect">
            <a:avLst/>
          </a:prstGeom>
          <a:noFill/>
          <a:ln w="19050">
            <a:solidFill>
              <a:srgbClr val="FF0000"/>
            </a:solidFill>
            <a:prstDash val="dash"/>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03B436-D2EE-4F77-AE6A-2648392FFBAC}"/>
              </a:ext>
            </a:extLst>
          </p:cNvPr>
          <p:cNvSpPr txBox="1"/>
          <p:nvPr/>
        </p:nvSpPr>
        <p:spPr>
          <a:xfrm>
            <a:off x="6012160" y="2492896"/>
            <a:ext cx="2736304" cy="1477328"/>
          </a:xfrm>
          <a:prstGeom prst="rect">
            <a:avLst/>
          </a:prstGeom>
          <a:noFill/>
        </p:spPr>
        <p:txBody>
          <a:bodyPr wrap="square" rtlCol="0">
            <a:spAutoFit/>
          </a:bodyPr>
          <a:lstStyle/>
          <a:p>
            <a:pPr marL="342900" indent="-342900" algn="just">
              <a:buFont typeface="Arial" panose="020B0604020202020204" pitchFamily="34" charset="0"/>
              <a:buChar char="•"/>
            </a:pPr>
            <a:r>
              <a:rPr lang="en-GB" sz="1800" dirty="0">
                <a:latin typeface="+mn-lt"/>
              </a:rPr>
              <a:t>Peak of inflated expectations (2018)</a:t>
            </a:r>
          </a:p>
          <a:p>
            <a:pPr marL="342900" indent="-342900" algn="just">
              <a:buFont typeface="Arial" panose="020B0604020202020204" pitchFamily="34" charset="0"/>
              <a:buChar char="•"/>
            </a:pPr>
            <a:endParaRPr lang="en-GB" sz="1800" dirty="0">
              <a:latin typeface="+mn-lt"/>
            </a:endParaRPr>
          </a:p>
          <a:p>
            <a:pPr marL="342900" indent="-342900" algn="just">
              <a:buFont typeface="Arial" panose="020B0604020202020204" pitchFamily="34" charset="0"/>
              <a:buChar char="•"/>
            </a:pPr>
            <a:r>
              <a:rPr lang="en-GB" sz="1800" dirty="0">
                <a:latin typeface="+mn-lt"/>
              </a:rPr>
              <a:t>Plateau of productivity between 5 to 10 years</a:t>
            </a:r>
            <a:endParaRPr lang="en-US" sz="1800" dirty="0">
              <a:latin typeface="+mn-lt"/>
            </a:endParaRPr>
          </a:p>
        </p:txBody>
      </p:sp>
      <p:sp>
        <p:nvSpPr>
          <p:cNvPr id="9" name="Rectangle 8">
            <a:extLst>
              <a:ext uri="{FF2B5EF4-FFF2-40B4-BE49-F238E27FC236}">
                <a16:creationId xmlns:a16="http://schemas.microsoft.com/office/drawing/2014/main" id="{65BD3596-6EE6-431C-BB1E-BF7ADC84DDA7}"/>
              </a:ext>
            </a:extLst>
          </p:cNvPr>
          <p:cNvSpPr/>
          <p:nvPr/>
        </p:nvSpPr>
        <p:spPr bwMode="auto">
          <a:xfrm>
            <a:off x="971600" y="2889993"/>
            <a:ext cx="1800200" cy="683023"/>
          </a:xfrm>
          <a:prstGeom prst="rect">
            <a:avLst/>
          </a:prstGeom>
          <a:noFill/>
          <a:ln w="38100"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11" name="Straight Arrow Connector 10">
            <a:extLst>
              <a:ext uri="{FF2B5EF4-FFF2-40B4-BE49-F238E27FC236}">
                <a16:creationId xmlns:a16="http://schemas.microsoft.com/office/drawing/2014/main" id="{D8A44EEB-D73A-4822-A1D3-9D0D2C48CF06}"/>
              </a:ext>
            </a:extLst>
          </p:cNvPr>
          <p:cNvCxnSpPr>
            <a:stCxn id="9" idx="3"/>
            <a:endCxn id="8" idx="1"/>
          </p:cNvCxnSpPr>
          <p:nvPr/>
        </p:nvCxnSpPr>
        <p:spPr bwMode="auto">
          <a:xfrm>
            <a:off x="2771800" y="3231505"/>
            <a:ext cx="1944216" cy="1924503"/>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cxnSp>
        <p:nvCxnSpPr>
          <p:cNvPr id="14" name="Straight Connector 13">
            <a:extLst>
              <a:ext uri="{FF2B5EF4-FFF2-40B4-BE49-F238E27FC236}">
                <a16:creationId xmlns:a16="http://schemas.microsoft.com/office/drawing/2014/main" id="{EB65B8FB-3705-478F-B9B1-C785E1B3C3AD}"/>
              </a:ext>
            </a:extLst>
          </p:cNvPr>
          <p:cNvCxnSpPr>
            <a:cxnSpLocks/>
          </p:cNvCxnSpPr>
          <p:nvPr/>
        </p:nvCxnSpPr>
        <p:spPr bwMode="auto">
          <a:xfrm>
            <a:off x="6156176" y="4941168"/>
            <a:ext cx="648072" cy="0"/>
          </a:xfrm>
          <a:prstGeom prst="line">
            <a:avLst/>
          </a:prstGeom>
          <a:solidFill>
            <a:schemeClr val="accent1"/>
          </a:solidFill>
          <a:ln w="57150" cap="flat" cmpd="sng" algn="ctr">
            <a:solidFill>
              <a:srgbClr val="FF0000"/>
            </a:solidFill>
            <a:prstDash val="solid"/>
            <a:miter lim="800000"/>
            <a:headEnd type="none" w="med" len="med"/>
            <a:tailEnd type="none" w="med" len="med"/>
          </a:ln>
          <a:effectLst/>
        </p:spPr>
      </p:cxnSp>
      <p:sp>
        <p:nvSpPr>
          <p:cNvPr id="15" name="Marcador de fecha 3">
            <a:extLst>
              <a:ext uri="{FF2B5EF4-FFF2-40B4-BE49-F238E27FC236}">
                <a16:creationId xmlns:a16="http://schemas.microsoft.com/office/drawing/2014/main" id="{89C39494-F863-4556-94C8-5474E58C0B0A}"/>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6" name="Marcador de pie de página 4">
            <a:extLst>
              <a:ext uri="{FF2B5EF4-FFF2-40B4-BE49-F238E27FC236}">
                <a16:creationId xmlns:a16="http://schemas.microsoft.com/office/drawing/2014/main" id="{32F5B641-39D6-44D9-87A2-C12ECE34610C}"/>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1250378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81E6F-7AAC-4472-9B4A-956D23AA6608}"/>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2D27D814-C84C-40A8-B32B-80423DEC630F}"/>
              </a:ext>
            </a:extLst>
          </p:cNvPr>
          <p:cNvSpPr>
            <a:spLocks noGrp="1"/>
          </p:cNvSpPr>
          <p:nvPr>
            <p:ph idx="1"/>
          </p:nvPr>
        </p:nvSpPr>
        <p:spPr>
          <a:xfrm>
            <a:off x="107157" y="1674066"/>
            <a:ext cx="4032796" cy="620599"/>
          </a:xfrm>
        </p:spPr>
        <p:txBody>
          <a:bodyPr/>
          <a:lstStyle/>
          <a:p>
            <a:pPr marL="0" indent="0">
              <a:buNone/>
            </a:pPr>
            <a:r>
              <a:rPr lang="en-GB" dirty="0"/>
              <a:t>Expectations about DT</a:t>
            </a:r>
          </a:p>
        </p:txBody>
      </p:sp>
      <p:sp>
        <p:nvSpPr>
          <p:cNvPr id="6" name="Slide Number Placeholder 5">
            <a:extLst>
              <a:ext uri="{FF2B5EF4-FFF2-40B4-BE49-F238E27FC236}">
                <a16:creationId xmlns:a16="http://schemas.microsoft.com/office/drawing/2014/main" id="{E2CA578E-7E36-4D34-A219-D73EDD9EC2E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23</a:t>
            </a:fld>
            <a:r>
              <a:rPr lang="en-US"/>
              <a:t>/1024</a:t>
            </a:r>
            <a:endParaRPr lang="en-US" dirty="0"/>
          </a:p>
        </p:txBody>
      </p:sp>
      <p:sp>
        <p:nvSpPr>
          <p:cNvPr id="10" name="Rectangle 9">
            <a:extLst>
              <a:ext uri="{FF2B5EF4-FFF2-40B4-BE49-F238E27FC236}">
                <a16:creationId xmlns:a16="http://schemas.microsoft.com/office/drawing/2014/main" id="{73895066-DB34-4CF7-9633-F8495CF6DD1A}"/>
              </a:ext>
            </a:extLst>
          </p:cNvPr>
          <p:cNvSpPr/>
          <p:nvPr/>
        </p:nvSpPr>
        <p:spPr>
          <a:xfrm>
            <a:off x="107157" y="5980995"/>
            <a:ext cx="8694712" cy="415498"/>
          </a:xfrm>
          <a:prstGeom prst="rect">
            <a:avLst/>
          </a:prstGeom>
        </p:spPr>
        <p:txBody>
          <a:bodyPr wrap="square">
            <a:spAutoFit/>
          </a:bodyPr>
          <a:lstStyle/>
          <a:p>
            <a:r>
              <a:rPr lang="en-US" sz="1050" dirty="0">
                <a:solidFill>
                  <a:schemeClr val="accent2"/>
                </a:solidFill>
                <a:hlinkClick r:id="rId2">
                  <a:extLst>
                    <a:ext uri="{A12FA001-AC4F-418D-AE19-62706E023703}">
                      <ahyp:hlinkClr xmlns:ahyp="http://schemas.microsoft.com/office/drawing/2018/hyperlinkcolor" val="tx"/>
                    </a:ext>
                  </a:extLst>
                </a:hlinkClick>
              </a:rPr>
              <a:t>https://www2.deloitte.com/us/en/insights/focus/tech-trends/2020/digital-twin-applications-bridging-the-physical-and-digital.html#endnote-10</a:t>
            </a:r>
            <a:endParaRPr lang="en-US" sz="1050" dirty="0">
              <a:solidFill>
                <a:schemeClr val="accent2"/>
              </a:solidFill>
            </a:endParaRPr>
          </a:p>
          <a:p>
            <a:r>
              <a:rPr lang="en-US" sz="1050" dirty="0">
                <a:solidFill>
                  <a:schemeClr val="accent2"/>
                </a:solidFill>
                <a:hlinkClick r:id="rId3">
                  <a:extLst>
                    <a:ext uri="{A12FA001-AC4F-418D-AE19-62706E023703}">
                      <ahyp:hlinkClr xmlns:ahyp="http://schemas.microsoft.com/office/drawing/2018/hyperlinkcolor" val="tx"/>
                    </a:ext>
                  </a:extLst>
                </a:hlinkClick>
              </a:rPr>
              <a:t>https://www.marketsandmarkets.com/Market-Reports/digital-twin-market-225269522.html</a:t>
            </a:r>
            <a:endParaRPr lang="en-US" sz="1050" dirty="0">
              <a:solidFill>
                <a:schemeClr val="accent2"/>
              </a:solidFill>
            </a:endParaRPr>
          </a:p>
        </p:txBody>
      </p:sp>
      <p:pic>
        <p:nvPicPr>
          <p:cNvPr id="12" name="Picture 11">
            <a:extLst>
              <a:ext uri="{FF2B5EF4-FFF2-40B4-BE49-F238E27FC236}">
                <a16:creationId xmlns:a16="http://schemas.microsoft.com/office/drawing/2014/main" id="{319E9AE1-DDFD-44C2-B345-2A134AE16E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2404927"/>
            <a:ext cx="5327972" cy="3465805"/>
          </a:xfrm>
          <a:prstGeom prst="rect">
            <a:avLst/>
          </a:prstGeom>
        </p:spPr>
      </p:pic>
      <p:sp>
        <p:nvSpPr>
          <p:cNvPr id="13" name="TextBox 12">
            <a:extLst>
              <a:ext uri="{FF2B5EF4-FFF2-40B4-BE49-F238E27FC236}">
                <a16:creationId xmlns:a16="http://schemas.microsoft.com/office/drawing/2014/main" id="{99782742-10EB-480B-81B2-6588D9B73045}"/>
              </a:ext>
            </a:extLst>
          </p:cNvPr>
          <p:cNvSpPr txBox="1"/>
          <p:nvPr/>
        </p:nvSpPr>
        <p:spPr>
          <a:xfrm>
            <a:off x="5940152" y="2729458"/>
            <a:ext cx="2592388" cy="2923877"/>
          </a:xfrm>
          <a:prstGeom prst="rect">
            <a:avLst/>
          </a:prstGeom>
          <a:noFill/>
        </p:spPr>
        <p:txBody>
          <a:bodyPr wrap="square" rtlCol="0">
            <a:spAutoFit/>
          </a:bodyPr>
          <a:lstStyle/>
          <a:p>
            <a:r>
              <a:rPr lang="en-GB" sz="2000" dirty="0">
                <a:latin typeface="+mn-lt"/>
              </a:rPr>
              <a:t>Key player companies:</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dirty="0">
                <a:latin typeface="+mn-lt"/>
              </a:rPr>
              <a:t>General Electric</a:t>
            </a:r>
          </a:p>
          <a:p>
            <a:pPr marL="342900" indent="-342900">
              <a:buFont typeface="Arial" panose="020B0604020202020204" pitchFamily="34" charset="0"/>
              <a:buChar char="•"/>
            </a:pPr>
            <a:r>
              <a:rPr lang="en-GB" sz="2000" dirty="0">
                <a:latin typeface="+mn-lt"/>
              </a:rPr>
              <a:t>IBM</a:t>
            </a:r>
          </a:p>
          <a:p>
            <a:pPr marL="342900" indent="-342900">
              <a:buFont typeface="Arial" panose="020B0604020202020204" pitchFamily="34" charset="0"/>
              <a:buChar char="•"/>
            </a:pPr>
            <a:r>
              <a:rPr lang="en-GB" sz="2000" dirty="0">
                <a:latin typeface="+mn-lt"/>
              </a:rPr>
              <a:t>PTC</a:t>
            </a:r>
          </a:p>
          <a:p>
            <a:pPr marL="342900" indent="-342900">
              <a:buFont typeface="Arial" panose="020B0604020202020204" pitchFamily="34" charset="0"/>
              <a:buChar char="•"/>
            </a:pPr>
            <a:r>
              <a:rPr lang="en-GB" sz="2000" dirty="0">
                <a:latin typeface="+mn-lt"/>
              </a:rPr>
              <a:t>Microsoft</a:t>
            </a:r>
          </a:p>
          <a:p>
            <a:pPr marL="342900" indent="-342900">
              <a:buFont typeface="Arial" panose="020B0604020202020204" pitchFamily="34" charset="0"/>
              <a:buChar char="•"/>
            </a:pPr>
            <a:r>
              <a:rPr lang="en-GB" sz="2000" dirty="0">
                <a:latin typeface="+mn-lt"/>
              </a:rPr>
              <a:t>Siemens AG</a:t>
            </a:r>
          </a:p>
          <a:p>
            <a:pPr marL="342900" indent="-342900">
              <a:buFont typeface="Arial" panose="020B0604020202020204" pitchFamily="34" charset="0"/>
              <a:buChar char="•"/>
            </a:pPr>
            <a:r>
              <a:rPr lang="en-GB" sz="2000" dirty="0">
                <a:latin typeface="+mn-lt"/>
              </a:rPr>
              <a:t>ANSYS</a:t>
            </a:r>
          </a:p>
          <a:p>
            <a:pPr marL="342900" indent="-342900">
              <a:buFont typeface="Arial" panose="020B0604020202020204" pitchFamily="34" charset="0"/>
              <a:buChar char="•"/>
            </a:pPr>
            <a:r>
              <a:rPr lang="en-GB" sz="2000" dirty="0">
                <a:latin typeface="+mn-lt"/>
              </a:rPr>
              <a:t>Oracle</a:t>
            </a:r>
            <a:endParaRPr lang="en-US" sz="2000" dirty="0">
              <a:latin typeface="+mn-lt"/>
            </a:endParaRPr>
          </a:p>
        </p:txBody>
      </p:sp>
      <p:sp>
        <p:nvSpPr>
          <p:cNvPr id="11" name="Marcador de fecha 3">
            <a:extLst>
              <a:ext uri="{FF2B5EF4-FFF2-40B4-BE49-F238E27FC236}">
                <a16:creationId xmlns:a16="http://schemas.microsoft.com/office/drawing/2014/main" id="{AF0206EB-FA10-46FF-BB05-A879E5C9E274}"/>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4" name="Marcador de pie de página 4">
            <a:extLst>
              <a:ext uri="{FF2B5EF4-FFF2-40B4-BE49-F238E27FC236}">
                <a16:creationId xmlns:a16="http://schemas.microsoft.com/office/drawing/2014/main" id="{FA1232C3-B0A6-4202-9071-35035EDA15D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7205954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16ED-6891-4025-8EAF-5BAEC554CBB7}"/>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5C154706-A666-497E-85CD-0D8A19E38DEE}"/>
              </a:ext>
            </a:extLst>
          </p:cNvPr>
          <p:cNvSpPr>
            <a:spLocks noGrp="1"/>
          </p:cNvSpPr>
          <p:nvPr>
            <p:ph idx="1"/>
          </p:nvPr>
        </p:nvSpPr>
        <p:spPr>
          <a:xfrm>
            <a:off x="107504" y="1619360"/>
            <a:ext cx="8785225" cy="648791"/>
          </a:xfrm>
        </p:spPr>
        <p:txBody>
          <a:bodyPr/>
          <a:lstStyle/>
          <a:p>
            <a:pPr marL="0" indent="0">
              <a:buNone/>
            </a:pPr>
            <a:r>
              <a:rPr lang="en-GB" dirty="0"/>
              <a:t>Smart control engineering and DT</a:t>
            </a:r>
            <a:endParaRPr lang="en-US" dirty="0"/>
          </a:p>
        </p:txBody>
      </p:sp>
      <p:sp>
        <p:nvSpPr>
          <p:cNvPr id="6" name="Slide Number Placeholder 5">
            <a:extLst>
              <a:ext uri="{FF2B5EF4-FFF2-40B4-BE49-F238E27FC236}">
                <a16:creationId xmlns:a16="http://schemas.microsoft.com/office/drawing/2014/main" id="{3385FABE-E4DC-47BF-9EBC-D32D2AC9D07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24</a:t>
            </a:fld>
            <a:r>
              <a:rPr lang="en-US"/>
              <a:t>/1024</a:t>
            </a:r>
            <a:endParaRPr lang="en-US" dirty="0"/>
          </a:p>
        </p:txBody>
      </p:sp>
      <p:sp>
        <p:nvSpPr>
          <p:cNvPr id="7" name="Marcador de fecha 3">
            <a:extLst>
              <a:ext uri="{FF2B5EF4-FFF2-40B4-BE49-F238E27FC236}">
                <a16:creationId xmlns:a16="http://schemas.microsoft.com/office/drawing/2014/main" id="{FA26DDE5-B5C4-4468-A74F-AB479FCF5966}"/>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8" name="Marcador de pie de página 4">
            <a:extLst>
              <a:ext uri="{FF2B5EF4-FFF2-40B4-BE49-F238E27FC236}">
                <a16:creationId xmlns:a16="http://schemas.microsoft.com/office/drawing/2014/main" id="{9A4A8A09-C227-48DF-BD41-8F920D7164A0}"/>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
        <p:nvSpPr>
          <p:cNvPr id="9" name="TextBox 8">
            <a:extLst>
              <a:ext uri="{FF2B5EF4-FFF2-40B4-BE49-F238E27FC236}">
                <a16:creationId xmlns:a16="http://schemas.microsoft.com/office/drawing/2014/main" id="{E94571BE-FD2B-4408-888A-1FC7EC9B3B9A}"/>
              </a:ext>
            </a:extLst>
          </p:cNvPr>
          <p:cNvSpPr txBox="1"/>
          <p:nvPr/>
        </p:nvSpPr>
        <p:spPr>
          <a:xfrm>
            <a:off x="107504" y="2339588"/>
            <a:ext cx="4891147" cy="369332"/>
          </a:xfrm>
          <a:prstGeom prst="rect">
            <a:avLst/>
          </a:prstGeom>
          <a:noFill/>
        </p:spPr>
        <p:txBody>
          <a:bodyPr wrap="none" rtlCol="0">
            <a:spAutoFit/>
          </a:bodyPr>
          <a:lstStyle/>
          <a:p>
            <a:r>
              <a:rPr lang="en-GB" sz="1800" dirty="0">
                <a:latin typeface="+mn-lt"/>
              </a:rPr>
              <a:t>NSF Smart and Autonomous systems (S&amp;AS) [24]</a:t>
            </a:r>
            <a:endParaRPr lang="en-US" sz="1800" dirty="0">
              <a:latin typeface="+mn-lt"/>
            </a:endParaRPr>
          </a:p>
        </p:txBody>
      </p:sp>
      <p:pic>
        <p:nvPicPr>
          <p:cNvPr id="11" name="Picture 10">
            <a:extLst>
              <a:ext uri="{FF2B5EF4-FFF2-40B4-BE49-F238E27FC236}">
                <a16:creationId xmlns:a16="http://schemas.microsoft.com/office/drawing/2014/main" id="{43281B24-AC4C-4FCE-992A-3B12A06871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387" y="2780357"/>
            <a:ext cx="8785225" cy="3421946"/>
          </a:xfrm>
          <a:prstGeom prst="rect">
            <a:avLst/>
          </a:prstGeom>
        </p:spPr>
      </p:pic>
    </p:spTree>
    <p:extLst>
      <p:ext uri="{BB962C8B-B14F-4D97-AF65-F5344CB8AC3E}">
        <p14:creationId xmlns:p14="http://schemas.microsoft.com/office/powerpoint/2010/main" val="11305195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16ED-6891-4025-8EAF-5BAEC554CBB7}"/>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5C154706-A666-497E-85CD-0D8A19E38DEE}"/>
              </a:ext>
            </a:extLst>
          </p:cNvPr>
          <p:cNvSpPr>
            <a:spLocks noGrp="1"/>
          </p:cNvSpPr>
          <p:nvPr>
            <p:ph idx="1"/>
          </p:nvPr>
        </p:nvSpPr>
        <p:spPr>
          <a:xfrm>
            <a:off x="107504" y="1700089"/>
            <a:ext cx="8785225" cy="648791"/>
          </a:xfrm>
        </p:spPr>
        <p:txBody>
          <a:bodyPr/>
          <a:lstStyle/>
          <a:p>
            <a:pPr marL="0" indent="0">
              <a:buNone/>
            </a:pPr>
            <a:r>
              <a:rPr lang="en-GB" dirty="0"/>
              <a:t>Cognitive Process Control and DT</a:t>
            </a:r>
            <a:endParaRPr lang="en-US" dirty="0"/>
          </a:p>
        </p:txBody>
      </p:sp>
      <p:sp>
        <p:nvSpPr>
          <p:cNvPr id="6" name="Slide Number Placeholder 5">
            <a:extLst>
              <a:ext uri="{FF2B5EF4-FFF2-40B4-BE49-F238E27FC236}">
                <a16:creationId xmlns:a16="http://schemas.microsoft.com/office/drawing/2014/main" id="{3385FABE-E4DC-47BF-9EBC-D32D2AC9D07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25</a:t>
            </a:fld>
            <a:r>
              <a:rPr lang="en-US"/>
              <a:t>/1024</a:t>
            </a:r>
            <a:endParaRPr lang="en-US" dirty="0"/>
          </a:p>
        </p:txBody>
      </p:sp>
      <p:sp>
        <p:nvSpPr>
          <p:cNvPr id="7" name="Marcador de fecha 3">
            <a:extLst>
              <a:ext uri="{FF2B5EF4-FFF2-40B4-BE49-F238E27FC236}">
                <a16:creationId xmlns:a16="http://schemas.microsoft.com/office/drawing/2014/main" id="{FA26DDE5-B5C4-4468-A74F-AB479FCF5966}"/>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8" name="Marcador de pie de página 4">
            <a:extLst>
              <a:ext uri="{FF2B5EF4-FFF2-40B4-BE49-F238E27FC236}">
                <a16:creationId xmlns:a16="http://schemas.microsoft.com/office/drawing/2014/main" id="{9A4A8A09-C227-48DF-BD41-8F920D7164A0}"/>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graphicFrame>
        <p:nvGraphicFramePr>
          <p:cNvPr id="4" name="Diagram 3">
            <a:extLst>
              <a:ext uri="{FF2B5EF4-FFF2-40B4-BE49-F238E27FC236}">
                <a16:creationId xmlns:a16="http://schemas.microsoft.com/office/drawing/2014/main" id="{193E65FB-6FD2-45B6-A694-3968D9F212DE}"/>
              </a:ext>
            </a:extLst>
          </p:cNvPr>
          <p:cNvGraphicFramePr/>
          <p:nvPr>
            <p:extLst>
              <p:ext uri="{D42A27DB-BD31-4B8C-83A1-F6EECF244321}">
                <p14:modId xmlns:p14="http://schemas.microsoft.com/office/powerpoint/2010/main" val="1235397335"/>
              </p:ext>
            </p:extLst>
          </p:nvPr>
        </p:nvGraphicFramePr>
        <p:xfrm>
          <a:off x="-756592" y="2420317"/>
          <a:ext cx="7056784" cy="3697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63C184A-99D2-454B-841B-8B090B011E14}"/>
              </a:ext>
            </a:extLst>
          </p:cNvPr>
          <p:cNvSpPr txBox="1"/>
          <p:nvPr/>
        </p:nvSpPr>
        <p:spPr>
          <a:xfrm>
            <a:off x="5868144" y="3299550"/>
            <a:ext cx="2671330" cy="2677656"/>
          </a:xfrm>
          <a:prstGeom prst="rect">
            <a:avLst/>
          </a:prstGeom>
          <a:noFill/>
        </p:spPr>
        <p:txBody>
          <a:bodyPr wrap="square" rtlCol="0">
            <a:spAutoFit/>
          </a:bodyPr>
          <a:lstStyle/>
          <a:p>
            <a:pPr algn="ctr"/>
            <a:r>
              <a:rPr lang="en-GB" dirty="0">
                <a:latin typeface="+mn-lt"/>
              </a:rPr>
              <a:t>Leverage </a:t>
            </a:r>
          </a:p>
          <a:p>
            <a:pPr algn="ctr"/>
            <a:r>
              <a:rPr lang="en-GB" dirty="0">
                <a:latin typeface="+mn-lt"/>
              </a:rPr>
              <a:t>CPC features </a:t>
            </a:r>
          </a:p>
          <a:p>
            <a:pPr algn="ctr"/>
            <a:r>
              <a:rPr lang="en-GB" dirty="0">
                <a:latin typeface="+mn-lt"/>
              </a:rPr>
              <a:t>Through updated</a:t>
            </a:r>
          </a:p>
          <a:p>
            <a:pPr algn="ctr"/>
            <a:r>
              <a:rPr lang="en-GB" dirty="0">
                <a:latin typeface="+mn-lt"/>
              </a:rPr>
              <a:t>Virtual representations</a:t>
            </a:r>
          </a:p>
          <a:p>
            <a:pPr algn="ctr"/>
            <a:endParaRPr lang="en-GB" dirty="0">
              <a:latin typeface="+mn-lt"/>
            </a:endParaRPr>
          </a:p>
          <a:p>
            <a:pPr algn="ctr"/>
            <a:r>
              <a:rPr lang="en-GB" dirty="0">
                <a:solidFill>
                  <a:srgbClr val="FF0000"/>
                </a:solidFill>
                <a:latin typeface="+mn-lt"/>
              </a:rPr>
              <a:t>Digital Twin</a:t>
            </a:r>
            <a:endParaRPr lang="en-US" dirty="0">
              <a:solidFill>
                <a:srgbClr val="FF0000"/>
              </a:solidFill>
              <a:latin typeface="+mn-lt"/>
            </a:endParaRPr>
          </a:p>
        </p:txBody>
      </p:sp>
      <p:sp>
        <p:nvSpPr>
          <p:cNvPr id="10" name="Arrow: Right 9">
            <a:extLst>
              <a:ext uri="{FF2B5EF4-FFF2-40B4-BE49-F238E27FC236}">
                <a16:creationId xmlns:a16="http://schemas.microsoft.com/office/drawing/2014/main" id="{2ED0B7A0-F6FE-447D-93D7-F96C2D9B606A}"/>
              </a:ext>
            </a:extLst>
          </p:cNvPr>
          <p:cNvSpPr/>
          <p:nvPr/>
        </p:nvSpPr>
        <p:spPr bwMode="auto">
          <a:xfrm>
            <a:off x="4901826" y="3861048"/>
            <a:ext cx="749674" cy="576064"/>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60582707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91C4-862E-40B7-8AA0-EC5EBBEEA42E}"/>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8EBF88C3-9BEC-4B66-9E66-D95C5ED442BC}"/>
              </a:ext>
            </a:extLst>
          </p:cNvPr>
          <p:cNvSpPr>
            <a:spLocks noGrp="1"/>
          </p:cNvSpPr>
          <p:nvPr>
            <p:ph idx="1"/>
          </p:nvPr>
        </p:nvSpPr>
        <p:spPr>
          <a:xfrm>
            <a:off x="179388" y="1916113"/>
            <a:ext cx="8785225" cy="576783"/>
          </a:xfrm>
        </p:spPr>
        <p:txBody>
          <a:bodyPr/>
          <a:lstStyle/>
          <a:p>
            <a:pPr marL="0" indent="0">
              <a:buNone/>
            </a:pPr>
            <a:r>
              <a:rPr lang="en-GB" dirty="0"/>
              <a:t>Enabled capabilities for Control Engineering</a:t>
            </a:r>
            <a:endParaRPr lang="en-US" dirty="0"/>
          </a:p>
        </p:txBody>
      </p:sp>
      <p:sp>
        <p:nvSpPr>
          <p:cNvPr id="6" name="Slide Number Placeholder 5">
            <a:extLst>
              <a:ext uri="{FF2B5EF4-FFF2-40B4-BE49-F238E27FC236}">
                <a16:creationId xmlns:a16="http://schemas.microsoft.com/office/drawing/2014/main" id="{C6509288-3447-48B6-A673-057FA53D0BE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26</a:t>
            </a:fld>
            <a:r>
              <a:rPr lang="en-US"/>
              <a:t>/1024</a:t>
            </a:r>
            <a:endParaRPr lang="en-US" dirty="0"/>
          </a:p>
        </p:txBody>
      </p:sp>
      <p:graphicFrame>
        <p:nvGraphicFramePr>
          <p:cNvPr id="7" name="Diagram 6">
            <a:extLst>
              <a:ext uri="{FF2B5EF4-FFF2-40B4-BE49-F238E27FC236}">
                <a16:creationId xmlns:a16="http://schemas.microsoft.com/office/drawing/2014/main" id="{78711BFB-D60F-4100-96E5-0EA461A7E840}"/>
              </a:ext>
            </a:extLst>
          </p:cNvPr>
          <p:cNvGraphicFramePr/>
          <p:nvPr>
            <p:extLst>
              <p:ext uri="{D42A27DB-BD31-4B8C-83A1-F6EECF244321}">
                <p14:modId xmlns:p14="http://schemas.microsoft.com/office/powerpoint/2010/main" val="3993736966"/>
              </p:ext>
            </p:extLst>
          </p:nvPr>
        </p:nvGraphicFramePr>
        <p:xfrm>
          <a:off x="496734" y="2650256"/>
          <a:ext cx="8150532" cy="373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fecha 3">
            <a:extLst>
              <a:ext uri="{FF2B5EF4-FFF2-40B4-BE49-F238E27FC236}">
                <a16:creationId xmlns:a16="http://schemas.microsoft.com/office/drawing/2014/main" id="{F6F75EF0-DCE7-4754-84BD-B4246B787B5E}"/>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C15F98B4-5614-4A60-A43E-510AFFA98AB6}"/>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7448120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91C4-862E-40B7-8AA0-EC5EBBEEA42E}"/>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8EBF88C3-9BEC-4B66-9E66-D95C5ED442BC}"/>
              </a:ext>
            </a:extLst>
          </p:cNvPr>
          <p:cNvSpPr>
            <a:spLocks noGrp="1"/>
          </p:cNvSpPr>
          <p:nvPr>
            <p:ph idx="1"/>
          </p:nvPr>
        </p:nvSpPr>
        <p:spPr>
          <a:xfrm>
            <a:off x="107156" y="1772097"/>
            <a:ext cx="8785225" cy="576783"/>
          </a:xfrm>
        </p:spPr>
        <p:txBody>
          <a:bodyPr/>
          <a:lstStyle/>
          <a:p>
            <a:pPr marL="0" indent="0">
              <a:buNone/>
            </a:pPr>
            <a:r>
              <a:rPr lang="en-GB" dirty="0"/>
              <a:t>Smart control engineering: MAD methodology</a:t>
            </a:r>
            <a:endParaRPr lang="en-US" dirty="0"/>
          </a:p>
        </p:txBody>
      </p:sp>
      <p:sp>
        <p:nvSpPr>
          <p:cNvPr id="6" name="Slide Number Placeholder 5">
            <a:extLst>
              <a:ext uri="{FF2B5EF4-FFF2-40B4-BE49-F238E27FC236}">
                <a16:creationId xmlns:a16="http://schemas.microsoft.com/office/drawing/2014/main" id="{C6509288-3447-48B6-A673-057FA53D0BE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27</a:t>
            </a:fld>
            <a:r>
              <a:rPr lang="en-US"/>
              <a:t>/1024</a:t>
            </a:r>
            <a:endParaRPr lang="en-US" dirty="0"/>
          </a:p>
        </p:txBody>
      </p:sp>
      <p:sp>
        <p:nvSpPr>
          <p:cNvPr id="8" name="Marcador de fecha 3">
            <a:extLst>
              <a:ext uri="{FF2B5EF4-FFF2-40B4-BE49-F238E27FC236}">
                <a16:creationId xmlns:a16="http://schemas.microsoft.com/office/drawing/2014/main" id="{F6F75EF0-DCE7-4754-84BD-B4246B787B5E}"/>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C15F98B4-5614-4A60-A43E-510AFFA98AB6}"/>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611B774E-5F8C-4F7D-8CC0-349C90497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2894983"/>
            <a:ext cx="3960440" cy="3558205"/>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0098B380-021E-4EE7-AC07-88C61EE02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36" y="2855541"/>
            <a:ext cx="3590732" cy="3525787"/>
          </a:xfrm>
          <a:prstGeom prst="rect">
            <a:avLst/>
          </a:prstGeom>
        </p:spPr>
      </p:pic>
      <p:sp>
        <p:nvSpPr>
          <p:cNvPr id="12" name="Content Placeholder 2">
            <a:extLst>
              <a:ext uri="{FF2B5EF4-FFF2-40B4-BE49-F238E27FC236}">
                <a16:creationId xmlns:a16="http://schemas.microsoft.com/office/drawing/2014/main" id="{F1CAB3E9-49D8-4766-B39B-73C8AE1929BD}"/>
              </a:ext>
            </a:extLst>
          </p:cNvPr>
          <p:cNvSpPr txBox="1">
            <a:spLocks/>
          </p:cNvSpPr>
          <p:nvPr/>
        </p:nvSpPr>
        <p:spPr bwMode="auto">
          <a:xfrm>
            <a:off x="1204609" y="2492177"/>
            <a:ext cx="242074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2000" kern="0" dirty="0"/>
              <a:t>Classic MAD</a:t>
            </a:r>
            <a:endParaRPr lang="en-US" sz="2000" kern="0" dirty="0"/>
          </a:p>
        </p:txBody>
      </p:sp>
      <p:sp>
        <p:nvSpPr>
          <p:cNvPr id="13" name="Content Placeholder 2">
            <a:extLst>
              <a:ext uri="{FF2B5EF4-FFF2-40B4-BE49-F238E27FC236}">
                <a16:creationId xmlns:a16="http://schemas.microsoft.com/office/drawing/2014/main" id="{80417352-3F0A-4B81-BA5B-876437B8D2F4}"/>
              </a:ext>
            </a:extLst>
          </p:cNvPr>
          <p:cNvSpPr txBox="1">
            <a:spLocks/>
          </p:cNvSpPr>
          <p:nvPr/>
        </p:nvSpPr>
        <p:spPr bwMode="auto">
          <a:xfrm>
            <a:off x="5172024" y="2484220"/>
            <a:ext cx="242074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2000" kern="0" dirty="0"/>
              <a:t>MAD with DT</a:t>
            </a:r>
            <a:endParaRPr lang="en-US" sz="2000" kern="0" dirty="0"/>
          </a:p>
        </p:txBody>
      </p:sp>
      <p:sp>
        <p:nvSpPr>
          <p:cNvPr id="14" name="TextBox 13">
            <a:extLst>
              <a:ext uri="{FF2B5EF4-FFF2-40B4-BE49-F238E27FC236}">
                <a16:creationId xmlns:a16="http://schemas.microsoft.com/office/drawing/2014/main" id="{81F78034-24CA-4683-8C5A-BE1B94307E73}"/>
              </a:ext>
            </a:extLst>
          </p:cNvPr>
          <p:cNvSpPr txBox="1"/>
          <p:nvPr/>
        </p:nvSpPr>
        <p:spPr>
          <a:xfrm>
            <a:off x="3779912" y="5293657"/>
            <a:ext cx="1656184" cy="1015663"/>
          </a:xfrm>
          <a:prstGeom prst="rect">
            <a:avLst/>
          </a:prstGeom>
          <a:noFill/>
        </p:spPr>
        <p:txBody>
          <a:bodyPr wrap="square" rtlCol="0">
            <a:spAutoFit/>
          </a:bodyPr>
          <a:lstStyle/>
          <a:p>
            <a:r>
              <a:rPr lang="en-GB" sz="2000" dirty="0">
                <a:solidFill>
                  <a:srgbClr val="FF0000"/>
                </a:solidFill>
                <a:latin typeface="+mn-lt"/>
              </a:rPr>
              <a:t>M: Modelling</a:t>
            </a:r>
          </a:p>
          <a:p>
            <a:r>
              <a:rPr lang="en-GB" sz="2000" dirty="0">
                <a:solidFill>
                  <a:srgbClr val="FF0000"/>
                </a:solidFill>
                <a:latin typeface="+mn-lt"/>
              </a:rPr>
              <a:t>A:  Analysis</a:t>
            </a:r>
          </a:p>
          <a:p>
            <a:r>
              <a:rPr lang="en-GB" sz="2000" dirty="0">
                <a:solidFill>
                  <a:srgbClr val="FF0000"/>
                </a:solidFill>
                <a:latin typeface="+mn-lt"/>
              </a:rPr>
              <a:t>D:  Design</a:t>
            </a:r>
            <a:endParaRPr lang="en-US" sz="2000" dirty="0">
              <a:solidFill>
                <a:srgbClr val="FF0000"/>
              </a:solidFill>
              <a:latin typeface="+mn-lt"/>
            </a:endParaRPr>
          </a:p>
        </p:txBody>
      </p:sp>
      <p:sp>
        <p:nvSpPr>
          <p:cNvPr id="4" name="TextBox 3">
            <a:extLst>
              <a:ext uri="{FF2B5EF4-FFF2-40B4-BE49-F238E27FC236}">
                <a16:creationId xmlns:a16="http://schemas.microsoft.com/office/drawing/2014/main" id="{1425C242-BDE5-400F-A5D8-790108572C3E}"/>
              </a:ext>
            </a:extLst>
          </p:cNvPr>
          <p:cNvSpPr txBox="1"/>
          <p:nvPr/>
        </p:nvSpPr>
        <p:spPr>
          <a:xfrm>
            <a:off x="179513" y="5733256"/>
            <a:ext cx="1800200" cy="584775"/>
          </a:xfrm>
          <a:prstGeom prst="rect">
            <a:avLst/>
          </a:prstGeom>
          <a:noFill/>
        </p:spPr>
        <p:txBody>
          <a:bodyPr wrap="square" rtlCol="0">
            <a:spAutoFit/>
          </a:bodyPr>
          <a:lstStyle/>
          <a:p>
            <a:r>
              <a:rPr lang="en-US" sz="1600" dirty="0"/>
              <a:t>MAD Credit: </a:t>
            </a:r>
          </a:p>
          <a:p>
            <a:r>
              <a:rPr lang="en-US" sz="1600" dirty="0"/>
              <a:t>Kevin L. Moore</a:t>
            </a:r>
          </a:p>
        </p:txBody>
      </p:sp>
      <p:sp>
        <p:nvSpPr>
          <p:cNvPr id="7" name="Rectangle 6">
            <a:extLst>
              <a:ext uri="{FF2B5EF4-FFF2-40B4-BE49-F238E27FC236}">
                <a16:creationId xmlns:a16="http://schemas.microsoft.com/office/drawing/2014/main" id="{D445B9C4-A8B5-47F9-A193-DF43769C0D5E}"/>
              </a:ext>
            </a:extLst>
          </p:cNvPr>
          <p:cNvSpPr/>
          <p:nvPr/>
        </p:nvSpPr>
        <p:spPr>
          <a:xfrm>
            <a:off x="36004" y="6281365"/>
            <a:ext cx="4572000" cy="307777"/>
          </a:xfrm>
          <a:prstGeom prst="rect">
            <a:avLst/>
          </a:prstGeom>
        </p:spPr>
        <p:txBody>
          <a:bodyPr>
            <a:spAutoFit/>
          </a:bodyPr>
          <a:lstStyle/>
          <a:p>
            <a:r>
              <a:rPr lang="en-US" sz="1400" dirty="0">
                <a:solidFill>
                  <a:srgbClr val="FF0000"/>
                </a:solidFill>
              </a:rPr>
              <a:t>http://mechatronics.ucmerced.edu/madbook</a:t>
            </a:r>
          </a:p>
        </p:txBody>
      </p:sp>
    </p:spTree>
    <p:extLst>
      <p:ext uri="{BB962C8B-B14F-4D97-AF65-F5344CB8AC3E}">
        <p14:creationId xmlns:p14="http://schemas.microsoft.com/office/powerpoint/2010/main" val="3791966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91C4-862E-40B7-8AA0-EC5EBBEEA42E}"/>
              </a:ext>
            </a:extLst>
          </p:cNvPr>
          <p:cNvSpPr>
            <a:spLocks noGrp="1"/>
          </p:cNvSpPr>
          <p:nvPr>
            <p:ph type="title"/>
          </p:nvPr>
        </p:nvSpPr>
        <p:spPr/>
        <p:txBody>
          <a:bodyPr/>
          <a:lstStyle/>
          <a:p>
            <a:r>
              <a:rPr lang="en-GB" dirty="0"/>
              <a:t>2. Digital Twin</a:t>
            </a:r>
            <a:endParaRPr lang="en-US" dirty="0"/>
          </a:p>
        </p:txBody>
      </p:sp>
      <p:sp>
        <p:nvSpPr>
          <p:cNvPr id="3" name="Content Placeholder 2">
            <a:extLst>
              <a:ext uri="{FF2B5EF4-FFF2-40B4-BE49-F238E27FC236}">
                <a16:creationId xmlns:a16="http://schemas.microsoft.com/office/drawing/2014/main" id="{8EBF88C3-9BEC-4B66-9E66-D95C5ED442BC}"/>
              </a:ext>
            </a:extLst>
          </p:cNvPr>
          <p:cNvSpPr>
            <a:spLocks noGrp="1"/>
          </p:cNvSpPr>
          <p:nvPr>
            <p:ph idx="1"/>
          </p:nvPr>
        </p:nvSpPr>
        <p:spPr>
          <a:xfrm>
            <a:off x="107156" y="1772097"/>
            <a:ext cx="8785225" cy="576783"/>
          </a:xfrm>
        </p:spPr>
        <p:txBody>
          <a:bodyPr/>
          <a:lstStyle/>
          <a:p>
            <a:pPr marL="0" indent="0">
              <a:buNone/>
            </a:pPr>
            <a:r>
              <a:rPr lang="en-GB" dirty="0"/>
              <a:t>Control Performance Assessment (CPA)</a:t>
            </a:r>
            <a:endParaRPr lang="en-US" dirty="0"/>
          </a:p>
        </p:txBody>
      </p:sp>
      <p:sp>
        <p:nvSpPr>
          <p:cNvPr id="6" name="Slide Number Placeholder 5">
            <a:extLst>
              <a:ext uri="{FF2B5EF4-FFF2-40B4-BE49-F238E27FC236}">
                <a16:creationId xmlns:a16="http://schemas.microsoft.com/office/drawing/2014/main" id="{C6509288-3447-48B6-A673-057FA53D0BE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28</a:t>
            </a:fld>
            <a:r>
              <a:rPr lang="en-US"/>
              <a:t>/1024</a:t>
            </a:r>
            <a:endParaRPr lang="en-US" dirty="0"/>
          </a:p>
        </p:txBody>
      </p:sp>
      <p:sp>
        <p:nvSpPr>
          <p:cNvPr id="8" name="Marcador de fecha 3">
            <a:extLst>
              <a:ext uri="{FF2B5EF4-FFF2-40B4-BE49-F238E27FC236}">
                <a16:creationId xmlns:a16="http://schemas.microsoft.com/office/drawing/2014/main" id="{F6F75EF0-DCE7-4754-84BD-B4246B787B5E}"/>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C15F98B4-5614-4A60-A43E-510AFFA98AB6}"/>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
        <p:nvSpPr>
          <p:cNvPr id="12" name="Content Placeholder 2">
            <a:extLst>
              <a:ext uri="{FF2B5EF4-FFF2-40B4-BE49-F238E27FC236}">
                <a16:creationId xmlns:a16="http://schemas.microsoft.com/office/drawing/2014/main" id="{F1CAB3E9-49D8-4766-B39B-73C8AE1929BD}"/>
              </a:ext>
            </a:extLst>
          </p:cNvPr>
          <p:cNvSpPr txBox="1">
            <a:spLocks/>
          </p:cNvSpPr>
          <p:nvPr/>
        </p:nvSpPr>
        <p:spPr bwMode="auto">
          <a:xfrm>
            <a:off x="4722314" y="2636912"/>
            <a:ext cx="4242174" cy="157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r>
              <a:rPr lang="en-GB" sz="1800" dirty="0"/>
              <a:t>Measuring the control quality of a closed loop system against different control methodologies</a:t>
            </a:r>
          </a:p>
          <a:p>
            <a:pPr algn="just"/>
            <a:r>
              <a:rPr lang="en-GB" sz="1800" dirty="0"/>
              <a:t>Key Performance Indices (KPI)</a:t>
            </a:r>
          </a:p>
          <a:p>
            <a:pPr algn="just"/>
            <a:r>
              <a:rPr lang="en-GB" sz="1800" dirty="0"/>
              <a:t>Controller benchmarks (PID, MPC)</a:t>
            </a:r>
          </a:p>
          <a:p>
            <a:pPr algn="just"/>
            <a:endParaRPr lang="en-GB" sz="1800" dirty="0"/>
          </a:p>
          <a:p>
            <a:pPr algn="just"/>
            <a:endParaRPr lang="en-US" sz="1200" kern="0" dirty="0"/>
          </a:p>
        </p:txBody>
      </p:sp>
      <p:pic>
        <p:nvPicPr>
          <p:cNvPr id="7" name="Picture 6" descr="A close up of a logo&#10;&#10;Description automatically generated">
            <a:extLst>
              <a:ext uri="{FF2B5EF4-FFF2-40B4-BE49-F238E27FC236}">
                <a16:creationId xmlns:a16="http://schemas.microsoft.com/office/drawing/2014/main" id="{6939C709-B487-41C7-9DF3-8825C725A9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156" y="2568628"/>
            <a:ext cx="4464844" cy="1720743"/>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865BAA30-D90A-43CD-B20A-00AFDA9255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360808"/>
            <a:ext cx="5904656" cy="2210936"/>
          </a:xfrm>
          <a:prstGeom prst="rect">
            <a:avLst/>
          </a:prstGeom>
        </p:spPr>
      </p:pic>
    </p:spTree>
    <p:extLst>
      <p:ext uri="{BB962C8B-B14F-4D97-AF65-F5344CB8AC3E}">
        <p14:creationId xmlns:p14="http://schemas.microsoft.com/office/powerpoint/2010/main" val="23326997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537B3D9-02E7-4488-BBDF-B4D993898F24}"/>
              </a:ext>
            </a:extLst>
          </p:cNvPr>
          <p:cNvSpPr>
            <a:spLocks noGrp="1"/>
          </p:cNvSpPr>
          <p:nvPr>
            <p:ph idx="1"/>
          </p:nvPr>
        </p:nvSpPr>
        <p:spPr>
          <a:xfrm>
            <a:off x="179388" y="1916113"/>
            <a:ext cx="8785225" cy="4393207"/>
          </a:xfrm>
        </p:spPr>
        <p:txBody>
          <a:bodyPr/>
          <a:lstStyle/>
          <a:p>
            <a:pPr marL="0" indent="0">
              <a:buNone/>
            </a:pPr>
            <a:r>
              <a:rPr lang="en-GB" sz="2800" dirty="0"/>
              <a:t>UC Merced MESA Lab </a:t>
            </a:r>
            <a:r>
              <a:rPr lang="en-GB" sz="2800" dirty="0">
                <a:highlight>
                  <a:srgbClr val="FFFF00"/>
                </a:highlight>
              </a:rPr>
              <a:t>Smart Control Engineering </a:t>
            </a:r>
            <a:r>
              <a:rPr lang="en-GB" sz="2800" dirty="0"/>
              <a:t>goals:</a:t>
            </a:r>
            <a:endParaRPr lang="en-GB" sz="2000" dirty="0"/>
          </a:p>
          <a:p>
            <a:pPr marL="0" indent="0">
              <a:buNone/>
            </a:pPr>
            <a:endParaRPr lang="en-GB" sz="2000" dirty="0"/>
          </a:p>
          <a:p>
            <a:r>
              <a:rPr lang="en-GB" sz="2000" dirty="0"/>
              <a:t>Define a systematic methodology for design and implementation of DT on real systems for control engineering </a:t>
            </a:r>
          </a:p>
          <a:p>
            <a:endParaRPr lang="en-GB" sz="2000" dirty="0"/>
          </a:p>
          <a:p>
            <a:r>
              <a:rPr lang="en-GB" sz="2000" dirty="0"/>
              <a:t>Make smarter cognitive process control (CPC) supported on DT models and disruptive technologies</a:t>
            </a:r>
            <a:endParaRPr lang="en-US" sz="2000" dirty="0"/>
          </a:p>
          <a:p>
            <a:endParaRPr lang="en-GB" sz="2000" dirty="0"/>
          </a:p>
          <a:p>
            <a:r>
              <a:rPr lang="en-GB" sz="2000" dirty="0"/>
              <a:t>Employ fractional order signal processing (FOSP) based on fractional calculus (FC) into the digital twin modelling, data analytics, deep learning, and all disruptive technologies in the process.</a:t>
            </a:r>
          </a:p>
          <a:p>
            <a:endParaRPr lang="en-GB" sz="2000" dirty="0"/>
          </a:p>
        </p:txBody>
      </p:sp>
      <p:sp>
        <p:nvSpPr>
          <p:cNvPr id="2" name="Slide Number Placeholder 1">
            <a:extLst>
              <a:ext uri="{FF2B5EF4-FFF2-40B4-BE49-F238E27FC236}">
                <a16:creationId xmlns:a16="http://schemas.microsoft.com/office/drawing/2014/main" id="{EC3AA86B-D9D3-4177-9D8D-53E3A6549B98}"/>
              </a:ext>
            </a:extLst>
          </p:cNvPr>
          <p:cNvSpPr>
            <a:spLocks noGrp="1"/>
          </p:cNvSpPr>
          <p:nvPr>
            <p:ph type="sldNum" sz="quarter" idx="12"/>
          </p:nvPr>
        </p:nvSpPr>
        <p:spPr/>
        <p:txBody>
          <a:bodyPr/>
          <a:lstStyle/>
          <a:p>
            <a:pPr>
              <a:defRPr/>
            </a:pPr>
            <a:r>
              <a:rPr lang="en-US"/>
              <a:t>Slide-</a:t>
            </a:r>
            <a:fld id="{1C0ECAE8-15F8-4A6D-A083-4F433EA04F2E}" type="slidenum">
              <a:rPr lang="en-US" smtClean="0"/>
              <a:pPr>
                <a:defRPr/>
              </a:pPr>
              <a:t>29</a:t>
            </a:fld>
            <a:r>
              <a:rPr lang="en-US"/>
              <a:t>/1024</a:t>
            </a:r>
            <a:endParaRPr lang="en-US" dirty="0"/>
          </a:p>
        </p:txBody>
      </p:sp>
      <p:sp>
        <p:nvSpPr>
          <p:cNvPr id="5" name="Title 1">
            <a:extLst>
              <a:ext uri="{FF2B5EF4-FFF2-40B4-BE49-F238E27FC236}">
                <a16:creationId xmlns:a16="http://schemas.microsoft.com/office/drawing/2014/main" id="{3D916CAE-6443-437C-AF71-0A50DE0B2C89}"/>
              </a:ext>
            </a:extLst>
          </p:cNvPr>
          <p:cNvSpPr txBox="1">
            <a:spLocks/>
          </p:cNvSpPr>
          <p:nvPr/>
        </p:nvSpPr>
        <p:spPr>
          <a:xfrm>
            <a:off x="0" y="765175"/>
            <a:ext cx="9144000" cy="9350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dirty="0"/>
              <a:t>2. Digital Twin</a:t>
            </a:r>
            <a:endParaRPr lang="en-US" kern="0" dirty="0">
              <a:solidFill>
                <a:schemeClr val="tx1"/>
              </a:solidFill>
            </a:endParaRPr>
          </a:p>
        </p:txBody>
      </p:sp>
      <p:sp>
        <p:nvSpPr>
          <p:cNvPr id="8" name="Marcador de fecha 3">
            <a:extLst>
              <a:ext uri="{FF2B5EF4-FFF2-40B4-BE49-F238E27FC236}">
                <a16:creationId xmlns:a16="http://schemas.microsoft.com/office/drawing/2014/main" id="{560C458B-9A89-49F0-B839-7F18D86FD7F3}"/>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D184C2F1-32CA-400B-83E5-2CAAD38260F7}"/>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8237535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6AFCE4-6DFC-42BA-B763-BAF8EA975550}"/>
              </a:ext>
            </a:extLst>
          </p:cNvPr>
          <p:cNvSpPr>
            <a:spLocks noGrp="1"/>
          </p:cNvSpPr>
          <p:nvPr>
            <p:ph type="title"/>
          </p:nvPr>
        </p:nvSpPr>
        <p:spPr/>
        <p:txBody>
          <a:bodyPr/>
          <a:lstStyle/>
          <a:p>
            <a:r>
              <a:rPr lang="en-GB" dirty="0"/>
              <a:t>Part 1: DT background</a:t>
            </a:r>
            <a:endParaRPr lang="en-US" dirty="0"/>
          </a:p>
        </p:txBody>
      </p:sp>
      <p:sp>
        <p:nvSpPr>
          <p:cNvPr id="8" name="Text Placeholder 7">
            <a:extLst>
              <a:ext uri="{FF2B5EF4-FFF2-40B4-BE49-F238E27FC236}">
                <a16:creationId xmlns:a16="http://schemas.microsoft.com/office/drawing/2014/main" id="{7B90CFFE-B2DE-4132-8019-892F52681ABD}"/>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65F3C31E-6378-48CC-94E3-47EB3067F58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a:t>
            </a:fld>
            <a:r>
              <a:rPr lang="en-US"/>
              <a:t>/1024</a:t>
            </a:r>
            <a:endParaRPr lang="en-US" dirty="0"/>
          </a:p>
        </p:txBody>
      </p:sp>
      <p:sp>
        <p:nvSpPr>
          <p:cNvPr id="12" name="Marcador de fecha 3">
            <a:extLst>
              <a:ext uri="{FF2B5EF4-FFF2-40B4-BE49-F238E27FC236}">
                <a16:creationId xmlns:a16="http://schemas.microsoft.com/office/drawing/2014/main" id="{5F937F66-8717-4BC4-A48E-2FFE0DAF7F08}"/>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3" name="Marcador de pie de página 4">
            <a:extLst>
              <a:ext uri="{FF2B5EF4-FFF2-40B4-BE49-F238E27FC236}">
                <a16:creationId xmlns:a16="http://schemas.microsoft.com/office/drawing/2014/main" id="{29CA9AAE-8D7C-480A-99CC-D9AB5B000ED5}"/>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1990691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6AFCE4-6DFC-42BA-B763-BAF8EA975550}"/>
              </a:ext>
            </a:extLst>
          </p:cNvPr>
          <p:cNvSpPr>
            <a:spLocks noGrp="1"/>
          </p:cNvSpPr>
          <p:nvPr>
            <p:ph type="title"/>
          </p:nvPr>
        </p:nvSpPr>
        <p:spPr/>
        <p:txBody>
          <a:bodyPr/>
          <a:lstStyle/>
          <a:p>
            <a:r>
              <a:rPr lang="en-GB" dirty="0"/>
              <a:t>Part 2: Building a DT from scratch</a:t>
            </a:r>
            <a:endParaRPr lang="en-US" dirty="0"/>
          </a:p>
        </p:txBody>
      </p:sp>
      <p:sp>
        <p:nvSpPr>
          <p:cNvPr id="8" name="Text Placeholder 7">
            <a:extLst>
              <a:ext uri="{FF2B5EF4-FFF2-40B4-BE49-F238E27FC236}">
                <a16:creationId xmlns:a16="http://schemas.microsoft.com/office/drawing/2014/main" id="{7B90CFFE-B2DE-4132-8019-892F52681ABD}"/>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65F3C31E-6378-48CC-94E3-47EB3067F58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30</a:t>
            </a:fld>
            <a:r>
              <a:rPr lang="en-US"/>
              <a:t>/1024</a:t>
            </a:r>
            <a:endParaRPr lang="en-US" dirty="0"/>
          </a:p>
        </p:txBody>
      </p:sp>
      <p:sp>
        <p:nvSpPr>
          <p:cNvPr id="5" name="Marcador de fecha 3">
            <a:extLst>
              <a:ext uri="{FF2B5EF4-FFF2-40B4-BE49-F238E27FC236}">
                <a16:creationId xmlns:a16="http://schemas.microsoft.com/office/drawing/2014/main" id="{B8FA9979-696E-4780-A6D1-7D4337907315}"/>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56F1E934-7E7C-45CE-8A45-F5B1734AEF58}"/>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9660259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3CBAA-1310-47D7-B7CB-902B13B0B8A2}"/>
              </a:ext>
            </a:extLst>
          </p:cNvPr>
          <p:cNvSpPr>
            <a:spLocks noGrp="1"/>
          </p:cNvSpPr>
          <p:nvPr>
            <p:ph type="title"/>
          </p:nvPr>
        </p:nvSpPr>
        <p:spPr/>
        <p:txBody>
          <a:bodyPr/>
          <a:lstStyle/>
          <a:p>
            <a:r>
              <a:rPr lang="en-GB" dirty="0">
                <a:solidFill>
                  <a:schemeClr val="tx1"/>
                </a:solidFill>
              </a:rPr>
              <a:t>3. Building a DT from scratch</a:t>
            </a:r>
            <a:endParaRPr lang="en-US" dirty="0"/>
          </a:p>
        </p:txBody>
      </p:sp>
      <p:sp>
        <p:nvSpPr>
          <p:cNvPr id="3" name="Content Placeholder 2">
            <a:extLst>
              <a:ext uri="{FF2B5EF4-FFF2-40B4-BE49-F238E27FC236}">
                <a16:creationId xmlns:a16="http://schemas.microsoft.com/office/drawing/2014/main" id="{BE47019A-8BCF-4047-A53A-4735775674B9}"/>
              </a:ext>
            </a:extLst>
          </p:cNvPr>
          <p:cNvSpPr>
            <a:spLocks noGrp="1"/>
          </p:cNvSpPr>
          <p:nvPr>
            <p:ph idx="1"/>
          </p:nvPr>
        </p:nvSpPr>
        <p:spPr>
          <a:xfrm>
            <a:off x="16768" y="1700213"/>
            <a:ext cx="8785225" cy="404813"/>
          </a:xfrm>
        </p:spPr>
        <p:txBody>
          <a:bodyPr/>
          <a:lstStyle/>
          <a:p>
            <a:pPr marL="0" indent="0">
              <a:buNone/>
            </a:pPr>
            <a:r>
              <a:rPr lang="en-GB" dirty="0"/>
              <a:t>Steps to build a DT</a:t>
            </a:r>
            <a:endParaRPr lang="en-US" dirty="0"/>
          </a:p>
        </p:txBody>
      </p:sp>
      <p:sp>
        <p:nvSpPr>
          <p:cNvPr id="6" name="Slide Number Placeholder 5">
            <a:extLst>
              <a:ext uri="{FF2B5EF4-FFF2-40B4-BE49-F238E27FC236}">
                <a16:creationId xmlns:a16="http://schemas.microsoft.com/office/drawing/2014/main" id="{078DD520-73BD-4045-9C8E-323E01CACD8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31</a:t>
            </a:fld>
            <a:r>
              <a:rPr lang="en-US"/>
              <a:t>/1024</a:t>
            </a:r>
            <a:endParaRPr lang="en-US" dirty="0"/>
          </a:p>
        </p:txBody>
      </p:sp>
      <p:sp>
        <p:nvSpPr>
          <p:cNvPr id="8" name="Marcador de fecha 3">
            <a:extLst>
              <a:ext uri="{FF2B5EF4-FFF2-40B4-BE49-F238E27FC236}">
                <a16:creationId xmlns:a16="http://schemas.microsoft.com/office/drawing/2014/main" id="{4F47B793-FA76-4FAA-B6C0-53742C34F5B1}"/>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95C588E9-3D8B-4314-9F40-D3EB6E5A2C29}"/>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grpSp>
        <p:nvGrpSpPr>
          <p:cNvPr id="62" name="Group 61">
            <a:extLst>
              <a:ext uri="{FF2B5EF4-FFF2-40B4-BE49-F238E27FC236}">
                <a16:creationId xmlns:a16="http://schemas.microsoft.com/office/drawing/2014/main" id="{44745FFC-B8BA-4B78-9D7D-C9BEFD7121F9}"/>
              </a:ext>
            </a:extLst>
          </p:cNvPr>
          <p:cNvGrpSpPr/>
          <p:nvPr/>
        </p:nvGrpSpPr>
        <p:grpSpPr>
          <a:xfrm>
            <a:off x="1023248" y="3040064"/>
            <a:ext cx="6953042" cy="2236753"/>
            <a:chOff x="271335" y="2900057"/>
            <a:chExt cx="6953042" cy="2236753"/>
          </a:xfrm>
        </p:grpSpPr>
        <p:grpSp>
          <p:nvGrpSpPr>
            <p:cNvPr id="48" name="Group 47">
              <a:extLst>
                <a:ext uri="{FF2B5EF4-FFF2-40B4-BE49-F238E27FC236}">
                  <a16:creationId xmlns:a16="http://schemas.microsoft.com/office/drawing/2014/main" id="{118D120A-EE55-4E2F-BBDD-9EA8E7B608B1}"/>
                </a:ext>
              </a:extLst>
            </p:cNvPr>
            <p:cNvGrpSpPr/>
            <p:nvPr/>
          </p:nvGrpSpPr>
          <p:grpSpPr>
            <a:xfrm>
              <a:off x="271335" y="2900057"/>
              <a:ext cx="6953042" cy="2236753"/>
              <a:chOff x="-17596803" y="6327171"/>
              <a:chExt cx="12996944" cy="2946489"/>
            </a:xfrm>
          </p:grpSpPr>
          <p:sp>
            <p:nvSpPr>
              <p:cNvPr id="14" name="TextBox 13">
                <a:extLst>
                  <a:ext uri="{FF2B5EF4-FFF2-40B4-BE49-F238E27FC236}">
                    <a16:creationId xmlns:a16="http://schemas.microsoft.com/office/drawing/2014/main" id="{F933003A-82F4-4B61-8C0B-82EC39FEA690}"/>
                  </a:ext>
                </a:extLst>
              </p:cNvPr>
              <p:cNvSpPr txBox="1"/>
              <p:nvPr/>
            </p:nvSpPr>
            <p:spPr>
              <a:xfrm>
                <a:off x="-17297754" y="8271402"/>
                <a:ext cx="2315098" cy="851416"/>
              </a:xfrm>
              <a:prstGeom prst="rect">
                <a:avLst/>
              </a:prstGeom>
              <a:noFill/>
            </p:spPr>
            <p:txBody>
              <a:bodyPr wrap="square" lIns="0" rIns="0" rtlCol="0" anchor="b">
                <a:spAutoFit/>
              </a:bodyPr>
              <a:lstStyle/>
              <a:p>
                <a:pPr algn="ctr"/>
                <a:r>
                  <a:rPr lang="en-US" sz="1200" b="1" cap="all" dirty="0">
                    <a:solidFill>
                      <a:schemeClr val="tx2"/>
                    </a:solidFill>
                  </a:rPr>
                  <a:t>1. Target system definition </a:t>
                </a:r>
              </a:p>
            </p:txBody>
          </p:sp>
          <p:sp>
            <p:nvSpPr>
              <p:cNvPr id="17" name="TextBox 16">
                <a:extLst>
                  <a:ext uri="{FF2B5EF4-FFF2-40B4-BE49-F238E27FC236}">
                    <a16:creationId xmlns:a16="http://schemas.microsoft.com/office/drawing/2014/main" id="{79F5DFDC-3990-45A2-8F58-68ADC0D5F64D}"/>
                  </a:ext>
                </a:extLst>
              </p:cNvPr>
              <p:cNvSpPr txBox="1"/>
              <p:nvPr/>
            </p:nvSpPr>
            <p:spPr>
              <a:xfrm>
                <a:off x="-15043660" y="6814323"/>
                <a:ext cx="2814873" cy="608154"/>
              </a:xfrm>
              <a:prstGeom prst="rect">
                <a:avLst/>
              </a:prstGeom>
              <a:noFill/>
            </p:spPr>
            <p:txBody>
              <a:bodyPr wrap="square" lIns="0" rIns="0" rtlCol="0" anchor="b">
                <a:spAutoFit/>
              </a:bodyPr>
              <a:lstStyle/>
              <a:p>
                <a:pPr algn="ctr"/>
                <a:r>
                  <a:rPr lang="en-GB" sz="1200" b="1" cap="all" dirty="0">
                    <a:solidFill>
                      <a:schemeClr val="accent2"/>
                    </a:solidFill>
                  </a:rPr>
                  <a:t>2. S</a:t>
                </a:r>
                <a:r>
                  <a:rPr lang="en-US" sz="1200" b="1" cap="all" dirty="0" err="1">
                    <a:solidFill>
                      <a:schemeClr val="accent2"/>
                    </a:solidFill>
                  </a:rPr>
                  <a:t>ystem</a:t>
                </a:r>
                <a:endParaRPr lang="en-US" sz="1200" b="1" cap="all" dirty="0">
                  <a:solidFill>
                    <a:schemeClr val="accent2"/>
                  </a:solidFill>
                </a:endParaRPr>
              </a:p>
              <a:p>
                <a:pPr algn="ctr"/>
                <a:r>
                  <a:rPr lang="en-US" sz="1200" b="1" cap="all" dirty="0">
                    <a:solidFill>
                      <a:schemeClr val="accent2"/>
                    </a:solidFill>
                  </a:rPr>
                  <a:t>Documentation</a:t>
                </a:r>
              </a:p>
            </p:txBody>
          </p:sp>
          <p:sp>
            <p:nvSpPr>
              <p:cNvPr id="20" name="TextBox 19">
                <a:extLst>
                  <a:ext uri="{FF2B5EF4-FFF2-40B4-BE49-F238E27FC236}">
                    <a16:creationId xmlns:a16="http://schemas.microsoft.com/office/drawing/2014/main" id="{5AA852A9-0D3D-49A5-A227-21C12ECE51E6}"/>
                  </a:ext>
                </a:extLst>
              </p:cNvPr>
              <p:cNvSpPr txBox="1"/>
              <p:nvPr/>
            </p:nvSpPr>
            <p:spPr>
              <a:xfrm>
                <a:off x="-12392245" y="8358567"/>
                <a:ext cx="2661006" cy="608154"/>
              </a:xfrm>
              <a:prstGeom prst="rect">
                <a:avLst/>
              </a:prstGeom>
              <a:noFill/>
            </p:spPr>
            <p:txBody>
              <a:bodyPr wrap="square" lIns="0" rIns="0" rtlCol="0" anchor="b">
                <a:spAutoFit/>
              </a:bodyPr>
              <a:lstStyle/>
              <a:p>
                <a:pPr algn="ctr"/>
                <a:r>
                  <a:rPr lang="en-US" sz="1200" b="1" cap="all" dirty="0"/>
                  <a:t>3. Multidomain Simulation</a:t>
                </a:r>
              </a:p>
            </p:txBody>
          </p:sp>
          <p:sp>
            <p:nvSpPr>
              <p:cNvPr id="23" name="TextBox 22">
                <a:extLst>
                  <a:ext uri="{FF2B5EF4-FFF2-40B4-BE49-F238E27FC236}">
                    <a16:creationId xmlns:a16="http://schemas.microsoft.com/office/drawing/2014/main" id="{9118ABCA-6CBD-49E7-BF7C-B25C3BED2031}"/>
                  </a:ext>
                </a:extLst>
              </p:cNvPr>
              <p:cNvSpPr txBox="1"/>
              <p:nvPr/>
            </p:nvSpPr>
            <p:spPr>
              <a:xfrm>
                <a:off x="-9827005" y="6549667"/>
                <a:ext cx="2557674" cy="1094677"/>
              </a:xfrm>
              <a:prstGeom prst="rect">
                <a:avLst/>
              </a:prstGeom>
              <a:noFill/>
            </p:spPr>
            <p:txBody>
              <a:bodyPr wrap="square" lIns="0" rIns="0" rtlCol="0" anchor="b">
                <a:spAutoFit/>
              </a:bodyPr>
              <a:lstStyle/>
              <a:p>
                <a:pPr algn="ctr"/>
                <a:r>
                  <a:rPr lang="en-US" sz="1200" b="1" cap="all" dirty="0">
                    <a:solidFill>
                      <a:schemeClr val="accent6">
                        <a:lumMod val="75000"/>
                      </a:schemeClr>
                    </a:solidFill>
                  </a:rPr>
                  <a:t>4. DT assembly</a:t>
                </a:r>
              </a:p>
              <a:p>
                <a:pPr algn="ctr"/>
                <a:r>
                  <a:rPr lang="en-US" sz="1200" b="1" cap="all" dirty="0">
                    <a:solidFill>
                      <a:schemeClr val="accent6">
                        <a:lumMod val="75000"/>
                      </a:schemeClr>
                    </a:solidFill>
                  </a:rPr>
                  <a:t>And </a:t>
                </a:r>
              </a:p>
              <a:p>
                <a:pPr algn="ctr"/>
                <a:r>
                  <a:rPr lang="en-US" sz="1200" b="1" cap="all" dirty="0">
                    <a:solidFill>
                      <a:schemeClr val="accent6">
                        <a:lumMod val="75000"/>
                      </a:schemeClr>
                    </a:solidFill>
                  </a:rPr>
                  <a:t>Behavioral </a:t>
                </a:r>
              </a:p>
              <a:p>
                <a:pPr algn="ctr"/>
                <a:r>
                  <a:rPr lang="en-US" sz="1200" b="1" cap="all" dirty="0">
                    <a:solidFill>
                      <a:schemeClr val="accent6">
                        <a:lumMod val="75000"/>
                      </a:schemeClr>
                    </a:solidFill>
                  </a:rPr>
                  <a:t>matching</a:t>
                </a:r>
              </a:p>
            </p:txBody>
          </p:sp>
          <p:grpSp>
            <p:nvGrpSpPr>
              <p:cNvPr id="25" name="Group 24">
                <a:extLst>
                  <a:ext uri="{FF2B5EF4-FFF2-40B4-BE49-F238E27FC236}">
                    <a16:creationId xmlns:a16="http://schemas.microsoft.com/office/drawing/2014/main" id="{85911A26-33AF-448D-AB42-A7EC21BCA841}"/>
                  </a:ext>
                </a:extLst>
              </p:cNvPr>
              <p:cNvGrpSpPr/>
              <p:nvPr/>
            </p:nvGrpSpPr>
            <p:grpSpPr>
              <a:xfrm>
                <a:off x="-17596803" y="6327172"/>
                <a:ext cx="2814871" cy="1407435"/>
                <a:chOff x="838200" y="1889947"/>
                <a:chExt cx="2814871" cy="1407435"/>
              </a:xfrm>
            </p:grpSpPr>
            <p:sp>
              <p:nvSpPr>
                <p:cNvPr id="26" name="Freeform: Shape 25">
                  <a:extLst>
                    <a:ext uri="{FF2B5EF4-FFF2-40B4-BE49-F238E27FC236}">
                      <a16:creationId xmlns:a16="http://schemas.microsoft.com/office/drawing/2014/main" id="{9E2455EB-98B8-4E30-884D-506884D0D6BC}"/>
                    </a:ext>
                  </a:extLst>
                </p:cNvPr>
                <p:cNvSpPr/>
                <p:nvPr/>
              </p:nvSpPr>
              <p:spPr>
                <a:xfrm>
                  <a:off x="838200" y="1889947"/>
                  <a:ext cx="2814871" cy="1407435"/>
                </a:xfrm>
                <a:custGeom>
                  <a:avLst/>
                  <a:gdLst>
                    <a:gd name="connsiteX0" fmla="*/ 1970853 w 3941707"/>
                    <a:gd name="connsiteY0" fmla="*/ 0 h 1970853"/>
                    <a:gd name="connsiteX1" fmla="*/ 3941707 w 3941707"/>
                    <a:gd name="connsiteY1" fmla="*/ 1970853 h 1970853"/>
                    <a:gd name="connsiteX2" fmla="*/ 3448994 w 3941707"/>
                    <a:gd name="connsiteY2" fmla="*/ 1970853 h 1970853"/>
                    <a:gd name="connsiteX3" fmla="*/ 1970853 w 3941707"/>
                    <a:gd name="connsiteY3" fmla="*/ 492713 h 1970853"/>
                    <a:gd name="connsiteX4" fmla="*/ 492713 w 3941707"/>
                    <a:gd name="connsiteY4" fmla="*/ 1970853 h 1970853"/>
                    <a:gd name="connsiteX5" fmla="*/ 0 w 3941707"/>
                    <a:gd name="connsiteY5" fmla="*/ 1970853 h 19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707" h="1970853">
                      <a:moveTo>
                        <a:pt x="1970853" y="0"/>
                      </a:moveTo>
                      <a:lnTo>
                        <a:pt x="3941707" y="1970853"/>
                      </a:lnTo>
                      <a:lnTo>
                        <a:pt x="3448994" y="1970853"/>
                      </a:lnTo>
                      <a:lnTo>
                        <a:pt x="1970853" y="492713"/>
                      </a:lnTo>
                      <a:lnTo>
                        <a:pt x="492713" y="1970853"/>
                      </a:lnTo>
                      <a:lnTo>
                        <a:pt x="0" y="197085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Freeform: Shape 26">
                  <a:extLst>
                    <a:ext uri="{FF2B5EF4-FFF2-40B4-BE49-F238E27FC236}">
                      <a16:creationId xmlns:a16="http://schemas.microsoft.com/office/drawing/2014/main" id="{A1A0DBE5-B216-454E-849A-D3C1DBB9845A}"/>
                    </a:ext>
                  </a:extLst>
                </p:cNvPr>
                <p:cNvSpPr/>
                <p:nvPr/>
              </p:nvSpPr>
              <p:spPr>
                <a:xfrm>
                  <a:off x="1062817" y="2114564"/>
                  <a:ext cx="2365636" cy="1182818"/>
                </a:xfrm>
                <a:custGeom>
                  <a:avLst/>
                  <a:gdLst>
                    <a:gd name="connsiteX0" fmla="*/ 1182818 w 2365636"/>
                    <a:gd name="connsiteY0" fmla="*/ 0 h 1182818"/>
                    <a:gd name="connsiteX1" fmla="*/ 2365636 w 2365636"/>
                    <a:gd name="connsiteY1" fmla="*/ 1182818 h 1182818"/>
                    <a:gd name="connsiteX2" fmla="*/ 2238396 w 2365636"/>
                    <a:gd name="connsiteY2" fmla="*/ 1182818 h 1182818"/>
                    <a:gd name="connsiteX3" fmla="*/ 1182818 w 2365636"/>
                    <a:gd name="connsiteY3" fmla="*/ 127242 h 1182818"/>
                    <a:gd name="connsiteX4" fmla="*/ 127242 w 2365636"/>
                    <a:gd name="connsiteY4" fmla="*/ 1182818 h 1182818"/>
                    <a:gd name="connsiteX5" fmla="*/ 0 w 2365636"/>
                    <a:gd name="connsiteY5" fmla="*/ 1182818 h 11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36" h="1182818">
                      <a:moveTo>
                        <a:pt x="1182818" y="0"/>
                      </a:moveTo>
                      <a:lnTo>
                        <a:pt x="2365636" y="1182818"/>
                      </a:lnTo>
                      <a:lnTo>
                        <a:pt x="2238396" y="1182818"/>
                      </a:lnTo>
                      <a:lnTo>
                        <a:pt x="1182818" y="127242"/>
                      </a:lnTo>
                      <a:lnTo>
                        <a:pt x="127242" y="1182818"/>
                      </a:lnTo>
                      <a:lnTo>
                        <a:pt x="0" y="1182818"/>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 name="Freeform: Shape 28">
                <a:extLst>
                  <a:ext uri="{FF2B5EF4-FFF2-40B4-BE49-F238E27FC236}">
                    <a16:creationId xmlns:a16="http://schemas.microsoft.com/office/drawing/2014/main" id="{D4814A41-C22E-4A68-8B93-DF745968606B}"/>
                  </a:ext>
                </a:extLst>
              </p:cNvPr>
              <p:cNvSpPr/>
              <p:nvPr/>
            </p:nvSpPr>
            <p:spPr>
              <a:xfrm>
                <a:off x="-12481455" y="6327172"/>
                <a:ext cx="2814871" cy="1407435"/>
              </a:xfrm>
              <a:custGeom>
                <a:avLst/>
                <a:gdLst>
                  <a:gd name="connsiteX0" fmla="*/ 1970853 w 3941707"/>
                  <a:gd name="connsiteY0" fmla="*/ 0 h 1970853"/>
                  <a:gd name="connsiteX1" fmla="*/ 3941707 w 3941707"/>
                  <a:gd name="connsiteY1" fmla="*/ 1970853 h 1970853"/>
                  <a:gd name="connsiteX2" fmla="*/ 3448994 w 3941707"/>
                  <a:gd name="connsiteY2" fmla="*/ 1970853 h 1970853"/>
                  <a:gd name="connsiteX3" fmla="*/ 1970853 w 3941707"/>
                  <a:gd name="connsiteY3" fmla="*/ 492713 h 1970853"/>
                  <a:gd name="connsiteX4" fmla="*/ 492713 w 3941707"/>
                  <a:gd name="connsiteY4" fmla="*/ 1970853 h 1970853"/>
                  <a:gd name="connsiteX5" fmla="*/ 0 w 3941707"/>
                  <a:gd name="connsiteY5" fmla="*/ 1970853 h 19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707" h="1970853">
                    <a:moveTo>
                      <a:pt x="1970853" y="0"/>
                    </a:moveTo>
                    <a:lnTo>
                      <a:pt x="3941707" y="1970853"/>
                    </a:lnTo>
                    <a:lnTo>
                      <a:pt x="3448994" y="1970853"/>
                    </a:lnTo>
                    <a:lnTo>
                      <a:pt x="1970853" y="492713"/>
                    </a:lnTo>
                    <a:lnTo>
                      <a:pt x="492713" y="1970853"/>
                    </a:lnTo>
                    <a:lnTo>
                      <a:pt x="0" y="19708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1" name="Group 30">
                <a:extLst>
                  <a:ext uri="{FF2B5EF4-FFF2-40B4-BE49-F238E27FC236}">
                    <a16:creationId xmlns:a16="http://schemas.microsoft.com/office/drawing/2014/main" id="{52B85499-CF08-4CC4-A79E-5B427FD6BE1A}"/>
                  </a:ext>
                </a:extLst>
              </p:cNvPr>
              <p:cNvGrpSpPr/>
              <p:nvPr/>
            </p:nvGrpSpPr>
            <p:grpSpPr>
              <a:xfrm>
                <a:off x="-15039129" y="7866225"/>
                <a:ext cx="2814871" cy="1407435"/>
                <a:chOff x="3395874" y="3429000"/>
                <a:chExt cx="2814871" cy="1407435"/>
              </a:xfrm>
            </p:grpSpPr>
            <p:sp>
              <p:nvSpPr>
                <p:cNvPr id="32" name="Freeform: Shape 31">
                  <a:extLst>
                    <a:ext uri="{FF2B5EF4-FFF2-40B4-BE49-F238E27FC236}">
                      <a16:creationId xmlns:a16="http://schemas.microsoft.com/office/drawing/2014/main" id="{0998845F-271C-4639-A186-2457FB3F9EF9}"/>
                    </a:ext>
                  </a:extLst>
                </p:cNvPr>
                <p:cNvSpPr/>
                <p:nvPr/>
              </p:nvSpPr>
              <p:spPr>
                <a:xfrm rot="10800000">
                  <a:off x="3395874" y="3429000"/>
                  <a:ext cx="2814871" cy="1407435"/>
                </a:xfrm>
                <a:custGeom>
                  <a:avLst/>
                  <a:gdLst>
                    <a:gd name="connsiteX0" fmla="*/ 1970853 w 3941707"/>
                    <a:gd name="connsiteY0" fmla="*/ 0 h 1970853"/>
                    <a:gd name="connsiteX1" fmla="*/ 3941707 w 3941707"/>
                    <a:gd name="connsiteY1" fmla="*/ 1970853 h 1970853"/>
                    <a:gd name="connsiteX2" fmla="*/ 3448994 w 3941707"/>
                    <a:gd name="connsiteY2" fmla="*/ 1970853 h 1970853"/>
                    <a:gd name="connsiteX3" fmla="*/ 1970853 w 3941707"/>
                    <a:gd name="connsiteY3" fmla="*/ 492713 h 1970853"/>
                    <a:gd name="connsiteX4" fmla="*/ 492713 w 3941707"/>
                    <a:gd name="connsiteY4" fmla="*/ 1970853 h 1970853"/>
                    <a:gd name="connsiteX5" fmla="*/ 0 w 3941707"/>
                    <a:gd name="connsiteY5" fmla="*/ 1970853 h 19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707" h="1970853">
                      <a:moveTo>
                        <a:pt x="1970853" y="0"/>
                      </a:moveTo>
                      <a:lnTo>
                        <a:pt x="3941707" y="1970853"/>
                      </a:lnTo>
                      <a:lnTo>
                        <a:pt x="3448994" y="1970853"/>
                      </a:lnTo>
                      <a:lnTo>
                        <a:pt x="1970853" y="492713"/>
                      </a:lnTo>
                      <a:lnTo>
                        <a:pt x="492713" y="1970853"/>
                      </a:lnTo>
                      <a:lnTo>
                        <a:pt x="0" y="19708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Freeform: Shape 32">
                  <a:extLst>
                    <a:ext uri="{FF2B5EF4-FFF2-40B4-BE49-F238E27FC236}">
                      <a16:creationId xmlns:a16="http://schemas.microsoft.com/office/drawing/2014/main" id="{67203CD2-2C4F-481A-AA8A-2507A202F47E}"/>
                    </a:ext>
                  </a:extLst>
                </p:cNvPr>
                <p:cNvSpPr/>
                <p:nvPr/>
              </p:nvSpPr>
              <p:spPr>
                <a:xfrm rot="10800000">
                  <a:off x="3620492" y="3429000"/>
                  <a:ext cx="2365636" cy="1182818"/>
                </a:xfrm>
                <a:custGeom>
                  <a:avLst/>
                  <a:gdLst>
                    <a:gd name="connsiteX0" fmla="*/ 1182818 w 2365636"/>
                    <a:gd name="connsiteY0" fmla="*/ 0 h 1182818"/>
                    <a:gd name="connsiteX1" fmla="*/ 2365636 w 2365636"/>
                    <a:gd name="connsiteY1" fmla="*/ 1182818 h 1182818"/>
                    <a:gd name="connsiteX2" fmla="*/ 2238396 w 2365636"/>
                    <a:gd name="connsiteY2" fmla="*/ 1182818 h 1182818"/>
                    <a:gd name="connsiteX3" fmla="*/ 1182818 w 2365636"/>
                    <a:gd name="connsiteY3" fmla="*/ 127242 h 1182818"/>
                    <a:gd name="connsiteX4" fmla="*/ 127242 w 2365636"/>
                    <a:gd name="connsiteY4" fmla="*/ 1182818 h 1182818"/>
                    <a:gd name="connsiteX5" fmla="*/ 0 w 2365636"/>
                    <a:gd name="connsiteY5" fmla="*/ 1182818 h 11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36" h="1182818">
                      <a:moveTo>
                        <a:pt x="1182818" y="0"/>
                      </a:moveTo>
                      <a:lnTo>
                        <a:pt x="2365636" y="1182818"/>
                      </a:lnTo>
                      <a:lnTo>
                        <a:pt x="2238396" y="1182818"/>
                      </a:lnTo>
                      <a:lnTo>
                        <a:pt x="1182818" y="127242"/>
                      </a:lnTo>
                      <a:lnTo>
                        <a:pt x="127242" y="1182818"/>
                      </a:lnTo>
                      <a:lnTo>
                        <a:pt x="0" y="1182818"/>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4" name="Group 33">
                <a:extLst>
                  <a:ext uri="{FF2B5EF4-FFF2-40B4-BE49-F238E27FC236}">
                    <a16:creationId xmlns:a16="http://schemas.microsoft.com/office/drawing/2014/main" id="{9638788B-061B-4070-82DC-9ED9B8585853}"/>
                  </a:ext>
                </a:extLst>
              </p:cNvPr>
              <p:cNvGrpSpPr/>
              <p:nvPr/>
            </p:nvGrpSpPr>
            <p:grpSpPr>
              <a:xfrm>
                <a:off x="-9923782" y="7866224"/>
                <a:ext cx="2814871" cy="1407436"/>
                <a:chOff x="8511221" y="3428999"/>
                <a:chExt cx="2814871" cy="1407436"/>
              </a:xfrm>
            </p:grpSpPr>
            <p:sp>
              <p:nvSpPr>
                <p:cNvPr id="35" name="Freeform: Shape 34">
                  <a:extLst>
                    <a:ext uri="{FF2B5EF4-FFF2-40B4-BE49-F238E27FC236}">
                      <a16:creationId xmlns:a16="http://schemas.microsoft.com/office/drawing/2014/main" id="{33BBA9E3-D10B-46C0-B8F0-7F7E52A7811E}"/>
                    </a:ext>
                  </a:extLst>
                </p:cNvPr>
                <p:cNvSpPr/>
                <p:nvPr/>
              </p:nvSpPr>
              <p:spPr>
                <a:xfrm rot="10800000">
                  <a:off x="8511221" y="3429000"/>
                  <a:ext cx="2814871" cy="1407435"/>
                </a:xfrm>
                <a:custGeom>
                  <a:avLst/>
                  <a:gdLst>
                    <a:gd name="connsiteX0" fmla="*/ 1970853 w 3941707"/>
                    <a:gd name="connsiteY0" fmla="*/ 0 h 1970853"/>
                    <a:gd name="connsiteX1" fmla="*/ 3941707 w 3941707"/>
                    <a:gd name="connsiteY1" fmla="*/ 1970853 h 1970853"/>
                    <a:gd name="connsiteX2" fmla="*/ 3448994 w 3941707"/>
                    <a:gd name="connsiteY2" fmla="*/ 1970853 h 1970853"/>
                    <a:gd name="connsiteX3" fmla="*/ 1970853 w 3941707"/>
                    <a:gd name="connsiteY3" fmla="*/ 492713 h 1970853"/>
                    <a:gd name="connsiteX4" fmla="*/ 492713 w 3941707"/>
                    <a:gd name="connsiteY4" fmla="*/ 1970853 h 1970853"/>
                    <a:gd name="connsiteX5" fmla="*/ 0 w 3941707"/>
                    <a:gd name="connsiteY5" fmla="*/ 1970853 h 19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707" h="1970853">
                      <a:moveTo>
                        <a:pt x="1970853" y="0"/>
                      </a:moveTo>
                      <a:lnTo>
                        <a:pt x="3941707" y="1970853"/>
                      </a:lnTo>
                      <a:lnTo>
                        <a:pt x="3448994" y="1970853"/>
                      </a:lnTo>
                      <a:lnTo>
                        <a:pt x="1970853" y="492713"/>
                      </a:lnTo>
                      <a:lnTo>
                        <a:pt x="492713" y="1970853"/>
                      </a:lnTo>
                      <a:lnTo>
                        <a:pt x="0" y="19708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Freeform: Shape 35">
                  <a:extLst>
                    <a:ext uri="{FF2B5EF4-FFF2-40B4-BE49-F238E27FC236}">
                      <a16:creationId xmlns:a16="http://schemas.microsoft.com/office/drawing/2014/main" id="{D9D3F408-ECAE-4A7D-8DCF-EC5F5093594F}"/>
                    </a:ext>
                  </a:extLst>
                </p:cNvPr>
                <p:cNvSpPr/>
                <p:nvPr/>
              </p:nvSpPr>
              <p:spPr>
                <a:xfrm rot="10800000">
                  <a:off x="8735838" y="3428999"/>
                  <a:ext cx="2365636" cy="1182818"/>
                </a:xfrm>
                <a:custGeom>
                  <a:avLst/>
                  <a:gdLst>
                    <a:gd name="connsiteX0" fmla="*/ 1182818 w 2365636"/>
                    <a:gd name="connsiteY0" fmla="*/ 0 h 1182818"/>
                    <a:gd name="connsiteX1" fmla="*/ 2365636 w 2365636"/>
                    <a:gd name="connsiteY1" fmla="*/ 1182818 h 1182818"/>
                    <a:gd name="connsiteX2" fmla="*/ 2238396 w 2365636"/>
                    <a:gd name="connsiteY2" fmla="*/ 1182818 h 1182818"/>
                    <a:gd name="connsiteX3" fmla="*/ 1182818 w 2365636"/>
                    <a:gd name="connsiteY3" fmla="*/ 127242 h 1182818"/>
                    <a:gd name="connsiteX4" fmla="*/ 127242 w 2365636"/>
                    <a:gd name="connsiteY4" fmla="*/ 1182818 h 1182818"/>
                    <a:gd name="connsiteX5" fmla="*/ 0 w 2365636"/>
                    <a:gd name="connsiteY5" fmla="*/ 1182818 h 11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36" h="1182818">
                      <a:moveTo>
                        <a:pt x="1182818" y="0"/>
                      </a:moveTo>
                      <a:lnTo>
                        <a:pt x="2365636" y="1182818"/>
                      </a:lnTo>
                      <a:lnTo>
                        <a:pt x="2238396" y="1182818"/>
                      </a:lnTo>
                      <a:lnTo>
                        <a:pt x="1182818" y="127242"/>
                      </a:lnTo>
                      <a:lnTo>
                        <a:pt x="127242" y="1182818"/>
                      </a:lnTo>
                      <a:lnTo>
                        <a:pt x="0" y="1182818"/>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8" name="TextBox 37">
                <a:extLst>
                  <a:ext uri="{FF2B5EF4-FFF2-40B4-BE49-F238E27FC236}">
                    <a16:creationId xmlns:a16="http://schemas.microsoft.com/office/drawing/2014/main" id="{8284D1F8-8BE2-4798-939B-7E1B7C6A5EA4}"/>
                  </a:ext>
                </a:extLst>
              </p:cNvPr>
              <p:cNvSpPr txBox="1"/>
              <p:nvPr/>
            </p:nvSpPr>
            <p:spPr>
              <a:xfrm>
                <a:off x="-7446804" y="8318210"/>
                <a:ext cx="2846945" cy="608154"/>
              </a:xfrm>
              <a:prstGeom prst="rect">
                <a:avLst/>
              </a:prstGeom>
              <a:noFill/>
            </p:spPr>
            <p:txBody>
              <a:bodyPr wrap="square" lIns="0" rIns="0" rtlCol="0" anchor="b">
                <a:spAutoFit/>
              </a:bodyPr>
              <a:lstStyle/>
              <a:p>
                <a:pPr algn="ctr"/>
                <a:r>
                  <a:rPr lang="en-US" sz="1200" b="1" cap="all" dirty="0">
                    <a:solidFill>
                      <a:schemeClr val="tx2"/>
                    </a:solidFill>
                  </a:rPr>
                  <a:t>5. DT validation</a:t>
                </a:r>
              </a:p>
              <a:p>
                <a:pPr algn="ctr"/>
                <a:r>
                  <a:rPr lang="en-US" sz="1200" b="1" cap="all" dirty="0">
                    <a:solidFill>
                      <a:schemeClr val="tx2"/>
                    </a:solidFill>
                  </a:rPr>
                  <a:t>And deployment</a:t>
                </a:r>
              </a:p>
            </p:txBody>
          </p:sp>
          <p:grpSp>
            <p:nvGrpSpPr>
              <p:cNvPr id="39" name="Group 38">
                <a:extLst>
                  <a:ext uri="{FF2B5EF4-FFF2-40B4-BE49-F238E27FC236}">
                    <a16:creationId xmlns:a16="http://schemas.microsoft.com/office/drawing/2014/main" id="{54A3537C-38CB-4496-B990-8E74CBD53E9A}"/>
                  </a:ext>
                </a:extLst>
              </p:cNvPr>
              <p:cNvGrpSpPr/>
              <p:nvPr/>
            </p:nvGrpSpPr>
            <p:grpSpPr>
              <a:xfrm>
                <a:off x="-7430764" y="6327171"/>
                <a:ext cx="2814871" cy="1407435"/>
                <a:chOff x="838200" y="1889947"/>
                <a:chExt cx="2814871" cy="1407435"/>
              </a:xfrm>
            </p:grpSpPr>
            <p:sp>
              <p:nvSpPr>
                <p:cNvPr id="40" name="Freeform: Shape 39">
                  <a:extLst>
                    <a:ext uri="{FF2B5EF4-FFF2-40B4-BE49-F238E27FC236}">
                      <a16:creationId xmlns:a16="http://schemas.microsoft.com/office/drawing/2014/main" id="{9129B51C-21E2-4528-9D8E-752512064F27}"/>
                    </a:ext>
                  </a:extLst>
                </p:cNvPr>
                <p:cNvSpPr/>
                <p:nvPr/>
              </p:nvSpPr>
              <p:spPr>
                <a:xfrm>
                  <a:off x="838200" y="1889947"/>
                  <a:ext cx="2814871" cy="1407435"/>
                </a:xfrm>
                <a:custGeom>
                  <a:avLst/>
                  <a:gdLst>
                    <a:gd name="connsiteX0" fmla="*/ 1970853 w 3941707"/>
                    <a:gd name="connsiteY0" fmla="*/ 0 h 1970853"/>
                    <a:gd name="connsiteX1" fmla="*/ 3941707 w 3941707"/>
                    <a:gd name="connsiteY1" fmla="*/ 1970853 h 1970853"/>
                    <a:gd name="connsiteX2" fmla="*/ 3448994 w 3941707"/>
                    <a:gd name="connsiteY2" fmla="*/ 1970853 h 1970853"/>
                    <a:gd name="connsiteX3" fmla="*/ 1970853 w 3941707"/>
                    <a:gd name="connsiteY3" fmla="*/ 492713 h 1970853"/>
                    <a:gd name="connsiteX4" fmla="*/ 492713 w 3941707"/>
                    <a:gd name="connsiteY4" fmla="*/ 1970853 h 1970853"/>
                    <a:gd name="connsiteX5" fmla="*/ 0 w 3941707"/>
                    <a:gd name="connsiteY5" fmla="*/ 1970853 h 19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707" h="1970853">
                      <a:moveTo>
                        <a:pt x="1970853" y="0"/>
                      </a:moveTo>
                      <a:lnTo>
                        <a:pt x="3941707" y="1970853"/>
                      </a:lnTo>
                      <a:lnTo>
                        <a:pt x="3448994" y="1970853"/>
                      </a:lnTo>
                      <a:lnTo>
                        <a:pt x="1970853" y="492713"/>
                      </a:lnTo>
                      <a:lnTo>
                        <a:pt x="492713" y="1970853"/>
                      </a:lnTo>
                      <a:lnTo>
                        <a:pt x="0" y="197085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1" name="Freeform: Shape 40">
                  <a:extLst>
                    <a:ext uri="{FF2B5EF4-FFF2-40B4-BE49-F238E27FC236}">
                      <a16:creationId xmlns:a16="http://schemas.microsoft.com/office/drawing/2014/main" id="{2A0210F3-8CEF-42AF-8443-B325397D3CA0}"/>
                    </a:ext>
                  </a:extLst>
                </p:cNvPr>
                <p:cNvSpPr/>
                <p:nvPr/>
              </p:nvSpPr>
              <p:spPr>
                <a:xfrm>
                  <a:off x="1062817" y="2114564"/>
                  <a:ext cx="2365636" cy="1182818"/>
                </a:xfrm>
                <a:custGeom>
                  <a:avLst/>
                  <a:gdLst>
                    <a:gd name="connsiteX0" fmla="*/ 1182818 w 2365636"/>
                    <a:gd name="connsiteY0" fmla="*/ 0 h 1182818"/>
                    <a:gd name="connsiteX1" fmla="*/ 2365636 w 2365636"/>
                    <a:gd name="connsiteY1" fmla="*/ 1182818 h 1182818"/>
                    <a:gd name="connsiteX2" fmla="*/ 2238396 w 2365636"/>
                    <a:gd name="connsiteY2" fmla="*/ 1182818 h 1182818"/>
                    <a:gd name="connsiteX3" fmla="*/ 1182818 w 2365636"/>
                    <a:gd name="connsiteY3" fmla="*/ 127242 h 1182818"/>
                    <a:gd name="connsiteX4" fmla="*/ 127242 w 2365636"/>
                    <a:gd name="connsiteY4" fmla="*/ 1182818 h 1182818"/>
                    <a:gd name="connsiteX5" fmla="*/ 0 w 2365636"/>
                    <a:gd name="connsiteY5" fmla="*/ 1182818 h 11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36" h="1182818">
                      <a:moveTo>
                        <a:pt x="1182818" y="0"/>
                      </a:moveTo>
                      <a:lnTo>
                        <a:pt x="2365636" y="1182818"/>
                      </a:lnTo>
                      <a:lnTo>
                        <a:pt x="2238396" y="1182818"/>
                      </a:lnTo>
                      <a:lnTo>
                        <a:pt x="1182818" y="127242"/>
                      </a:lnTo>
                      <a:lnTo>
                        <a:pt x="127242" y="1182818"/>
                      </a:lnTo>
                      <a:lnTo>
                        <a:pt x="0" y="1182818"/>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55" name="Freeform: Shape 54">
              <a:extLst>
                <a:ext uri="{FF2B5EF4-FFF2-40B4-BE49-F238E27FC236}">
                  <a16:creationId xmlns:a16="http://schemas.microsoft.com/office/drawing/2014/main" id="{F1674ED1-5D0E-43FF-A626-C9529FC52338}"/>
                </a:ext>
              </a:extLst>
            </p:cNvPr>
            <p:cNvSpPr/>
            <p:nvPr/>
          </p:nvSpPr>
          <p:spPr>
            <a:xfrm>
              <a:off x="2966730" y="2900058"/>
              <a:ext cx="1605270" cy="1126992"/>
            </a:xfrm>
            <a:custGeom>
              <a:avLst/>
              <a:gdLst>
                <a:gd name="connsiteX0" fmla="*/ 1970853 w 3941707"/>
                <a:gd name="connsiteY0" fmla="*/ 0 h 1970853"/>
                <a:gd name="connsiteX1" fmla="*/ 3941707 w 3941707"/>
                <a:gd name="connsiteY1" fmla="*/ 1970853 h 1970853"/>
                <a:gd name="connsiteX2" fmla="*/ 3448994 w 3941707"/>
                <a:gd name="connsiteY2" fmla="*/ 1970853 h 1970853"/>
                <a:gd name="connsiteX3" fmla="*/ 1970853 w 3941707"/>
                <a:gd name="connsiteY3" fmla="*/ 492713 h 1970853"/>
                <a:gd name="connsiteX4" fmla="*/ 492713 w 3941707"/>
                <a:gd name="connsiteY4" fmla="*/ 1970853 h 1970853"/>
                <a:gd name="connsiteX5" fmla="*/ 0 w 3941707"/>
                <a:gd name="connsiteY5" fmla="*/ 1970853 h 19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707" h="1970853">
                  <a:moveTo>
                    <a:pt x="1970853" y="0"/>
                  </a:moveTo>
                  <a:lnTo>
                    <a:pt x="3941707" y="1970853"/>
                  </a:lnTo>
                  <a:lnTo>
                    <a:pt x="3448994" y="1970853"/>
                  </a:lnTo>
                  <a:lnTo>
                    <a:pt x="1970853" y="492713"/>
                  </a:lnTo>
                  <a:lnTo>
                    <a:pt x="492713" y="1970853"/>
                  </a:lnTo>
                  <a:lnTo>
                    <a:pt x="0" y="197085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57" name="Picture 2" descr="50 free vector icons of Big Data and Web Analytics designed by ...">
              <a:extLst>
                <a:ext uri="{FF2B5EF4-FFF2-40B4-BE49-F238E27FC236}">
                  <a16:creationId xmlns:a16="http://schemas.microsoft.com/office/drawing/2014/main" id="{E11A4829-4E8C-4D29-B400-D0F4CBC65BE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7517" y="3659227"/>
              <a:ext cx="549863" cy="6329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50 free vector icons of Big Data and Web Analytics designed by ...">
              <a:extLst>
                <a:ext uri="{FF2B5EF4-FFF2-40B4-BE49-F238E27FC236}">
                  <a16:creationId xmlns:a16="http://schemas.microsoft.com/office/drawing/2014/main" id="{D1431D27-0AF0-4D45-A900-AB92AE5629B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76168" y="3816937"/>
              <a:ext cx="504056" cy="6480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50 free vector icons of Big Data and Web Analytics designed by ...">
              <a:extLst>
                <a:ext uri="{FF2B5EF4-FFF2-40B4-BE49-F238E27FC236}">
                  <a16:creationId xmlns:a16="http://schemas.microsoft.com/office/drawing/2014/main" id="{0C880481-872E-4397-B0A6-51A2CCC0468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94192" y="3816937"/>
              <a:ext cx="573752" cy="55964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50 free vector icons of Big Data and Web Analytics designed by ...">
              <a:extLst>
                <a:ext uri="{FF2B5EF4-FFF2-40B4-BE49-F238E27FC236}">
                  <a16:creationId xmlns:a16="http://schemas.microsoft.com/office/drawing/2014/main" id="{47278821-E3E5-4DA7-BE11-DE4185E21CD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860032" y="3906155"/>
              <a:ext cx="495395" cy="53095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50 free vector icons of Big Data and Web Analytics designed by ...">
              <a:extLst>
                <a:ext uri="{FF2B5EF4-FFF2-40B4-BE49-F238E27FC236}">
                  <a16:creationId xmlns:a16="http://schemas.microsoft.com/office/drawing/2014/main" id="{CD90D588-566F-465F-826D-B5609865767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169966" y="3814563"/>
              <a:ext cx="577659" cy="595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189806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4A49-9F9F-491D-BB0A-75E5D8AF8A4E}"/>
              </a:ext>
            </a:extLst>
          </p:cNvPr>
          <p:cNvSpPr>
            <a:spLocks noGrp="1"/>
          </p:cNvSpPr>
          <p:nvPr>
            <p:ph type="title"/>
          </p:nvPr>
        </p:nvSpPr>
        <p:spPr/>
        <p:txBody>
          <a:bodyPr/>
          <a:lstStyle/>
          <a:p>
            <a:r>
              <a:rPr lang="en-GB" dirty="0"/>
              <a:t>3. Building a DT from scratch</a:t>
            </a:r>
            <a:endParaRPr lang="en-US" dirty="0"/>
          </a:p>
        </p:txBody>
      </p:sp>
      <p:sp>
        <p:nvSpPr>
          <p:cNvPr id="3" name="Content Placeholder 2">
            <a:extLst>
              <a:ext uri="{FF2B5EF4-FFF2-40B4-BE49-F238E27FC236}">
                <a16:creationId xmlns:a16="http://schemas.microsoft.com/office/drawing/2014/main" id="{38633C9C-6CDE-4371-AE8B-BD74B1460ECA}"/>
              </a:ext>
            </a:extLst>
          </p:cNvPr>
          <p:cNvSpPr>
            <a:spLocks noGrp="1"/>
          </p:cNvSpPr>
          <p:nvPr>
            <p:ph idx="1"/>
          </p:nvPr>
        </p:nvSpPr>
        <p:spPr>
          <a:xfrm>
            <a:off x="179388" y="1916113"/>
            <a:ext cx="8785225" cy="648791"/>
          </a:xfrm>
        </p:spPr>
        <p:txBody>
          <a:bodyPr/>
          <a:lstStyle/>
          <a:p>
            <a:pPr marL="0" indent="0">
              <a:buNone/>
            </a:pPr>
            <a:r>
              <a:rPr lang="en-GB" dirty="0"/>
              <a:t>1. Target system definition scenarios</a:t>
            </a:r>
            <a:endParaRPr lang="en-US" dirty="0"/>
          </a:p>
        </p:txBody>
      </p:sp>
      <p:sp>
        <p:nvSpPr>
          <p:cNvPr id="6" name="Slide Number Placeholder 5">
            <a:extLst>
              <a:ext uri="{FF2B5EF4-FFF2-40B4-BE49-F238E27FC236}">
                <a16:creationId xmlns:a16="http://schemas.microsoft.com/office/drawing/2014/main" id="{C5C17ABF-A4CF-4282-9D2E-313E04384E7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32</a:t>
            </a:fld>
            <a:r>
              <a:rPr lang="en-US"/>
              <a:t>/1024</a:t>
            </a:r>
            <a:endParaRPr lang="en-US" dirty="0"/>
          </a:p>
        </p:txBody>
      </p:sp>
      <p:sp>
        <p:nvSpPr>
          <p:cNvPr id="9" name="Marcador de fecha 3">
            <a:extLst>
              <a:ext uri="{FF2B5EF4-FFF2-40B4-BE49-F238E27FC236}">
                <a16:creationId xmlns:a16="http://schemas.microsoft.com/office/drawing/2014/main" id="{6EEDD93B-AC80-40F1-84D6-9025BC2D10C0}"/>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0" name="Marcador de pie de página 4">
            <a:extLst>
              <a:ext uri="{FF2B5EF4-FFF2-40B4-BE49-F238E27FC236}">
                <a16:creationId xmlns:a16="http://schemas.microsoft.com/office/drawing/2014/main" id="{C5795513-DF27-4DFD-9ADD-3B014B5C4EF8}"/>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graphicFrame>
        <p:nvGraphicFramePr>
          <p:cNvPr id="8" name="Diagram 7">
            <a:extLst>
              <a:ext uri="{FF2B5EF4-FFF2-40B4-BE49-F238E27FC236}">
                <a16:creationId xmlns:a16="http://schemas.microsoft.com/office/drawing/2014/main" id="{D11CDF8F-B91C-4C5C-8091-812C53181C6C}"/>
              </a:ext>
            </a:extLst>
          </p:cNvPr>
          <p:cNvGraphicFramePr/>
          <p:nvPr>
            <p:extLst>
              <p:ext uri="{D42A27DB-BD31-4B8C-83A1-F6EECF244321}">
                <p14:modId xmlns:p14="http://schemas.microsoft.com/office/powerpoint/2010/main" val="459044900"/>
              </p:ext>
            </p:extLst>
          </p:nvPr>
        </p:nvGraphicFramePr>
        <p:xfrm>
          <a:off x="884448" y="3025530"/>
          <a:ext cx="7230642" cy="2968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7DDE9B1A-137F-4F9B-A350-D006C7A434EF}"/>
              </a:ext>
            </a:extLst>
          </p:cNvPr>
          <p:cNvSpPr/>
          <p:nvPr/>
        </p:nvSpPr>
        <p:spPr bwMode="auto">
          <a:xfrm>
            <a:off x="4644008" y="2636341"/>
            <a:ext cx="3600400" cy="3672979"/>
          </a:xfrm>
          <a:prstGeom prst="rect">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2" name="TextBox 11">
            <a:extLst>
              <a:ext uri="{FF2B5EF4-FFF2-40B4-BE49-F238E27FC236}">
                <a16:creationId xmlns:a16="http://schemas.microsoft.com/office/drawing/2014/main" id="{5551BE22-A43B-472C-B632-816343EEAC73}"/>
              </a:ext>
            </a:extLst>
          </p:cNvPr>
          <p:cNvSpPr txBox="1"/>
          <p:nvPr/>
        </p:nvSpPr>
        <p:spPr>
          <a:xfrm>
            <a:off x="1740757" y="2636912"/>
            <a:ext cx="1491114" cy="461665"/>
          </a:xfrm>
          <a:prstGeom prst="rect">
            <a:avLst/>
          </a:prstGeom>
          <a:noFill/>
        </p:spPr>
        <p:txBody>
          <a:bodyPr wrap="none" rtlCol="0">
            <a:spAutoFit/>
          </a:bodyPr>
          <a:lstStyle/>
          <a:p>
            <a:r>
              <a:rPr lang="en-US" dirty="0">
                <a:latin typeface="+mn-lt"/>
              </a:rPr>
              <a:t>Scenario 1</a:t>
            </a:r>
          </a:p>
        </p:txBody>
      </p:sp>
      <p:sp>
        <p:nvSpPr>
          <p:cNvPr id="14" name="TextBox 13">
            <a:extLst>
              <a:ext uri="{FF2B5EF4-FFF2-40B4-BE49-F238E27FC236}">
                <a16:creationId xmlns:a16="http://schemas.microsoft.com/office/drawing/2014/main" id="{BA48B528-F4B2-4094-820E-4D41BA5D386F}"/>
              </a:ext>
            </a:extLst>
          </p:cNvPr>
          <p:cNvSpPr txBox="1"/>
          <p:nvPr/>
        </p:nvSpPr>
        <p:spPr>
          <a:xfrm>
            <a:off x="5698651" y="2634210"/>
            <a:ext cx="1491114" cy="461665"/>
          </a:xfrm>
          <a:prstGeom prst="rect">
            <a:avLst/>
          </a:prstGeom>
          <a:noFill/>
        </p:spPr>
        <p:txBody>
          <a:bodyPr wrap="none" rtlCol="0">
            <a:spAutoFit/>
          </a:bodyPr>
          <a:lstStyle/>
          <a:p>
            <a:r>
              <a:rPr lang="en-US" dirty="0">
                <a:latin typeface="+mn-lt"/>
              </a:rPr>
              <a:t>Scenario 2</a:t>
            </a:r>
          </a:p>
        </p:txBody>
      </p:sp>
    </p:spTree>
    <p:extLst>
      <p:ext uri="{BB962C8B-B14F-4D97-AF65-F5344CB8AC3E}">
        <p14:creationId xmlns:p14="http://schemas.microsoft.com/office/powerpoint/2010/main" val="30683609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CE7D-7F4D-43BE-A5CC-3CC69204819C}"/>
              </a:ext>
            </a:extLst>
          </p:cNvPr>
          <p:cNvSpPr>
            <a:spLocks noGrp="1"/>
          </p:cNvSpPr>
          <p:nvPr>
            <p:ph type="title"/>
          </p:nvPr>
        </p:nvSpPr>
        <p:spPr/>
        <p:txBody>
          <a:bodyPr/>
          <a:lstStyle/>
          <a:p>
            <a:r>
              <a:rPr lang="en-GB" dirty="0"/>
              <a:t>3. Building a DT from scratch</a:t>
            </a:r>
            <a:endParaRPr lang="en-US" dirty="0"/>
          </a:p>
        </p:txBody>
      </p:sp>
      <p:sp>
        <p:nvSpPr>
          <p:cNvPr id="3" name="Content Placeholder 2">
            <a:extLst>
              <a:ext uri="{FF2B5EF4-FFF2-40B4-BE49-F238E27FC236}">
                <a16:creationId xmlns:a16="http://schemas.microsoft.com/office/drawing/2014/main" id="{AAF3E7EA-FA7B-4AF0-9368-626863F80697}"/>
              </a:ext>
            </a:extLst>
          </p:cNvPr>
          <p:cNvSpPr>
            <a:spLocks noGrp="1"/>
          </p:cNvSpPr>
          <p:nvPr>
            <p:ph idx="1"/>
          </p:nvPr>
        </p:nvSpPr>
        <p:spPr>
          <a:xfrm>
            <a:off x="179388" y="1916113"/>
            <a:ext cx="8785225" cy="576783"/>
          </a:xfrm>
        </p:spPr>
        <p:txBody>
          <a:bodyPr/>
          <a:lstStyle/>
          <a:p>
            <a:pPr marL="0" indent="0">
              <a:buNone/>
            </a:pPr>
            <a:r>
              <a:rPr lang="en-GB" dirty="0"/>
              <a:t>2. System documentation </a:t>
            </a:r>
            <a:endParaRPr lang="en-US" dirty="0"/>
          </a:p>
        </p:txBody>
      </p:sp>
      <p:sp>
        <p:nvSpPr>
          <p:cNvPr id="4" name="Date Placeholder 3">
            <a:extLst>
              <a:ext uri="{FF2B5EF4-FFF2-40B4-BE49-F238E27FC236}">
                <a16:creationId xmlns:a16="http://schemas.microsoft.com/office/drawing/2014/main" id="{692BEFF9-C46D-41DA-B75C-AF76667BF477}"/>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C176473-F09E-46A5-8E23-0331D05C0371}"/>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0AAB4E3-0155-42F9-B206-9E7A2C1399C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33</a:t>
            </a:fld>
            <a:r>
              <a:rPr lang="en-US"/>
              <a:t>/1024</a:t>
            </a:r>
            <a:endParaRPr lang="en-US" dirty="0"/>
          </a:p>
        </p:txBody>
      </p:sp>
      <p:sp>
        <p:nvSpPr>
          <p:cNvPr id="7" name="TextBox 6">
            <a:extLst>
              <a:ext uri="{FF2B5EF4-FFF2-40B4-BE49-F238E27FC236}">
                <a16:creationId xmlns:a16="http://schemas.microsoft.com/office/drawing/2014/main" id="{D40A3C34-1F62-42C4-88C1-D53CC2F61171}"/>
              </a:ext>
            </a:extLst>
          </p:cNvPr>
          <p:cNvSpPr txBox="1"/>
          <p:nvPr/>
        </p:nvSpPr>
        <p:spPr>
          <a:xfrm>
            <a:off x="585499" y="2580216"/>
            <a:ext cx="7973001" cy="3785652"/>
          </a:xfrm>
          <a:prstGeom prst="rect">
            <a:avLst/>
          </a:prstGeom>
          <a:noFill/>
        </p:spPr>
        <p:txBody>
          <a:bodyPr wrap="square" rtlCol="0">
            <a:spAutoFit/>
          </a:bodyPr>
          <a:lstStyle/>
          <a:p>
            <a:r>
              <a:rPr lang="en-GB" sz="2000" dirty="0">
                <a:latin typeface="+mn-lt"/>
              </a:rPr>
              <a:t>Relevant documents about the process like:</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b="1" dirty="0">
                <a:latin typeface="+mn-lt"/>
              </a:rPr>
              <a:t>Control algorithms employed (PID, MPC, SS) and its digital implementation</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dirty="0">
                <a:latin typeface="+mn-lt"/>
              </a:rPr>
              <a:t>Sensors and actuators datasheets</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dirty="0">
                <a:latin typeface="+mn-lt"/>
              </a:rPr>
              <a:t>Troubleshooting and problems records</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b="1" dirty="0">
                <a:latin typeface="+mn-lt"/>
              </a:rPr>
              <a:t>Cumulative experience of the system engineers and operators</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US" sz="2000" b="1" dirty="0">
                <a:latin typeface="+mn-lt"/>
              </a:rPr>
              <a:t>Data streams collection, analysis and filtering.</a:t>
            </a:r>
          </a:p>
        </p:txBody>
      </p:sp>
    </p:spTree>
    <p:extLst>
      <p:ext uri="{BB962C8B-B14F-4D97-AF65-F5344CB8AC3E}">
        <p14:creationId xmlns:p14="http://schemas.microsoft.com/office/powerpoint/2010/main" val="14893783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3319-0DA1-486C-AA55-93D8B9020BC5}"/>
              </a:ext>
            </a:extLst>
          </p:cNvPr>
          <p:cNvSpPr>
            <a:spLocks noGrp="1"/>
          </p:cNvSpPr>
          <p:nvPr>
            <p:ph type="title"/>
          </p:nvPr>
        </p:nvSpPr>
        <p:spPr/>
        <p:txBody>
          <a:bodyPr/>
          <a:lstStyle/>
          <a:p>
            <a:r>
              <a:rPr lang="en-GB" dirty="0"/>
              <a:t>3. Building a DT from scratch</a:t>
            </a:r>
            <a:endParaRPr lang="en-US" dirty="0"/>
          </a:p>
        </p:txBody>
      </p:sp>
      <p:sp>
        <p:nvSpPr>
          <p:cNvPr id="6" name="Slide Number Placeholder 5">
            <a:extLst>
              <a:ext uri="{FF2B5EF4-FFF2-40B4-BE49-F238E27FC236}">
                <a16:creationId xmlns:a16="http://schemas.microsoft.com/office/drawing/2014/main" id="{3F8D6E00-78B5-4292-8115-42283125A1C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34</a:t>
            </a:fld>
            <a:r>
              <a:rPr lang="en-US"/>
              <a:t>/1024</a:t>
            </a:r>
            <a:endParaRPr lang="en-US" dirty="0"/>
          </a:p>
        </p:txBody>
      </p:sp>
      <p:sp>
        <p:nvSpPr>
          <p:cNvPr id="11" name="Content Placeholder 2">
            <a:extLst>
              <a:ext uri="{FF2B5EF4-FFF2-40B4-BE49-F238E27FC236}">
                <a16:creationId xmlns:a16="http://schemas.microsoft.com/office/drawing/2014/main" id="{7EAC46F1-49E3-48EA-BD52-30B8CC94D9F7}"/>
              </a:ext>
            </a:extLst>
          </p:cNvPr>
          <p:cNvSpPr>
            <a:spLocks noGrp="1"/>
          </p:cNvSpPr>
          <p:nvPr>
            <p:ph idx="1"/>
          </p:nvPr>
        </p:nvSpPr>
        <p:spPr>
          <a:xfrm>
            <a:off x="179387" y="1704663"/>
            <a:ext cx="8785225" cy="644218"/>
          </a:xfrm>
        </p:spPr>
        <p:txBody>
          <a:bodyPr/>
          <a:lstStyle/>
          <a:p>
            <a:pPr marL="0" indent="0">
              <a:buNone/>
            </a:pPr>
            <a:r>
              <a:rPr lang="en-GB" dirty="0"/>
              <a:t>3. Multidomain simulation</a:t>
            </a:r>
            <a:endParaRPr lang="en-US" dirty="0"/>
          </a:p>
        </p:txBody>
      </p:sp>
      <p:sp>
        <p:nvSpPr>
          <p:cNvPr id="3" name="Arrow: Left-Right 2">
            <a:extLst>
              <a:ext uri="{FF2B5EF4-FFF2-40B4-BE49-F238E27FC236}">
                <a16:creationId xmlns:a16="http://schemas.microsoft.com/office/drawing/2014/main" id="{4F6F3126-E17E-407F-A54C-BCED8980CBD8}"/>
              </a:ext>
            </a:extLst>
          </p:cNvPr>
          <p:cNvSpPr/>
          <p:nvPr/>
        </p:nvSpPr>
        <p:spPr bwMode="auto">
          <a:xfrm>
            <a:off x="791579" y="2420318"/>
            <a:ext cx="7560840" cy="890288"/>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Modelling methods</a:t>
            </a:r>
            <a:endParaRPr kumimoji="0" lang="en-US" sz="2400" b="0" i="0" u="none" strike="noStrike" cap="none" normalizeH="0" baseline="0" dirty="0">
              <a:ln>
                <a:noFill/>
              </a:ln>
              <a:solidFill>
                <a:schemeClr val="tx1"/>
              </a:solidFill>
              <a:effectLst/>
              <a:latin typeface="+mn-lt"/>
            </a:endParaRPr>
          </a:p>
        </p:txBody>
      </p:sp>
      <p:sp>
        <p:nvSpPr>
          <p:cNvPr id="7" name="TextBox 6">
            <a:extLst>
              <a:ext uri="{FF2B5EF4-FFF2-40B4-BE49-F238E27FC236}">
                <a16:creationId xmlns:a16="http://schemas.microsoft.com/office/drawing/2014/main" id="{559667BD-1B34-4B70-89E8-F114207189C5}"/>
              </a:ext>
            </a:extLst>
          </p:cNvPr>
          <p:cNvSpPr txBox="1"/>
          <p:nvPr/>
        </p:nvSpPr>
        <p:spPr>
          <a:xfrm>
            <a:off x="446611" y="3382043"/>
            <a:ext cx="1451038" cy="707886"/>
          </a:xfrm>
          <a:prstGeom prst="rect">
            <a:avLst/>
          </a:prstGeom>
          <a:noFill/>
        </p:spPr>
        <p:txBody>
          <a:bodyPr wrap="none" rtlCol="0">
            <a:spAutoFit/>
          </a:bodyPr>
          <a:lstStyle/>
          <a:p>
            <a:pPr algn="ctr"/>
            <a:r>
              <a:rPr lang="en-GB" sz="2000" dirty="0">
                <a:latin typeface="+mn-lt"/>
              </a:rPr>
              <a:t>Data driven </a:t>
            </a:r>
            <a:br>
              <a:rPr lang="en-GB" sz="2000" dirty="0">
                <a:latin typeface="+mn-lt"/>
              </a:rPr>
            </a:br>
            <a:r>
              <a:rPr lang="en-GB" sz="2000" dirty="0">
                <a:latin typeface="+mn-lt"/>
              </a:rPr>
              <a:t>models</a:t>
            </a:r>
            <a:endParaRPr lang="en-US" sz="2000" dirty="0">
              <a:latin typeface="+mn-lt"/>
            </a:endParaRPr>
          </a:p>
        </p:txBody>
      </p:sp>
      <p:sp>
        <p:nvSpPr>
          <p:cNvPr id="9" name="TextBox 8">
            <a:extLst>
              <a:ext uri="{FF2B5EF4-FFF2-40B4-BE49-F238E27FC236}">
                <a16:creationId xmlns:a16="http://schemas.microsoft.com/office/drawing/2014/main" id="{7AF16014-76CA-4845-95DB-31E95091F76A}"/>
              </a:ext>
            </a:extLst>
          </p:cNvPr>
          <p:cNvSpPr txBox="1"/>
          <p:nvPr/>
        </p:nvSpPr>
        <p:spPr>
          <a:xfrm>
            <a:off x="7125803" y="3370275"/>
            <a:ext cx="1635383" cy="707886"/>
          </a:xfrm>
          <a:prstGeom prst="rect">
            <a:avLst/>
          </a:prstGeom>
          <a:noFill/>
        </p:spPr>
        <p:txBody>
          <a:bodyPr wrap="none" rtlCol="0">
            <a:spAutoFit/>
          </a:bodyPr>
          <a:lstStyle/>
          <a:p>
            <a:pPr algn="ctr"/>
            <a:r>
              <a:rPr lang="en-GB" sz="2000" dirty="0">
                <a:latin typeface="+mn-lt"/>
              </a:rPr>
              <a:t>Physics-based</a:t>
            </a:r>
            <a:br>
              <a:rPr lang="en-GB" sz="2000" dirty="0">
                <a:latin typeface="+mn-lt"/>
              </a:rPr>
            </a:br>
            <a:r>
              <a:rPr lang="en-GB" sz="2000" dirty="0">
                <a:latin typeface="+mn-lt"/>
              </a:rPr>
              <a:t>modelling</a:t>
            </a:r>
            <a:endParaRPr lang="en-US" sz="2000" dirty="0">
              <a:latin typeface="+mn-lt"/>
            </a:endParaRPr>
          </a:p>
        </p:txBody>
      </p:sp>
      <p:sp>
        <p:nvSpPr>
          <p:cNvPr id="10" name="TextBox 9">
            <a:extLst>
              <a:ext uri="{FF2B5EF4-FFF2-40B4-BE49-F238E27FC236}">
                <a16:creationId xmlns:a16="http://schemas.microsoft.com/office/drawing/2014/main" id="{E1243A4C-EBC8-40E1-B8E5-99DBC195CB5C}"/>
              </a:ext>
            </a:extLst>
          </p:cNvPr>
          <p:cNvSpPr txBox="1"/>
          <p:nvPr/>
        </p:nvSpPr>
        <p:spPr>
          <a:xfrm>
            <a:off x="3710129" y="3370273"/>
            <a:ext cx="1579278" cy="707886"/>
          </a:xfrm>
          <a:prstGeom prst="rect">
            <a:avLst/>
          </a:prstGeom>
          <a:noFill/>
        </p:spPr>
        <p:txBody>
          <a:bodyPr wrap="none" rtlCol="0">
            <a:spAutoFit/>
          </a:bodyPr>
          <a:lstStyle/>
          <a:p>
            <a:pPr algn="ctr"/>
            <a:r>
              <a:rPr lang="en-GB" sz="2000" dirty="0">
                <a:latin typeface="+mn-lt"/>
              </a:rPr>
              <a:t>Hybrid-based</a:t>
            </a:r>
          </a:p>
          <a:p>
            <a:pPr algn="ctr"/>
            <a:r>
              <a:rPr lang="en-GB" sz="2000" dirty="0">
                <a:latin typeface="+mn-lt"/>
              </a:rPr>
              <a:t>modelling</a:t>
            </a:r>
            <a:endParaRPr lang="en-US" sz="2000" dirty="0">
              <a:latin typeface="+mn-lt"/>
            </a:endParaRPr>
          </a:p>
        </p:txBody>
      </p:sp>
      <p:sp>
        <p:nvSpPr>
          <p:cNvPr id="12" name="Marcador de contenido 2">
            <a:extLst>
              <a:ext uri="{FF2B5EF4-FFF2-40B4-BE49-F238E27FC236}">
                <a16:creationId xmlns:a16="http://schemas.microsoft.com/office/drawing/2014/main" id="{AC4A1950-2A67-4E1C-9516-0E5FBC92014F}"/>
              </a:ext>
            </a:extLst>
          </p:cNvPr>
          <p:cNvSpPr txBox="1">
            <a:spLocks/>
          </p:cNvSpPr>
          <p:nvPr/>
        </p:nvSpPr>
        <p:spPr bwMode="auto">
          <a:xfrm>
            <a:off x="323528" y="4253580"/>
            <a:ext cx="2088232" cy="54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kern="0" dirty="0"/>
              <a:t>Linear degradation model</a:t>
            </a:r>
          </a:p>
          <a:p>
            <a:endParaRPr lang="en-US" sz="1600" kern="0" dirty="0"/>
          </a:p>
          <a:p>
            <a:endParaRPr lang="en-US" sz="1600" kern="0" dirty="0"/>
          </a:p>
          <a:p>
            <a:r>
              <a:rPr lang="en-US" sz="1600" kern="0" dirty="0"/>
              <a:t>Deep learning model</a:t>
            </a:r>
          </a:p>
          <a:p>
            <a:endParaRPr lang="en-US" sz="1600" kern="0" dirty="0"/>
          </a:p>
          <a:p>
            <a:endParaRPr lang="en-US" sz="1600" kern="0" dirty="0"/>
          </a:p>
        </p:txBody>
      </p:sp>
      <p:sp>
        <p:nvSpPr>
          <p:cNvPr id="13" name="Marcador de contenido 2">
            <a:extLst>
              <a:ext uri="{FF2B5EF4-FFF2-40B4-BE49-F238E27FC236}">
                <a16:creationId xmlns:a16="http://schemas.microsoft.com/office/drawing/2014/main" id="{F2F38A4B-31C7-4FBD-B44B-BBADF9A2403B}"/>
              </a:ext>
            </a:extLst>
          </p:cNvPr>
          <p:cNvSpPr txBox="1">
            <a:spLocks/>
          </p:cNvSpPr>
          <p:nvPr/>
        </p:nvSpPr>
        <p:spPr bwMode="auto">
          <a:xfrm>
            <a:off x="323528" y="5414954"/>
            <a:ext cx="2088232" cy="54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1600" kern="0" dirty="0"/>
          </a:p>
        </p:txBody>
      </p:sp>
      <p:sp>
        <p:nvSpPr>
          <p:cNvPr id="15" name="Marcador de contenido 2">
            <a:extLst>
              <a:ext uri="{FF2B5EF4-FFF2-40B4-BE49-F238E27FC236}">
                <a16:creationId xmlns:a16="http://schemas.microsoft.com/office/drawing/2014/main" id="{02F7C5E5-AA4A-4203-BA5C-481AF191660A}"/>
              </a:ext>
            </a:extLst>
          </p:cNvPr>
          <p:cNvSpPr txBox="1">
            <a:spLocks/>
          </p:cNvSpPr>
          <p:nvPr/>
        </p:nvSpPr>
        <p:spPr bwMode="auto">
          <a:xfrm>
            <a:off x="3527883" y="4256280"/>
            <a:ext cx="2088232" cy="11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kern="0" dirty="0"/>
              <a:t>Data/model estimation</a:t>
            </a:r>
          </a:p>
          <a:p>
            <a:r>
              <a:rPr lang="en-US" sz="1600" kern="0" dirty="0"/>
              <a:t>Kalman filter</a:t>
            </a:r>
          </a:p>
          <a:p>
            <a:r>
              <a:rPr lang="en-US" sz="1600" kern="0" dirty="0"/>
              <a:t>State observers</a:t>
            </a:r>
          </a:p>
          <a:p>
            <a:endParaRPr lang="en-US" sz="1600" kern="0" dirty="0"/>
          </a:p>
          <a:p>
            <a:endParaRPr lang="en-US" sz="1600" kern="0" dirty="0"/>
          </a:p>
        </p:txBody>
      </p:sp>
      <p:sp>
        <p:nvSpPr>
          <p:cNvPr id="16" name="Marcador de contenido 2">
            <a:extLst>
              <a:ext uri="{FF2B5EF4-FFF2-40B4-BE49-F238E27FC236}">
                <a16:creationId xmlns:a16="http://schemas.microsoft.com/office/drawing/2014/main" id="{58CBAD28-B16D-4D30-85D0-328EA548EBBF}"/>
              </a:ext>
            </a:extLst>
          </p:cNvPr>
          <p:cNvSpPr txBox="1">
            <a:spLocks/>
          </p:cNvSpPr>
          <p:nvPr/>
        </p:nvSpPr>
        <p:spPr bwMode="auto">
          <a:xfrm>
            <a:off x="6633287" y="4320010"/>
            <a:ext cx="2403209" cy="11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kern="0" dirty="0"/>
              <a:t>Thermal, fluids, electric, multibody</a:t>
            </a:r>
          </a:p>
          <a:p>
            <a:r>
              <a:rPr lang="en-US" sz="1600" kern="0" dirty="0"/>
              <a:t>Simulink, </a:t>
            </a:r>
            <a:r>
              <a:rPr lang="en-US" sz="1600" kern="0" dirty="0" err="1"/>
              <a:t>SimScape</a:t>
            </a:r>
            <a:endParaRPr lang="en-US" sz="1600" kern="0" dirty="0"/>
          </a:p>
          <a:p>
            <a:r>
              <a:rPr lang="en-US" sz="1600" kern="0" dirty="0"/>
              <a:t>Finite elements analysis</a:t>
            </a:r>
          </a:p>
          <a:p>
            <a:r>
              <a:rPr lang="en-US" sz="1600" kern="0" dirty="0"/>
              <a:t>CAD cosimulation</a:t>
            </a:r>
          </a:p>
          <a:p>
            <a:pPr marL="400050" lvl="1" indent="0">
              <a:buNone/>
            </a:pPr>
            <a:r>
              <a:rPr lang="en-US" sz="1200" kern="0" dirty="0"/>
              <a:t>(PSpice, MSC-ADAMS)</a:t>
            </a:r>
          </a:p>
          <a:p>
            <a:endParaRPr lang="en-US" sz="1600" kern="0" dirty="0"/>
          </a:p>
          <a:p>
            <a:endParaRPr lang="en-US" sz="1600" kern="0" dirty="0"/>
          </a:p>
        </p:txBody>
      </p:sp>
      <p:sp>
        <p:nvSpPr>
          <p:cNvPr id="17" name="Date Placeholder 3">
            <a:extLst>
              <a:ext uri="{FF2B5EF4-FFF2-40B4-BE49-F238E27FC236}">
                <a16:creationId xmlns:a16="http://schemas.microsoft.com/office/drawing/2014/main" id="{235D7CDF-0B80-4389-B7E5-6FC8537A9D7A}"/>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18" name="Footer Placeholder 4">
            <a:extLst>
              <a:ext uri="{FF2B5EF4-FFF2-40B4-BE49-F238E27FC236}">
                <a16:creationId xmlns:a16="http://schemas.microsoft.com/office/drawing/2014/main" id="{1EDA12C4-D78E-4434-B324-04FD7ABBC7F3}"/>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33274587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EFA5E-0148-49C4-977C-F20AC27D273E}"/>
              </a:ext>
            </a:extLst>
          </p:cNvPr>
          <p:cNvSpPr>
            <a:spLocks noGrp="1"/>
          </p:cNvSpPr>
          <p:nvPr>
            <p:ph type="title"/>
          </p:nvPr>
        </p:nvSpPr>
        <p:spPr/>
        <p:txBody>
          <a:bodyPr/>
          <a:lstStyle/>
          <a:p>
            <a:r>
              <a:rPr lang="en-GB" dirty="0"/>
              <a:t>3. Building a DT from scratch</a:t>
            </a:r>
            <a:endParaRPr lang="en-US" dirty="0"/>
          </a:p>
        </p:txBody>
      </p:sp>
      <p:sp>
        <p:nvSpPr>
          <p:cNvPr id="3" name="Content Placeholder 2">
            <a:extLst>
              <a:ext uri="{FF2B5EF4-FFF2-40B4-BE49-F238E27FC236}">
                <a16:creationId xmlns:a16="http://schemas.microsoft.com/office/drawing/2014/main" id="{39D1014C-3681-444C-B285-234830AAFE78}"/>
              </a:ext>
            </a:extLst>
          </p:cNvPr>
          <p:cNvSpPr>
            <a:spLocks noGrp="1"/>
          </p:cNvSpPr>
          <p:nvPr>
            <p:ph idx="1"/>
          </p:nvPr>
        </p:nvSpPr>
        <p:spPr>
          <a:xfrm>
            <a:off x="179388" y="1916113"/>
            <a:ext cx="8785225" cy="576783"/>
          </a:xfrm>
        </p:spPr>
        <p:txBody>
          <a:bodyPr/>
          <a:lstStyle/>
          <a:p>
            <a:pPr marL="0" indent="0">
              <a:buNone/>
            </a:pPr>
            <a:r>
              <a:rPr lang="en-GB" dirty="0"/>
              <a:t>3. Multidomain simulation</a:t>
            </a:r>
            <a:endParaRPr lang="en-US" dirty="0"/>
          </a:p>
        </p:txBody>
      </p:sp>
      <p:sp>
        <p:nvSpPr>
          <p:cNvPr id="4" name="Date Placeholder 3">
            <a:extLst>
              <a:ext uri="{FF2B5EF4-FFF2-40B4-BE49-F238E27FC236}">
                <a16:creationId xmlns:a16="http://schemas.microsoft.com/office/drawing/2014/main" id="{21291332-2CE8-425B-A035-EC0BE97F01D3}"/>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59745F28-EB6A-4A10-911B-2301CB3DD36C}"/>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66A1084-030D-48EE-AF1F-95F0BC18B95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35</a:t>
            </a:fld>
            <a:r>
              <a:rPr lang="en-US"/>
              <a:t>/1024</a:t>
            </a:r>
            <a:endParaRPr lang="en-US" dirty="0"/>
          </a:p>
        </p:txBody>
      </p:sp>
      <p:sp>
        <p:nvSpPr>
          <p:cNvPr id="7" name="Rectangle 6">
            <a:extLst>
              <a:ext uri="{FF2B5EF4-FFF2-40B4-BE49-F238E27FC236}">
                <a16:creationId xmlns:a16="http://schemas.microsoft.com/office/drawing/2014/main" id="{4EA8D672-0306-4BD8-9F28-04987A696881}"/>
              </a:ext>
            </a:extLst>
          </p:cNvPr>
          <p:cNvSpPr/>
          <p:nvPr/>
        </p:nvSpPr>
        <p:spPr bwMode="auto">
          <a:xfrm>
            <a:off x="1623013" y="2635576"/>
            <a:ext cx="5763344" cy="3240360"/>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9" name="Straight Arrow Connector 8">
            <a:extLst>
              <a:ext uri="{FF2B5EF4-FFF2-40B4-BE49-F238E27FC236}">
                <a16:creationId xmlns:a16="http://schemas.microsoft.com/office/drawing/2014/main" id="{E95EA09A-8C90-4570-8E55-236A791A3659}"/>
              </a:ext>
            </a:extLst>
          </p:cNvPr>
          <p:cNvCxnSpPr>
            <a:cxnSpLocks/>
          </p:cNvCxnSpPr>
          <p:nvPr/>
        </p:nvCxnSpPr>
        <p:spPr bwMode="auto">
          <a:xfrm>
            <a:off x="550945" y="3648850"/>
            <a:ext cx="107854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72E8A39B-C0E3-4966-8247-ED43889B85AE}"/>
              </a:ext>
            </a:extLst>
          </p:cNvPr>
          <p:cNvCxnSpPr>
            <a:stCxn id="7" idx="3"/>
          </p:cNvCxnSpPr>
          <p:nvPr/>
        </p:nvCxnSpPr>
        <p:spPr bwMode="auto">
          <a:xfrm>
            <a:off x="7386357" y="4255756"/>
            <a:ext cx="1078991"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pic>
        <p:nvPicPr>
          <p:cNvPr id="6146" name="Picture 2" descr="Simscape Add-on Libraries - Video - MATLAB &amp; Simulink">
            <a:extLst>
              <a:ext uri="{FF2B5EF4-FFF2-40B4-BE49-F238E27FC236}">
                <a16:creationId xmlns:a16="http://schemas.microsoft.com/office/drawing/2014/main" id="{5B4A2BDA-EB29-4AFD-86D0-1972A8123C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23170" y="3199782"/>
            <a:ext cx="1751856" cy="9854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rCAD - Wikiwand">
            <a:extLst>
              <a:ext uri="{FF2B5EF4-FFF2-40B4-BE49-F238E27FC236}">
                <a16:creationId xmlns:a16="http://schemas.microsoft.com/office/drawing/2014/main" id="{C8833474-6584-4E16-93E0-193C185327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6339" y="3315072"/>
            <a:ext cx="1905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6" descr="Neural Architecture Search – CV-Tricks.com">
            <a:extLst>
              <a:ext uri="{FF2B5EF4-FFF2-40B4-BE49-F238E27FC236}">
                <a16:creationId xmlns:a16="http://schemas.microsoft.com/office/drawing/2014/main" id="{9A0A8DC5-F169-427B-8A01-6271F499315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Artificial neural network architecture (ANN i-h 1-h 2-h n-o ...">
            <a:extLst>
              <a:ext uri="{FF2B5EF4-FFF2-40B4-BE49-F238E27FC236}">
                <a16:creationId xmlns:a16="http://schemas.microsoft.com/office/drawing/2014/main" id="{59E32D6A-C8D2-4BF6-812C-C01D791A43C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7014" y="4428461"/>
            <a:ext cx="1958736" cy="114758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thWorks Announces Release 2019b of MATLAB and Simulink ...">
            <a:extLst>
              <a:ext uri="{FF2B5EF4-FFF2-40B4-BE49-F238E27FC236}">
                <a16:creationId xmlns:a16="http://schemas.microsoft.com/office/drawing/2014/main" id="{27451CB8-8316-4EDF-94AC-E864A9FB2C3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6049" y="4634389"/>
            <a:ext cx="1289088" cy="7357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siness data graph analytics Royalty Free Vector Image">
            <a:extLst>
              <a:ext uri="{FF2B5EF4-FFF2-40B4-BE49-F238E27FC236}">
                <a16:creationId xmlns:a16="http://schemas.microsoft.com/office/drawing/2014/main" id="{0EF67923-5310-4F90-87DE-9E96AF75062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4"/>
          <a:stretch/>
        </p:blipFill>
        <p:spPr bwMode="auto">
          <a:xfrm>
            <a:off x="565374" y="4166142"/>
            <a:ext cx="1026899" cy="6449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usiness data graph analytics Royalty Free Vector Image">
            <a:extLst>
              <a:ext uri="{FF2B5EF4-FFF2-40B4-BE49-F238E27FC236}">
                <a16:creationId xmlns:a16="http://schemas.microsoft.com/office/drawing/2014/main" id="{44666E84-0503-4096-BC10-E27B0FDB03A2}"/>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528574" y="4445667"/>
            <a:ext cx="1331812" cy="102814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92FB42BC-9400-45DE-B0BC-680957A14B4C}"/>
              </a:ext>
            </a:extLst>
          </p:cNvPr>
          <p:cNvCxnSpPr>
            <a:cxnSpLocks/>
          </p:cNvCxnSpPr>
          <p:nvPr/>
        </p:nvCxnSpPr>
        <p:spPr bwMode="auto">
          <a:xfrm>
            <a:off x="539552" y="5445224"/>
            <a:ext cx="107854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 name="Straight Arrow Connector 14">
            <a:extLst>
              <a:ext uri="{FF2B5EF4-FFF2-40B4-BE49-F238E27FC236}">
                <a16:creationId xmlns:a16="http://schemas.microsoft.com/office/drawing/2014/main" id="{F8D6E16A-54F2-46E4-B8E0-CD9D81A74CEF}"/>
              </a:ext>
            </a:extLst>
          </p:cNvPr>
          <p:cNvCxnSpPr>
            <a:cxnSpLocks/>
            <a:stCxn id="6152" idx="3"/>
            <a:endCxn id="6154" idx="1"/>
          </p:cNvCxnSpPr>
          <p:nvPr/>
        </p:nvCxnSpPr>
        <p:spPr bwMode="auto">
          <a:xfrm flipV="1">
            <a:off x="4285750" y="5002255"/>
            <a:ext cx="940299" cy="1"/>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2" name="Straight Arrow Connector 21">
            <a:extLst>
              <a:ext uri="{FF2B5EF4-FFF2-40B4-BE49-F238E27FC236}">
                <a16:creationId xmlns:a16="http://schemas.microsoft.com/office/drawing/2014/main" id="{608C8A5C-B524-4943-8251-D7E01AD4A866}"/>
              </a:ext>
            </a:extLst>
          </p:cNvPr>
          <p:cNvCxnSpPr>
            <a:stCxn id="6154" idx="0"/>
          </p:cNvCxnSpPr>
          <p:nvPr/>
        </p:nvCxnSpPr>
        <p:spPr bwMode="auto">
          <a:xfrm flipV="1">
            <a:off x="5870593" y="4031867"/>
            <a:ext cx="0" cy="60252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4" name="Straight Arrow Connector 23">
            <a:extLst>
              <a:ext uri="{FF2B5EF4-FFF2-40B4-BE49-F238E27FC236}">
                <a16:creationId xmlns:a16="http://schemas.microsoft.com/office/drawing/2014/main" id="{936041EC-EEE7-4B53-A338-AB0563B086FC}"/>
              </a:ext>
            </a:extLst>
          </p:cNvPr>
          <p:cNvCxnSpPr>
            <a:stCxn id="6146" idx="1"/>
            <a:endCxn id="6148" idx="3"/>
          </p:cNvCxnSpPr>
          <p:nvPr/>
        </p:nvCxnSpPr>
        <p:spPr bwMode="auto">
          <a:xfrm flipH="1">
            <a:off x="4261339" y="3692492"/>
            <a:ext cx="661831" cy="358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8" name="Straight Arrow Connector 27">
            <a:extLst>
              <a:ext uri="{FF2B5EF4-FFF2-40B4-BE49-F238E27FC236}">
                <a16:creationId xmlns:a16="http://schemas.microsoft.com/office/drawing/2014/main" id="{90BBA739-3D1C-40A7-A568-721D7EF361A0}"/>
              </a:ext>
            </a:extLst>
          </p:cNvPr>
          <p:cNvCxnSpPr>
            <a:cxnSpLocks/>
            <a:stCxn id="6148" idx="2"/>
            <a:endCxn id="6152" idx="0"/>
          </p:cNvCxnSpPr>
          <p:nvPr/>
        </p:nvCxnSpPr>
        <p:spPr bwMode="auto">
          <a:xfrm flipH="1">
            <a:off x="3306382" y="4077072"/>
            <a:ext cx="2457" cy="351389"/>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33" name="TextBox 32">
            <a:extLst>
              <a:ext uri="{FF2B5EF4-FFF2-40B4-BE49-F238E27FC236}">
                <a16:creationId xmlns:a16="http://schemas.microsoft.com/office/drawing/2014/main" id="{B856B0A5-61AF-4A40-9FF0-8C9C5BC9A57B}"/>
              </a:ext>
            </a:extLst>
          </p:cNvPr>
          <p:cNvSpPr txBox="1"/>
          <p:nvPr/>
        </p:nvSpPr>
        <p:spPr>
          <a:xfrm>
            <a:off x="7535829" y="3723559"/>
            <a:ext cx="1039067" cy="461665"/>
          </a:xfrm>
          <a:prstGeom prst="rect">
            <a:avLst/>
          </a:prstGeom>
          <a:noFill/>
        </p:spPr>
        <p:txBody>
          <a:bodyPr wrap="none" rtlCol="0">
            <a:spAutoFit/>
          </a:bodyPr>
          <a:lstStyle/>
          <a:p>
            <a:r>
              <a:rPr lang="en-GB" dirty="0">
                <a:latin typeface="+mn-lt"/>
              </a:rPr>
              <a:t>Output</a:t>
            </a:r>
            <a:endParaRPr lang="en-US" dirty="0">
              <a:latin typeface="+mn-lt"/>
            </a:endParaRPr>
          </a:p>
        </p:txBody>
      </p:sp>
      <p:sp>
        <p:nvSpPr>
          <p:cNvPr id="38" name="TextBox 37">
            <a:extLst>
              <a:ext uri="{FF2B5EF4-FFF2-40B4-BE49-F238E27FC236}">
                <a16:creationId xmlns:a16="http://schemas.microsoft.com/office/drawing/2014/main" id="{2EA0C074-88A5-4035-AD96-68F037BA7979}"/>
              </a:ext>
            </a:extLst>
          </p:cNvPr>
          <p:cNvSpPr txBox="1"/>
          <p:nvPr/>
        </p:nvSpPr>
        <p:spPr>
          <a:xfrm>
            <a:off x="616319" y="2929640"/>
            <a:ext cx="889987" cy="646331"/>
          </a:xfrm>
          <a:prstGeom prst="rect">
            <a:avLst/>
          </a:prstGeom>
          <a:noFill/>
        </p:spPr>
        <p:txBody>
          <a:bodyPr wrap="none" rtlCol="0">
            <a:spAutoFit/>
          </a:bodyPr>
          <a:lstStyle/>
          <a:p>
            <a:pPr algn="ctr"/>
            <a:r>
              <a:rPr lang="en-GB" sz="1800" dirty="0">
                <a:latin typeface="+mn-lt"/>
              </a:rPr>
              <a:t>Data</a:t>
            </a:r>
            <a:br>
              <a:rPr lang="en-GB" sz="1800" dirty="0">
                <a:latin typeface="+mn-lt"/>
              </a:rPr>
            </a:br>
            <a:r>
              <a:rPr lang="en-GB" sz="1800" dirty="0">
                <a:latin typeface="+mn-lt"/>
              </a:rPr>
              <a:t>streams</a:t>
            </a:r>
            <a:endParaRPr lang="en-US" sz="1800" dirty="0">
              <a:latin typeface="+mn-lt"/>
            </a:endParaRPr>
          </a:p>
        </p:txBody>
      </p:sp>
      <p:sp>
        <p:nvSpPr>
          <p:cNvPr id="39" name="TextBox 38">
            <a:extLst>
              <a:ext uri="{FF2B5EF4-FFF2-40B4-BE49-F238E27FC236}">
                <a16:creationId xmlns:a16="http://schemas.microsoft.com/office/drawing/2014/main" id="{3399ED9C-9B03-4AAF-AC7A-F2DB384DDF5A}"/>
              </a:ext>
            </a:extLst>
          </p:cNvPr>
          <p:cNvSpPr txBox="1"/>
          <p:nvPr/>
        </p:nvSpPr>
        <p:spPr>
          <a:xfrm>
            <a:off x="3707904" y="5875936"/>
            <a:ext cx="1736566" cy="461665"/>
          </a:xfrm>
          <a:prstGeom prst="rect">
            <a:avLst/>
          </a:prstGeom>
          <a:noFill/>
        </p:spPr>
        <p:txBody>
          <a:bodyPr wrap="none" rtlCol="0">
            <a:spAutoFit/>
          </a:bodyPr>
          <a:lstStyle/>
          <a:p>
            <a:r>
              <a:rPr lang="en-GB" dirty="0">
                <a:latin typeface="+mn-lt"/>
              </a:rPr>
              <a:t>Digital Twin</a:t>
            </a:r>
            <a:endParaRPr lang="en-US" dirty="0">
              <a:latin typeface="+mn-lt"/>
            </a:endParaRPr>
          </a:p>
        </p:txBody>
      </p:sp>
      <p:pic>
        <p:nvPicPr>
          <p:cNvPr id="6156" name="Picture 12" descr="AspenTech HYSYS Logo Vector (.AI) Free Download">
            <a:extLst>
              <a:ext uri="{FF2B5EF4-FFF2-40B4-BE49-F238E27FC236}">
                <a16:creationId xmlns:a16="http://schemas.microsoft.com/office/drawing/2014/main" id="{5C130AF4-18F6-4AF1-80EC-3D45C43DF61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77487" y="2720175"/>
            <a:ext cx="604019" cy="59999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ndiss Plus® | CORYS">
            <a:extLst>
              <a:ext uri="{FF2B5EF4-FFF2-40B4-BE49-F238E27FC236}">
                <a16:creationId xmlns:a16="http://schemas.microsoft.com/office/drawing/2014/main" id="{D1A5E08A-2E2F-43AF-A753-FE28EE3DD19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331" y="2733441"/>
            <a:ext cx="1141390" cy="41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9322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CD8B-282E-4A1D-B0E4-EE1794336608}"/>
              </a:ext>
            </a:extLst>
          </p:cNvPr>
          <p:cNvSpPr>
            <a:spLocks noGrp="1"/>
          </p:cNvSpPr>
          <p:nvPr>
            <p:ph type="title"/>
          </p:nvPr>
        </p:nvSpPr>
        <p:spPr/>
        <p:txBody>
          <a:bodyPr/>
          <a:lstStyle/>
          <a:p>
            <a:r>
              <a:rPr lang="en-GB" dirty="0"/>
              <a:t>3. Building a DT from scratch</a:t>
            </a:r>
            <a:endParaRPr lang="en-US" dirty="0"/>
          </a:p>
        </p:txBody>
      </p:sp>
      <p:sp>
        <p:nvSpPr>
          <p:cNvPr id="3" name="Content Placeholder 2">
            <a:extLst>
              <a:ext uri="{FF2B5EF4-FFF2-40B4-BE49-F238E27FC236}">
                <a16:creationId xmlns:a16="http://schemas.microsoft.com/office/drawing/2014/main" id="{8AF4AF77-FE76-42D8-8AEC-C9569A1EEE40}"/>
              </a:ext>
            </a:extLst>
          </p:cNvPr>
          <p:cNvSpPr>
            <a:spLocks noGrp="1"/>
          </p:cNvSpPr>
          <p:nvPr>
            <p:ph idx="1"/>
          </p:nvPr>
        </p:nvSpPr>
        <p:spPr>
          <a:xfrm>
            <a:off x="179388" y="1916113"/>
            <a:ext cx="8785225" cy="576783"/>
          </a:xfrm>
        </p:spPr>
        <p:txBody>
          <a:bodyPr/>
          <a:lstStyle/>
          <a:p>
            <a:pPr marL="0" indent="0">
              <a:buNone/>
            </a:pPr>
            <a:r>
              <a:rPr lang="en-GB" dirty="0"/>
              <a:t>4. DT assembly and behavioural matching</a:t>
            </a:r>
            <a:endParaRPr lang="en-US" dirty="0"/>
          </a:p>
        </p:txBody>
      </p:sp>
      <p:sp>
        <p:nvSpPr>
          <p:cNvPr id="4" name="Date Placeholder 3">
            <a:extLst>
              <a:ext uri="{FF2B5EF4-FFF2-40B4-BE49-F238E27FC236}">
                <a16:creationId xmlns:a16="http://schemas.microsoft.com/office/drawing/2014/main" id="{C60A054B-6880-4A9C-B809-D51C61F1D6C1}"/>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10AD7B03-FC4D-448E-8A55-65E668566A0A}"/>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867F4406-D695-4A64-BE80-28047CD6672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36</a:t>
            </a:fld>
            <a:r>
              <a:rPr lang="en-US"/>
              <a:t>/1024</a:t>
            </a:r>
            <a:endParaRPr lang="en-US" dirty="0"/>
          </a:p>
        </p:txBody>
      </p:sp>
      <p:sp>
        <p:nvSpPr>
          <p:cNvPr id="7" name="TextBox 6">
            <a:extLst>
              <a:ext uri="{FF2B5EF4-FFF2-40B4-BE49-F238E27FC236}">
                <a16:creationId xmlns:a16="http://schemas.microsoft.com/office/drawing/2014/main" id="{A8F3D451-95E2-4BAB-934C-C81880E57825}"/>
              </a:ext>
            </a:extLst>
          </p:cNvPr>
          <p:cNvSpPr txBox="1"/>
          <p:nvPr/>
        </p:nvSpPr>
        <p:spPr>
          <a:xfrm>
            <a:off x="527269" y="2653977"/>
            <a:ext cx="8208911" cy="1015663"/>
          </a:xfrm>
          <a:prstGeom prst="rect">
            <a:avLst/>
          </a:prstGeom>
          <a:noFill/>
        </p:spPr>
        <p:txBody>
          <a:bodyPr wrap="square" rtlCol="0">
            <a:spAutoFit/>
          </a:bodyPr>
          <a:lstStyle/>
          <a:p>
            <a:pPr algn="ctr"/>
            <a:r>
              <a:rPr lang="en-GB" sz="1800" i="1" dirty="0">
                <a:latin typeface="+mn-lt"/>
              </a:rPr>
              <a:t>“Find the parameters of each subsystem composing the Digital Twin in order to fit its complete system dynamics, coinciding match with the real state of the physical system</a:t>
            </a:r>
            <a:r>
              <a:rPr lang="en-GB" i="1" dirty="0">
                <a:latin typeface="+mn-lt"/>
              </a:rPr>
              <a:t>”</a:t>
            </a:r>
            <a:endParaRPr lang="en-US" i="1" dirty="0">
              <a:latin typeface="+mn-lt"/>
            </a:endParaRPr>
          </a:p>
        </p:txBody>
      </p:sp>
      <p:grpSp>
        <p:nvGrpSpPr>
          <p:cNvPr id="8" name="Group 7">
            <a:extLst>
              <a:ext uri="{FF2B5EF4-FFF2-40B4-BE49-F238E27FC236}">
                <a16:creationId xmlns:a16="http://schemas.microsoft.com/office/drawing/2014/main" id="{224F0B49-B86B-4707-830C-37AFA6D4A438}"/>
              </a:ext>
            </a:extLst>
          </p:cNvPr>
          <p:cNvGrpSpPr/>
          <p:nvPr/>
        </p:nvGrpSpPr>
        <p:grpSpPr>
          <a:xfrm>
            <a:off x="2433828" y="4529266"/>
            <a:ext cx="1008112" cy="1009452"/>
            <a:chOff x="7491761" y="2391048"/>
            <a:chExt cx="496888" cy="433388"/>
          </a:xfrm>
        </p:grpSpPr>
        <p:sp>
          <p:nvSpPr>
            <p:cNvPr id="9" name="Rectangle 30">
              <a:extLst>
                <a:ext uri="{FF2B5EF4-FFF2-40B4-BE49-F238E27FC236}">
                  <a16:creationId xmlns:a16="http://schemas.microsoft.com/office/drawing/2014/main" id="{62AAB63E-D005-4B94-8F8D-76D84A8FE6BA}"/>
                </a:ext>
              </a:extLst>
            </p:cNvPr>
            <p:cNvSpPr>
              <a:spLocks noChangeArrowheads="1"/>
            </p:cNvSpPr>
            <p:nvPr/>
          </p:nvSpPr>
          <p:spPr bwMode="auto">
            <a:xfrm>
              <a:off x="7491761" y="2391048"/>
              <a:ext cx="496888" cy="433388"/>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31">
              <a:extLst>
                <a:ext uri="{FF2B5EF4-FFF2-40B4-BE49-F238E27FC236}">
                  <a16:creationId xmlns:a16="http://schemas.microsoft.com/office/drawing/2014/main" id="{DCC97801-01DC-4E22-B204-78FEF3F9EA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67973" y="2492648"/>
              <a:ext cx="2460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D0D34410-FD21-4D5B-9A09-9DD5A763D85E}"/>
              </a:ext>
            </a:extLst>
          </p:cNvPr>
          <p:cNvSpPr txBox="1"/>
          <p:nvPr/>
        </p:nvSpPr>
        <p:spPr>
          <a:xfrm>
            <a:off x="4028347" y="4749918"/>
            <a:ext cx="1319592" cy="584775"/>
          </a:xfrm>
          <a:prstGeom prst="rect">
            <a:avLst/>
          </a:prstGeom>
          <a:noFill/>
          <a:ln>
            <a:solidFill>
              <a:schemeClr val="tx1"/>
            </a:solidFill>
          </a:ln>
        </p:spPr>
        <p:txBody>
          <a:bodyPr wrap="none" rtlCol="0">
            <a:spAutoFit/>
          </a:bodyPr>
          <a:lstStyle/>
          <a:p>
            <a:pPr algn="ctr"/>
            <a:r>
              <a:rPr lang="en-GB" sz="1600" dirty="0"/>
              <a:t>Optimization</a:t>
            </a:r>
          </a:p>
          <a:p>
            <a:pPr algn="ctr"/>
            <a:r>
              <a:rPr lang="en-GB" sz="1600" dirty="0"/>
              <a:t>loop</a:t>
            </a:r>
            <a:endParaRPr lang="en-US" sz="1600" dirty="0"/>
          </a:p>
        </p:txBody>
      </p:sp>
      <p:cxnSp>
        <p:nvCxnSpPr>
          <p:cNvPr id="13" name="Connector: Elbow 12">
            <a:extLst>
              <a:ext uri="{FF2B5EF4-FFF2-40B4-BE49-F238E27FC236}">
                <a16:creationId xmlns:a16="http://schemas.microsoft.com/office/drawing/2014/main" id="{59A0FCBF-4A47-4161-8836-891DAC6ADCDB}"/>
              </a:ext>
            </a:extLst>
          </p:cNvPr>
          <p:cNvCxnSpPr>
            <a:stCxn id="9" idx="2"/>
            <a:endCxn id="11" idx="2"/>
          </p:cNvCxnSpPr>
          <p:nvPr/>
        </p:nvCxnSpPr>
        <p:spPr bwMode="auto">
          <a:xfrm rot="5400000" flipH="1" flipV="1">
            <a:off x="3711000" y="4561576"/>
            <a:ext cx="204025" cy="1750259"/>
          </a:xfrm>
          <a:prstGeom prst="bentConnector3">
            <a:avLst>
              <a:gd name="adj1" fmla="val -11204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 name="Connector: Elbow 14">
            <a:extLst>
              <a:ext uri="{FF2B5EF4-FFF2-40B4-BE49-F238E27FC236}">
                <a16:creationId xmlns:a16="http://schemas.microsoft.com/office/drawing/2014/main" id="{9255315F-488F-4CB1-9C43-A37C60486557}"/>
              </a:ext>
            </a:extLst>
          </p:cNvPr>
          <p:cNvCxnSpPr>
            <a:stCxn id="11" idx="0"/>
            <a:endCxn id="9" idx="0"/>
          </p:cNvCxnSpPr>
          <p:nvPr/>
        </p:nvCxnSpPr>
        <p:spPr bwMode="auto">
          <a:xfrm rot="16200000" flipV="1">
            <a:off x="3702688" y="3764462"/>
            <a:ext cx="220652" cy="1750259"/>
          </a:xfrm>
          <a:prstGeom prst="bentConnector3">
            <a:avLst>
              <a:gd name="adj1" fmla="val 203602"/>
            </a:avLst>
          </a:prstGeom>
          <a:solidFill>
            <a:schemeClr val="accent1"/>
          </a:solidFill>
          <a:ln w="9525" cap="flat" cmpd="sng" algn="ctr">
            <a:solidFill>
              <a:schemeClr val="tx1"/>
            </a:solidFill>
            <a:prstDash val="solid"/>
            <a:miter lim="800000"/>
            <a:headEnd type="none" w="med" len="med"/>
            <a:tailEnd type="triangle"/>
          </a:ln>
          <a:effectLst/>
        </p:spPr>
      </p:cxnSp>
      <p:sp>
        <p:nvSpPr>
          <p:cNvPr id="18" name="TextBox 17">
            <a:extLst>
              <a:ext uri="{FF2B5EF4-FFF2-40B4-BE49-F238E27FC236}">
                <a16:creationId xmlns:a16="http://schemas.microsoft.com/office/drawing/2014/main" id="{148C00D3-E10E-43B9-AC42-2D283FD13FC8}"/>
              </a:ext>
            </a:extLst>
          </p:cNvPr>
          <p:cNvSpPr txBox="1"/>
          <p:nvPr/>
        </p:nvSpPr>
        <p:spPr>
          <a:xfrm>
            <a:off x="4708180" y="4136597"/>
            <a:ext cx="1376402" cy="523220"/>
          </a:xfrm>
          <a:prstGeom prst="rect">
            <a:avLst/>
          </a:prstGeom>
          <a:noFill/>
        </p:spPr>
        <p:txBody>
          <a:bodyPr wrap="none" rtlCol="0">
            <a:spAutoFit/>
          </a:bodyPr>
          <a:lstStyle/>
          <a:p>
            <a:pPr algn="ctr"/>
            <a:r>
              <a:rPr lang="en-GB" sz="1400" dirty="0"/>
              <a:t>DT subsystems</a:t>
            </a:r>
            <a:br>
              <a:rPr lang="en-GB" sz="1400" dirty="0"/>
            </a:br>
            <a:r>
              <a:rPr lang="en-GB" sz="1400" dirty="0"/>
              <a:t> parameters</a:t>
            </a:r>
            <a:endParaRPr lang="en-US" sz="1400" dirty="0"/>
          </a:p>
        </p:txBody>
      </p:sp>
      <p:sp>
        <p:nvSpPr>
          <p:cNvPr id="19" name="TextBox 18">
            <a:extLst>
              <a:ext uri="{FF2B5EF4-FFF2-40B4-BE49-F238E27FC236}">
                <a16:creationId xmlns:a16="http://schemas.microsoft.com/office/drawing/2014/main" id="{E35364AC-162B-4C8B-99F1-34E23ACE17E5}"/>
              </a:ext>
            </a:extLst>
          </p:cNvPr>
          <p:cNvSpPr txBox="1"/>
          <p:nvPr/>
        </p:nvSpPr>
        <p:spPr>
          <a:xfrm>
            <a:off x="4758584" y="5449280"/>
            <a:ext cx="867225" cy="276999"/>
          </a:xfrm>
          <a:prstGeom prst="rect">
            <a:avLst/>
          </a:prstGeom>
          <a:noFill/>
        </p:spPr>
        <p:txBody>
          <a:bodyPr wrap="none" rtlCol="0">
            <a:spAutoFit/>
          </a:bodyPr>
          <a:lstStyle/>
          <a:p>
            <a:r>
              <a:rPr lang="en-GB" sz="1200" dirty="0"/>
              <a:t>DT output</a:t>
            </a:r>
            <a:endParaRPr lang="en-US" sz="1200" dirty="0"/>
          </a:p>
        </p:txBody>
      </p:sp>
      <p:sp>
        <p:nvSpPr>
          <p:cNvPr id="20" name="TextBox 19">
            <a:extLst>
              <a:ext uri="{FF2B5EF4-FFF2-40B4-BE49-F238E27FC236}">
                <a16:creationId xmlns:a16="http://schemas.microsoft.com/office/drawing/2014/main" id="{1F612D48-E2F2-4900-8066-C7F2D96128FE}"/>
              </a:ext>
            </a:extLst>
          </p:cNvPr>
          <p:cNvSpPr txBox="1"/>
          <p:nvPr/>
        </p:nvSpPr>
        <p:spPr>
          <a:xfrm>
            <a:off x="2467619" y="5287280"/>
            <a:ext cx="970587" cy="276999"/>
          </a:xfrm>
          <a:prstGeom prst="rect">
            <a:avLst/>
          </a:prstGeom>
          <a:noFill/>
        </p:spPr>
        <p:txBody>
          <a:bodyPr wrap="none" rtlCol="0">
            <a:spAutoFit/>
          </a:bodyPr>
          <a:lstStyle/>
          <a:p>
            <a:r>
              <a:rPr lang="en-GB" sz="1200" dirty="0"/>
              <a:t>Digital Twin</a:t>
            </a:r>
            <a:endParaRPr lang="en-US" sz="1200" dirty="0"/>
          </a:p>
        </p:txBody>
      </p:sp>
      <p:cxnSp>
        <p:nvCxnSpPr>
          <p:cNvPr id="22" name="Straight Arrow Connector 21">
            <a:extLst>
              <a:ext uri="{FF2B5EF4-FFF2-40B4-BE49-F238E27FC236}">
                <a16:creationId xmlns:a16="http://schemas.microsoft.com/office/drawing/2014/main" id="{30B2C6F0-9C59-4742-8CFC-94C2670A025A}"/>
              </a:ext>
            </a:extLst>
          </p:cNvPr>
          <p:cNvCxnSpPr>
            <a:cxnSpLocks/>
            <a:endCxn id="9" idx="1"/>
          </p:cNvCxnSpPr>
          <p:nvPr/>
        </p:nvCxnSpPr>
        <p:spPr bwMode="auto">
          <a:xfrm>
            <a:off x="1461809" y="5026597"/>
            <a:ext cx="972019" cy="7395"/>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24" name="TextBox 23">
            <a:extLst>
              <a:ext uri="{FF2B5EF4-FFF2-40B4-BE49-F238E27FC236}">
                <a16:creationId xmlns:a16="http://schemas.microsoft.com/office/drawing/2014/main" id="{5D6881C6-6193-47B2-A328-48D14A58EB78}"/>
              </a:ext>
            </a:extLst>
          </p:cNvPr>
          <p:cNvSpPr txBox="1"/>
          <p:nvPr/>
        </p:nvSpPr>
        <p:spPr>
          <a:xfrm>
            <a:off x="1187624" y="4564932"/>
            <a:ext cx="1247713" cy="461665"/>
          </a:xfrm>
          <a:prstGeom prst="rect">
            <a:avLst/>
          </a:prstGeom>
          <a:noFill/>
        </p:spPr>
        <p:txBody>
          <a:bodyPr wrap="none" rtlCol="0">
            <a:spAutoFit/>
          </a:bodyPr>
          <a:lstStyle/>
          <a:p>
            <a:pPr algn="ctr"/>
            <a:r>
              <a:rPr lang="en-GB" sz="1200" dirty="0"/>
              <a:t>Physical system</a:t>
            </a:r>
          </a:p>
          <a:p>
            <a:pPr algn="ctr"/>
            <a:r>
              <a:rPr lang="en-GB" sz="1200" dirty="0"/>
              <a:t>I/O Data</a:t>
            </a:r>
            <a:endParaRPr lang="en-US" sz="1200" dirty="0"/>
          </a:p>
        </p:txBody>
      </p:sp>
      <p:cxnSp>
        <p:nvCxnSpPr>
          <p:cNvPr id="26" name="Straight Arrow Connector 25">
            <a:extLst>
              <a:ext uri="{FF2B5EF4-FFF2-40B4-BE49-F238E27FC236}">
                <a16:creationId xmlns:a16="http://schemas.microsoft.com/office/drawing/2014/main" id="{9F9064AF-7C35-46A1-B5B1-F37725EF0BEF}"/>
              </a:ext>
            </a:extLst>
          </p:cNvPr>
          <p:cNvCxnSpPr>
            <a:cxnSpLocks/>
            <a:stCxn id="11" idx="3"/>
            <a:endCxn id="27" idx="1"/>
          </p:cNvCxnSpPr>
          <p:nvPr/>
        </p:nvCxnSpPr>
        <p:spPr bwMode="auto">
          <a:xfrm flipV="1">
            <a:off x="5347939" y="5038149"/>
            <a:ext cx="1447539" cy="4157"/>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27" name="TextBox 26">
            <a:extLst>
              <a:ext uri="{FF2B5EF4-FFF2-40B4-BE49-F238E27FC236}">
                <a16:creationId xmlns:a16="http://schemas.microsoft.com/office/drawing/2014/main" id="{64EFB791-3882-4BAE-B877-4E74BDD47503}"/>
              </a:ext>
            </a:extLst>
          </p:cNvPr>
          <p:cNvSpPr txBox="1"/>
          <p:nvPr/>
        </p:nvSpPr>
        <p:spPr>
          <a:xfrm>
            <a:off x="6795478" y="4668817"/>
            <a:ext cx="1376402" cy="738664"/>
          </a:xfrm>
          <a:prstGeom prst="rect">
            <a:avLst/>
          </a:prstGeom>
          <a:noFill/>
        </p:spPr>
        <p:txBody>
          <a:bodyPr wrap="none" rtlCol="0">
            <a:spAutoFit/>
          </a:bodyPr>
          <a:lstStyle/>
          <a:p>
            <a:pPr algn="ctr"/>
            <a:r>
              <a:rPr lang="en-GB" sz="1400" dirty="0"/>
              <a:t>Optimized</a:t>
            </a:r>
            <a:br>
              <a:rPr lang="en-GB" sz="1400" dirty="0"/>
            </a:br>
            <a:r>
              <a:rPr lang="en-GB" sz="1400" dirty="0"/>
              <a:t>DT subsystems</a:t>
            </a:r>
            <a:br>
              <a:rPr lang="en-GB" sz="1400" dirty="0"/>
            </a:br>
            <a:r>
              <a:rPr lang="en-GB" sz="1400" dirty="0"/>
              <a:t> parameters</a:t>
            </a:r>
            <a:endParaRPr lang="en-US" sz="1400" dirty="0"/>
          </a:p>
        </p:txBody>
      </p:sp>
      <p:sp>
        <p:nvSpPr>
          <p:cNvPr id="31" name="TextBox 30">
            <a:extLst>
              <a:ext uri="{FF2B5EF4-FFF2-40B4-BE49-F238E27FC236}">
                <a16:creationId xmlns:a16="http://schemas.microsoft.com/office/drawing/2014/main" id="{11F57849-293B-43F2-84DB-F96F994E1D92}"/>
              </a:ext>
            </a:extLst>
          </p:cNvPr>
          <p:cNvSpPr txBox="1"/>
          <p:nvPr/>
        </p:nvSpPr>
        <p:spPr>
          <a:xfrm>
            <a:off x="6445185" y="5538718"/>
            <a:ext cx="2193806" cy="338554"/>
          </a:xfrm>
          <a:prstGeom prst="rect">
            <a:avLst/>
          </a:prstGeom>
          <a:noFill/>
        </p:spPr>
        <p:txBody>
          <a:bodyPr wrap="none" rtlCol="0">
            <a:spAutoFit/>
          </a:bodyPr>
          <a:lstStyle/>
          <a:p>
            <a:r>
              <a:rPr lang="en-GB" sz="1600" dirty="0"/>
              <a:t>I/O error minimization</a:t>
            </a:r>
            <a:endParaRPr lang="en-US" sz="1600" dirty="0"/>
          </a:p>
        </p:txBody>
      </p:sp>
    </p:spTree>
    <p:extLst>
      <p:ext uri="{BB962C8B-B14F-4D97-AF65-F5344CB8AC3E}">
        <p14:creationId xmlns:p14="http://schemas.microsoft.com/office/powerpoint/2010/main" val="32793528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CD8B-282E-4A1D-B0E4-EE1794336608}"/>
              </a:ext>
            </a:extLst>
          </p:cNvPr>
          <p:cNvSpPr>
            <a:spLocks noGrp="1"/>
          </p:cNvSpPr>
          <p:nvPr>
            <p:ph type="title"/>
          </p:nvPr>
        </p:nvSpPr>
        <p:spPr/>
        <p:txBody>
          <a:bodyPr/>
          <a:lstStyle/>
          <a:p>
            <a:r>
              <a:rPr lang="en-GB" dirty="0"/>
              <a:t>3. Building a DT from scratch</a:t>
            </a:r>
            <a:endParaRPr lang="en-US" dirty="0"/>
          </a:p>
        </p:txBody>
      </p:sp>
      <p:sp>
        <p:nvSpPr>
          <p:cNvPr id="4" name="Date Placeholder 3">
            <a:extLst>
              <a:ext uri="{FF2B5EF4-FFF2-40B4-BE49-F238E27FC236}">
                <a16:creationId xmlns:a16="http://schemas.microsoft.com/office/drawing/2014/main" id="{C60A054B-6880-4A9C-B809-D51C61F1D6C1}"/>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10AD7B03-FC4D-448E-8A55-65E668566A0A}"/>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867F4406-D695-4A64-BE80-28047CD6672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37</a:t>
            </a:fld>
            <a:r>
              <a:rPr lang="en-US"/>
              <a:t>/1024</a:t>
            </a:r>
            <a:endParaRPr lang="en-US" dirty="0"/>
          </a:p>
        </p:txBody>
      </p:sp>
      <p:sp>
        <p:nvSpPr>
          <p:cNvPr id="74" name="TextBox 73">
            <a:extLst>
              <a:ext uri="{FF2B5EF4-FFF2-40B4-BE49-F238E27FC236}">
                <a16:creationId xmlns:a16="http://schemas.microsoft.com/office/drawing/2014/main" id="{FAF7A9AA-59F5-47E1-9AD5-D7203B0BFD35}"/>
              </a:ext>
            </a:extLst>
          </p:cNvPr>
          <p:cNvSpPr txBox="1"/>
          <p:nvPr/>
        </p:nvSpPr>
        <p:spPr>
          <a:xfrm>
            <a:off x="119978" y="2870934"/>
            <a:ext cx="9027284" cy="2862322"/>
          </a:xfrm>
          <a:prstGeom prst="rect">
            <a:avLst/>
          </a:prstGeom>
          <a:noFill/>
        </p:spPr>
        <p:txBody>
          <a:bodyPr wrap="square" rtlCol="0">
            <a:spAutoFit/>
          </a:bodyPr>
          <a:lstStyle/>
          <a:p>
            <a:pPr marL="342900" indent="-342900">
              <a:buFont typeface="Arial" panose="020B0604020202020204" pitchFamily="34" charset="0"/>
              <a:buChar char="•"/>
            </a:pPr>
            <a:r>
              <a:rPr lang="en-GB" sz="1800" dirty="0">
                <a:latin typeface="+mn-lt"/>
              </a:rPr>
              <a:t>Required level of detail of the Digital Twin</a:t>
            </a:r>
          </a:p>
          <a:p>
            <a:pPr marL="342900" indent="-342900">
              <a:buFont typeface="Arial" panose="020B0604020202020204" pitchFamily="34" charset="0"/>
              <a:buChar char="•"/>
            </a:pPr>
            <a:r>
              <a:rPr lang="en-GB" sz="1800" dirty="0">
                <a:latin typeface="+mn-lt"/>
              </a:rPr>
              <a:t>Both input and output data of the Digital Twin must be employed simultaneously</a:t>
            </a:r>
          </a:p>
          <a:p>
            <a:pPr marL="342900" indent="-342900">
              <a:buFont typeface="Arial" panose="020B0604020202020204" pitchFamily="34" charset="0"/>
              <a:buChar char="•"/>
            </a:pPr>
            <a:r>
              <a:rPr lang="en-GB" sz="1800" dirty="0">
                <a:latin typeface="+mn-lt"/>
              </a:rPr>
              <a:t>Experience about the system is required to constraining optimization parameters</a:t>
            </a:r>
          </a:p>
          <a:p>
            <a:pPr marL="342900" indent="-342900">
              <a:buFont typeface="Arial" panose="020B0604020202020204" pitchFamily="34" charset="0"/>
              <a:buChar char="•"/>
            </a:pPr>
            <a:r>
              <a:rPr lang="en-GB" sz="1800" dirty="0">
                <a:latin typeface="+mn-lt"/>
              </a:rPr>
              <a:t>High computer power consumption</a:t>
            </a:r>
          </a:p>
          <a:p>
            <a:pPr marL="342900" indent="-342900">
              <a:buFont typeface="Arial" panose="020B0604020202020204" pitchFamily="34" charset="0"/>
              <a:buChar char="•"/>
            </a:pPr>
            <a:r>
              <a:rPr lang="en-GB" sz="1800" dirty="0">
                <a:latin typeface="+mn-lt"/>
              </a:rPr>
              <a:t>Behavioural matching is performed in open or closed loop?</a:t>
            </a:r>
          </a:p>
          <a:p>
            <a:pPr marL="342900" indent="-342900">
              <a:buFont typeface="Arial" panose="020B0604020202020204" pitchFamily="34" charset="0"/>
              <a:buChar char="•"/>
            </a:pPr>
            <a:r>
              <a:rPr lang="en-GB" sz="1800" dirty="0">
                <a:latin typeface="+mn-lt"/>
              </a:rPr>
              <a:t>Choose a suitable optimization algorithm and cost functions</a:t>
            </a:r>
          </a:p>
          <a:p>
            <a:pPr marL="1257300" lvl="2" indent="-342900">
              <a:buFont typeface="Arial" panose="020B0604020202020204" pitchFamily="34" charset="0"/>
              <a:buChar char="•"/>
            </a:pPr>
            <a:r>
              <a:rPr lang="en-GB" sz="1800" dirty="0">
                <a:latin typeface="+mn-lt"/>
              </a:rPr>
              <a:t>Metaheuristic: Genetic algorithm, Cuckoo search</a:t>
            </a:r>
          </a:p>
          <a:p>
            <a:pPr marL="1257300" lvl="2" indent="-342900">
              <a:buFont typeface="Arial" panose="020B0604020202020204" pitchFamily="34" charset="0"/>
              <a:buChar char="•"/>
            </a:pPr>
            <a:r>
              <a:rPr lang="en-GB" sz="1800" dirty="0">
                <a:latin typeface="+mn-lt"/>
              </a:rPr>
              <a:t>Gradient descend</a:t>
            </a:r>
          </a:p>
          <a:p>
            <a:pPr marL="1257300" lvl="2" indent="-342900">
              <a:buFont typeface="Arial" panose="020B0604020202020204" pitchFamily="34" charset="0"/>
              <a:buChar char="•"/>
            </a:pPr>
            <a:r>
              <a:rPr lang="en-GB" sz="1800" dirty="0">
                <a:latin typeface="+mn-lt"/>
              </a:rPr>
              <a:t>Simplex, linear and quadratic programming</a:t>
            </a:r>
          </a:p>
          <a:p>
            <a:pPr marL="1257300" lvl="2" indent="-342900">
              <a:buFont typeface="Arial" panose="020B0604020202020204" pitchFamily="34" charset="0"/>
              <a:buChar char="•"/>
            </a:pPr>
            <a:r>
              <a:rPr lang="en-GB" sz="1800" dirty="0">
                <a:latin typeface="+mn-lt"/>
              </a:rPr>
              <a:t>Indices: ISE, ITAE, IAE</a:t>
            </a:r>
            <a:endParaRPr lang="en-US" sz="1800" dirty="0">
              <a:latin typeface="+mn-lt"/>
            </a:endParaRPr>
          </a:p>
        </p:txBody>
      </p:sp>
      <p:sp>
        <p:nvSpPr>
          <p:cNvPr id="76" name="Content Placeholder 2">
            <a:extLst>
              <a:ext uri="{FF2B5EF4-FFF2-40B4-BE49-F238E27FC236}">
                <a16:creationId xmlns:a16="http://schemas.microsoft.com/office/drawing/2014/main" id="{9DD25A59-FBB4-4FAA-B8A3-11C47881E14D}"/>
              </a:ext>
            </a:extLst>
          </p:cNvPr>
          <p:cNvSpPr txBox="1">
            <a:spLocks/>
          </p:cNvSpPr>
          <p:nvPr/>
        </p:nvSpPr>
        <p:spPr bwMode="auto">
          <a:xfrm>
            <a:off x="107156" y="1916113"/>
            <a:ext cx="8785225" cy="57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kern="0" dirty="0"/>
              <a:t>4. DT assembly and behavioural matching</a:t>
            </a:r>
            <a:endParaRPr lang="en-US" kern="0" dirty="0"/>
          </a:p>
        </p:txBody>
      </p:sp>
    </p:spTree>
    <p:extLst>
      <p:ext uri="{BB962C8B-B14F-4D97-AF65-F5344CB8AC3E}">
        <p14:creationId xmlns:p14="http://schemas.microsoft.com/office/powerpoint/2010/main" val="32009880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301F-9D46-4CC2-A38F-F70525B20AE5}"/>
              </a:ext>
            </a:extLst>
          </p:cNvPr>
          <p:cNvSpPr>
            <a:spLocks noGrp="1"/>
          </p:cNvSpPr>
          <p:nvPr>
            <p:ph type="title"/>
          </p:nvPr>
        </p:nvSpPr>
        <p:spPr/>
        <p:txBody>
          <a:bodyPr/>
          <a:lstStyle/>
          <a:p>
            <a:r>
              <a:rPr lang="en-GB" dirty="0"/>
              <a:t>3. Building a DT from scratch</a:t>
            </a:r>
            <a:endParaRPr lang="en-US" dirty="0"/>
          </a:p>
        </p:txBody>
      </p:sp>
      <p:sp>
        <p:nvSpPr>
          <p:cNvPr id="4" name="Date Placeholder 3">
            <a:extLst>
              <a:ext uri="{FF2B5EF4-FFF2-40B4-BE49-F238E27FC236}">
                <a16:creationId xmlns:a16="http://schemas.microsoft.com/office/drawing/2014/main" id="{81CDB681-3592-43F4-99A9-B207A03060FA}"/>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1992C3FB-153E-410C-8682-FA45DEBB749B}"/>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A85416A1-B00C-407D-9198-7ADFE9E7FB2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38</a:t>
            </a:fld>
            <a:r>
              <a:rPr lang="en-US"/>
              <a:t>/1024</a:t>
            </a:r>
            <a:endParaRPr lang="en-US" dirty="0"/>
          </a:p>
        </p:txBody>
      </p:sp>
      <p:sp>
        <p:nvSpPr>
          <p:cNvPr id="7" name="Content Placeholder 2">
            <a:extLst>
              <a:ext uri="{FF2B5EF4-FFF2-40B4-BE49-F238E27FC236}">
                <a16:creationId xmlns:a16="http://schemas.microsoft.com/office/drawing/2014/main" id="{B63CC906-D769-44EF-AC13-84284123C456}"/>
              </a:ext>
            </a:extLst>
          </p:cNvPr>
          <p:cNvSpPr>
            <a:spLocks noGrp="1"/>
          </p:cNvSpPr>
          <p:nvPr>
            <p:ph idx="1"/>
          </p:nvPr>
        </p:nvSpPr>
        <p:spPr>
          <a:xfrm>
            <a:off x="179388" y="1916113"/>
            <a:ext cx="8785225" cy="576783"/>
          </a:xfrm>
        </p:spPr>
        <p:txBody>
          <a:bodyPr/>
          <a:lstStyle/>
          <a:p>
            <a:pPr marL="0" indent="0">
              <a:buNone/>
            </a:pPr>
            <a:r>
              <a:rPr lang="en-GB" dirty="0"/>
              <a:t>5. DT Validation and Deployment</a:t>
            </a:r>
            <a:endParaRPr lang="en-US" dirty="0"/>
          </a:p>
        </p:txBody>
      </p:sp>
      <p:sp>
        <p:nvSpPr>
          <p:cNvPr id="8" name="TextBox 7">
            <a:extLst>
              <a:ext uri="{FF2B5EF4-FFF2-40B4-BE49-F238E27FC236}">
                <a16:creationId xmlns:a16="http://schemas.microsoft.com/office/drawing/2014/main" id="{045147E1-156F-466B-830E-8321DBFCF3C0}"/>
              </a:ext>
            </a:extLst>
          </p:cNvPr>
          <p:cNvSpPr txBox="1"/>
          <p:nvPr/>
        </p:nvSpPr>
        <p:spPr>
          <a:xfrm>
            <a:off x="359532" y="2852936"/>
            <a:ext cx="8424936" cy="2585323"/>
          </a:xfrm>
          <a:prstGeom prst="rect">
            <a:avLst/>
          </a:prstGeom>
          <a:noFill/>
        </p:spPr>
        <p:txBody>
          <a:bodyPr wrap="square" rtlCol="0">
            <a:spAutoFit/>
          </a:bodyPr>
          <a:lstStyle/>
          <a:p>
            <a:pPr marL="342900" indent="-342900">
              <a:buFont typeface="Arial" panose="020B0604020202020204" pitchFamily="34" charset="0"/>
              <a:buChar char="•"/>
            </a:pPr>
            <a:r>
              <a:rPr lang="en-GB" sz="1800" dirty="0">
                <a:latin typeface="+mn-lt"/>
              </a:rPr>
              <a:t>Validate the DT behaviour for multiple datasets (offline)</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r>
              <a:rPr lang="en-GB" sz="1800" dirty="0">
                <a:latin typeface="+mn-lt"/>
              </a:rPr>
              <a:t>Supervisory interface for real system data management, visualization and DT visualization</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r>
              <a:rPr lang="en-GB" sz="1800" dirty="0">
                <a:latin typeface="+mn-lt"/>
              </a:rPr>
              <a:t>Real time operation of DT in parallel with the real system (online)</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r>
              <a:rPr lang="en-GB" sz="1800" dirty="0" err="1">
                <a:latin typeface="+mn-lt"/>
              </a:rPr>
              <a:t>Behavorial</a:t>
            </a:r>
            <a:r>
              <a:rPr lang="en-GB" sz="1800" dirty="0">
                <a:latin typeface="+mn-lt"/>
              </a:rPr>
              <a:t> matching and DT enabling capabilities available</a:t>
            </a:r>
          </a:p>
          <a:p>
            <a:pPr marL="342900" indent="-342900">
              <a:buFont typeface="Arial" panose="020B0604020202020204" pitchFamily="34" charset="0"/>
              <a:buChar char="•"/>
            </a:pPr>
            <a:endParaRPr lang="en-US" sz="1800" dirty="0">
              <a:latin typeface="+mn-lt"/>
            </a:endParaRPr>
          </a:p>
        </p:txBody>
      </p:sp>
    </p:spTree>
    <p:extLst>
      <p:ext uri="{BB962C8B-B14F-4D97-AF65-F5344CB8AC3E}">
        <p14:creationId xmlns:p14="http://schemas.microsoft.com/office/powerpoint/2010/main" val="41965308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6AFCE4-6DFC-42BA-B763-BAF8EA975550}"/>
              </a:ext>
            </a:extLst>
          </p:cNvPr>
          <p:cNvSpPr>
            <a:spLocks noGrp="1"/>
          </p:cNvSpPr>
          <p:nvPr>
            <p:ph type="title"/>
          </p:nvPr>
        </p:nvSpPr>
        <p:spPr/>
        <p:txBody>
          <a:bodyPr/>
          <a:lstStyle/>
          <a:p>
            <a:r>
              <a:rPr lang="en-GB" dirty="0"/>
              <a:t>Part 3: Show and Tell</a:t>
            </a:r>
            <a:br>
              <a:rPr lang="en-GB" dirty="0"/>
            </a:br>
            <a:r>
              <a:rPr lang="en-GB" dirty="0"/>
              <a:t>Peltier SISO System</a:t>
            </a:r>
            <a:endParaRPr lang="en-US" dirty="0"/>
          </a:p>
        </p:txBody>
      </p:sp>
      <p:sp>
        <p:nvSpPr>
          <p:cNvPr id="8" name="Text Placeholder 7">
            <a:extLst>
              <a:ext uri="{FF2B5EF4-FFF2-40B4-BE49-F238E27FC236}">
                <a16:creationId xmlns:a16="http://schemas.microsoft.com/office/drawing/2014/main" id="{7B90CFFE-B2DE-4132-8019-892F52681ABD}"/>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65F3C31E-6378-48CC-94E3-47EB3067F58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39</a:t>
            </a:fld>
            <a:r>
              <a:rPr lang="en-US"/>
              <a:t>/1024</a:t>
            </a:r>
            <a:endParaRPr lang="en-US" dirty="0"/>
          </a:p>
        </p:txBody>
      </p:sp>
      <p:sp>
        <p:nvSpPr>
          <p:cNvPr id="5" name="Marcador de fecha 3">
            <a:extLst>
              <a:ext uri="{FF2B5EF4-FFF2-40B4-BE49-F238E27FC236}">
                <a16:creationId xmlns:a16="http://schemas.microsoft.com/office/drawing/2014/main" id="{B8FA9979-696E-4780-A6D1-7D4337907315}"/>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56F1E934-7E7C-45CE-8A45-F5B1734AEF58}"/>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2544832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99C40638-80E0-4F06-BAC5-4BAA340F3B7A}"/>
              </a:ext>
            </a:extLst>
          </p:cNvPr>
          <p:cNvGraphicFramePr/>
          <p:nvPr>
            <p:extLst>
              <p:ext uri="{D42A27DB-BD31-4B8C-83A1-F6EECF244321}">
                <p14:modId xmlns:p14="http://schemas.microsoft.com/office/powerpoint/2010/main" val="1605716710"/>
              </p:ext>
            </p:extLst>
          </p:nvPr>
        </p:nvGraphicFramePr>
        <p:xfrm>
          <a:off x="4874081" y="2532127"/>
          <a:ext cx="4275141" cy="3522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 descr="Resultado de imagen para plc in factories">
            <a:extLst>
              <a:ext uri="{FF2B5EF4-FFF2-40B4-BE49-F238E27FC236}">
                <a16:creationId xmlns:a16="http://schemas.microsoft.com/office/drawing/2014/main" id="{DFE145A0-2F54-412C-8BCE-A5D0AC45376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6176" y="3573016"/>
            <a:ext cx="1708182" cy="153267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1153004-8F27-4068-9F57-2946EAA6D32D}"/>
              </a:ext>
            </a:extLst>
          </p:cNvPr>
          <p:cNvSpPr>
            <a:spLocks noGrp="1"/>
          </p:cNvSpPr>
          <p:nvPr>
            <p:ph type="title"/>
          </p:nvPr>
        </p:nvSpPr>
        <p:spPr>
          <a:xfrm>
            <a:off x="0" y="673134"/>
            <a:ext cx="9144000" cy="935038"/>
          </a:xfrm>
        </p:spPr>
        <p:txBody>
          <a:bodyPr/>
          <a:lstStyle/>
          <a:p>
            <a:r>
              <a:rPr lang="es-CO" dirty="0"/>
              <a:t>1. </a:t>
            </a:r>
            <a:r>
              <a:rPr lang="en-US" dirty="0"/>
              <a:t>Introduction</a:t>
            </a:r>
          </a:p>
        </p:txBody>
      </p:sp>
      <p:sp>
        <p:nvSpPr>
          <p:cNvPr id="3" name="Marcador de contenido 2">
            <a:extLst>
              <a:ext uri="{FF2B5EF4-FFF2-40B4-BE49-F238E27FC236}">
                <a16:creationId xmlns:a16="http://schemas.microsoft.com/office/drawing/2014/main" id="{7F6E525D-1D88-43F1-9EB8-5F9F8C5AFC0F}"/>
              </a:ext>
            </a:extLst>
          </p:cNvPr>
          <p:cNvSpPr>
            <a:spLocks noGrp="1"/>
          </p:cNvSpPr>
          <p:nvPr>
            <p:ph idx="1"/>
          </p:nvPr>
        </p:nvSpPr>
        <p:spPr>
          <a:xfrm>
            <a:off x="28397" y="1628081"/>
            <a:ext cx="8785225" cy="576783"/>
          </a:xfrm>
        </p:spPr>
        <p:txBody>
          <a:bodyPr/>
          <a:lstStyle/>
          <a:p>
            <a:pPr marL="0" indent="0">
              <a:buNone/>
            </a:pPr>
            <a:r>
              <a:rPr lang="en-US" dirty="0"/>
              <a:t>Industry 4.0: Smart Factory</a:t>
            </a:r>
          </a:p>
        </p:txBody>
      </p:sp>
      <p:sp>
        <p:nvSpPr>
          <p:cNvPr id="6" name="Marcador de número de diapositiva 5">
            <a:extLst>
              <a:ext uri="{FF2B5EF4-FFF2-40B4-BE49-F238E27FC236}">
                <a16:creationId xmlns:a16="http://schemas.microsoft.com/office/drawing/2014/main" id="{A52A938E-C8CD-4CDD-94C0-FC94D8C92DB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a:t>
            </a:fld>
            <a:r>
              <a:rPr lang="en-US"/>
              <a:t>/1024</a:t>
            </a:r>
            <a:endParaRPr lang="en-US" dirty="0"/>
          </a:p>
        </p:txBody>
      </p:sp>
      <p:pic>
        <p:nvPicPr>
          <p:cNvPr id="14" name="Picture 6" descr="Resultado de imagen para maquina de vapor revolucion industrial">
            <a:extLst>
              <a:ext uri="{FF2B5EF4-FFF2-40B4-BE49-F238E27FC236}">
                <a16:creationId xmlns:a16="http://schemas.microsoft.com/office/drawing/2014/main" id="{1185F681-9522-483D-AF65-BF535AF7581D}"/>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68179" y="3200494"/>
            <a:ext cx="878562" cy="10406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a 3">
            <a:extLst>
              <a:ext uri="{FF2B5EF4-FFF2-40B4-BE49-F238E27FC236}">
                <a16:creationId xmlns:a16="http://schemas.microsoft.com/office/drawing/2014/main" id="{B272F4CC-CF6C-443F-96EF-24EEB91AC37C}"/>
              </a:ext>
            </a:extLst>
          </p:cNvPr>
          <p:cNvGraphicFramePr/>
          <p:nvPr>
            <p:extLst>
              <p:ext uri="{D42A27DB-BD31-4B8C-83A1-F6EECF244321}">
                <p14:modId xmlns:p14="http://schemas.microsoft.com/office/powerpoint/2010/main" val="4183022417"/>
              </p:ext>
            </p:extLst>
          </p:nvPr>
        </p:nvGraphicFramePr>
        <p:xfrm>
          <a:off x="74451" y="4213199"/>
          <a:ext cx="4600029" cy="16413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6" name="Picture 8" descr="Resultado de imagen para linea de ensamble ford 1920">
            <a:extLst>
              <a:ext uri="{FF2B5EF4-FFF2-40B4-BE49-F238E27FC236}">
                <a16:creationId xmlns:a16="http://schemas.microsoft.com/office/drawing/2014/main" id="{75509ED5-C940-4215-BEE3-0838D1AFDD32}"/>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1766729" y="3210699"/>
            <a:ext cx="952576" cy="1002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esultado de imagen para industry 3.0">
            <a:extLst>
              <a:ext uri="{FF2B5EF4-FFF2-40B4-BE49-F238E27FC236}">
                <a16:creationId xmlns:a16="http://schemas.microsoft.com/office/drawing/2014/main" id="{65ADBE2C-029A-48CF-99E1-4AD535F03DA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370164" y="3212596"/>
            <a:ext cx="1329644" cy="1000603"/>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ctor recto de flecha 6">
            <a:extLst>
              <a:ext uri="{FF2B5EF4-FFF2-40B4-BE49-F238E27FC236}">
                <a16:creationId xmlns:a16="http://schemas.microsoft.com/office/drawing/2014/main" id="{C8972AA5-7490-421D-92CC-97C1F0AF9A77}"/>
              </a:ext>
            </a:extLst>
          </p:cNvPr>
          <p:cNvCxnSpPr/>
          <p:nvPr/>
        </p:nvCxnSpPr>
        <p:spPr bwMode="auto">
          <a:xfrm>
            <a:off x="151043" y="2985426"/>
            <a:ext cx="454876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9" name="CuadroTexto 7">
            <a:extLst>
              <a:ext uri="{FF2B5EF4-FFF2-40B4-BE49-F238E27FC236}">
                <a16:creationId xmlns:a16="http://schemas.microsoft.com/office/drawing/2014/main" id="{0DF615C7-26A1-4FB6-B9DB-8835DCEDBBBE}"/>
              </a:ext>
            </a:extLst>
          </p:cNvPr>
          <p:cNvSpPr txBox="1"/>
          <p:nvPr/>
        </p:nvSpPr>
        <p:spPr>
          <a:xfrm>
            <a:off x="336099" y="2720265"/>
            <a:ext cx="1127232" cy="307777"/>
          </a:xfrm>
          <a:prstGeom prst="rect">
            <a:avLst/>
          </a:prstGeom>
          <a:noFill/>
        </p:spPr>
        <p:txBody>
          <a:bodyPr wrap="none" rtlCol="0">
            <a:spAutoFit/>
          </a:bodyPr>
          <a:lstStyle/>
          <a:p>
            <a:r>
              <a:rPr lang="es-CO" sz="1400" dirty="0">
                <a:latin typeface="+mn-lt"/>
              </a:rPr>
              <a:t>18th Century</a:t>
            </a:r>
            <a:endParaRPr lang="en-US" sz="1400" dirty="0">
              <a:latin typeface="+mn-lt"/>
            </a:endParaRPr>
          </a:p>
        </p:txBody>
      </p:sp>
      <p:sp>
        <p:nvSpPr>
          <p:cNvPr id="20" name="CuadroTexto 20">
            <a:extLst>
              <a:ext uri="{FF2B5EF4-FFF2-40B4-BE49-F238E27FC236}">
                <a16:creationId xmlns:a16="http://schemas.microsoft.com/office/drawing/2014/main" id="{DABB9DD0-E646-4494-A64C-67534C931ADC}"/>
              </a:ext>
            </a:extLst>
          </p:cNvPr>
          <p:cNvSpPr txBox="1"/>
          <p:nvPr/>
        </p:nvSpPr>
        <p:spPr>
          <a:xfrm>
            <a:off x="1817613" y="2535755"/>
            <a:ext cx="1172116" cy="523220"/>
          </a:xfrm>
          <a:prstGeom prst="rect">
            <a:avLst/>
          </a:prstGeom>
          <a:noFill/>
        </p:spPr>
        <p:txBody>
          <a:bodyPr wrap="none" rtlCol="0">
            <a:spAutoFit/>
          </a:bodyPr>
          <a:lstStyle/>
          <a:p>
            <a:r>
              <a:rPr lang="en-US" sz="1400" dirty="0">
                <a:latin typeface="+mn-lt"/>
              </a:rPr>
              <a:t>Beginning of </a:t>
            </a:r>
            <a:br>
              <a:rPr lang="en-US" sz="1400" dirty="0">
                <a:latin typeface="+mn-lt"/>
              </a:rPr>
            </a:br>
            <a:r>
              <a:rPr lang="en-US" sz="1400" dirty="0">
                <a:latin typeface="+mn-lt"/>
              </a:rPr>
              <a:t>20th Century</a:t>
            </a:r>
          </a:p>
        </p:txBody>
      </p:sp>
      <p:sp>
        <p:nvSpPr>
          <p:cNvPr id="21" name="CuadroTexto 21">
            <a:extLst>
              <a:ext uri="{FF2B5EF4-FFF2-40B4-BE49-F238E27FC236}">
                <a16:creationId xmlns:a16="http://schemas.microsoft.com/office/drawing/2014/main" id="{40474555-3220-4040-A5CB-7004F53F5CC1}"/>
              </a:ext>
            </a:extLst>
          </p:cNvPr>
          <p:cNvSpPr txBox="1"/>
          <p:nvPr/>
        </p:nvSpPr>
        <p:spPr>
          <a:xfrm>
            <a:off x="3388756" y="2661360"/>
            <a:ext cx="1223412" cy="307777"/>
          </a:xfrm>
          <a:prstGeom prst="rect">
            <a:avLst/>
          </a:prstGeom>
          <a:noFill/>
        </p:spPr>
        <p:txBody>
          <a:bodyPr wrap="none" rtlCol="0">
            <a:spAutoFit/>
          </a:bodyPr>
          <a:lstStyle/>
          <a:p>
            <a:r>
              <a:rPr lang="es-CO" sz="1400" dirty="0">
                <a:latin typeface="+mn-lt"/>
              </a:rPr>
              <a:t>1970s – 2000s</a:t>
            </a:r>
            <a:endParaRPr lang="en-US" sz="1400" dirty="0">
              <a:latin typeface="+mn-lt"/>
            </a:endParaRPr>
          </a:p>
        </p:txBody>
      </p:sp>
      <p:grpSp>
        <p:nvGrpSpPr>
          <p:cNvPr id="23" name="Group 22">
            <a:extLst>
              <a:ext uri="{FF2B5EF4-FFF2-40B4-BE49-F238E27FC236}">
                <a16:creationId xmlns:a16="http://schemas.microsoft.com/office/drawing/2014/main" id="{CDD9CB77-AF57-4694-A69F-F89CD9668DE0}"/>
              </a:ext>
            </a:extLst>
          </p:cNvPr>
          <p:cNvGrpSpPr/>
          <p:nvPr/>
        </p:nvGrpSpPr>
        <p:grpSpPr>
          <a:xfrm>
            <a:off x="5062956" y="2652908"/>
            <a:ext cx="1514712" cy="341196"/>
            <a:chOff x="4169398" y="-54053"/>
            <a:chExt cx="1998345" cy="814739"/>
          </a:xfrm>
          <a:solidFill>
            <a:schemeClr val="tx2">
              <a:lumMod val="20000"/>
              <a:lumOff val="80000"/>
            </a:schemeClr>
          </a:solidFill>
        </p:grpSpPr>
        <p:sp>
          <p:nvSpPr>
            <p:cNvPr id="25" name="Rectangle: Rounded Corners 24">
              <a:extLst>
                <a:ext uri="{FF2B5EF4-FFF2-40B4-BE49-F238E27FC236}">
                  <a16:creationId xmlns:a16="http://schemas.microsoft.com/office/drawing/2014/main" id="{DF306B98-129F-4E7C-9DC0-1AA0AB65A440}"/>
                </a:ext>
              </a:extLst>
            </p:cNvPr>
            <p:cNvSpPr/>
            <p:nvPr/>
          </p:nvSpPr>
          <p:spPr>
            <a:xfrm>
              <a:off x="4419107" y="163286"/>
              <a:ext cx="1350096" cy="597400"/>
            </a:xfrm>
            <a:prstGeom prst="roundRect">
              <a:avLst>
                <a:gd name="adj" fmla="val 10000"/>
              </a:avLst>
            </a:prstGeom>
            <a:noFill/>
            <a:ln w="12700" cap="flat" cmpd="sng" algn="ctr">
              <a:noFill/>
              <a:prstDash val="solid"/>
              <a:miter lim="800000"/>
            </a:ln>
            <a:effectLst/>
          </p:spPr>
        </p:sp>
        <p:sp>
          <p:nvSpPr>
            <p:cNvPr id="26" name="Rectangle: Rounded Corners 4">
              <a:extLst>
                <a:ext uri="{FF2B5EF4-FFF2-40B4-BE49-F238E27FC236}">
                  <a16:creationId xmlns:a16="http://schemas.microsoft.com/office/drawing/2014/main" id="{5ED9A08B-296C-4851-A36E-7AF2F0962955}"/>
                </a:ext>
              </a:extLst>
            </p:cNvPr>
            <p:cNvSpPr txBox="1"/>
            <p:nvPr/>
          </p:nvSpPr>
          <p:spPr>
            <a:xfrm>
              <a:off x="4169398" y="-54053"/>
              <a:ext cx="1998345" cy="516037"/>
            </a:xfrm>
            <a:prstGeom prst="rect">
              <a:avLst/>
            </a:prstGeom>
            <a:noFill/>
            <a:ln w="12700" cap="flat" cmpd="sng" algn="ctr">
              <a:noFill/>
              <a:prstDash val="solid"/>
              <a:miter lim="800000"/>
            </a:ln>
            <a:effectLst/>
          </p:spPr>
          <p:txBody>
            <a:bodyPr spcFirstLastPara="0" vert="horz" wrap="square" lIns="99568" tIns="56896" rIns="99568" bIns="56896" numCol="1" spcCol="1270" anchor="ctr" anchorCtr="0">
              <a:noAutofit/>
            </a:bodyPr>
            <a:lstStyle/>
            <a:p>
              <a:r>
                <a:rPr lang="en-US" sz="1600" b="1" dirty="0">
                  <a:latin typeface="+mn-lt"/>
                </a:rPr>
                <a:t>Industry 4.0</a:t>
              </a:r>
            </a:p>
          </p:txBody>
        </p:sp>
      </p:grpSp>
      <p:sp>
        <p:nvSpPr>
          <p:cNvPr id="24" name="Arrow: Right 23">
            <a:extLst>
              <a:ext uri="{FF2B5EF4-FFF2-40B4-BE49-F238E27FC236}">
                <a16:creationId xmlns:a16="http://schemas.microsoft.com/office/drawing/2014/main" id="{E9554249-E6C6-4A16-BC22-028163BBDD01}"/>
              </a:ext>
            </a:extLst>
          </p:cNvPr>
          <p:cNvSpPr/>
          <p:nvPr/>
        </p:nvSpPr>
        <p:spPr>
          <a:xfrm>
            <a:off x="4812263" y="4293538"/>
            <a:ext cx="347858" cy="358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Marcador de fecha 3">
            <a:extLst>
              <a:ext uri="{FF2B5EF4-FFF2-40B4-BE49-F238E27FC236}">
                <a16:creationId xmlns:a16="http://schemas.microsoft.com/office/drawing/2014/main" id="{FD0B8C59-E28B-402A-BE05-604047A0333C}"/>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30" name="Marcador de pie de página 4">
            <a:extLst>
              <a:ext uri="{FF2B5EF4-FFF2-40B4-BE49-F238E27FC236}">
                <a16:creationId xmlns:a16="http://schemas.microsoft.com/office/drawing/2014/main" id="{1CFFE7DE-C7DE-4C23-82FF-54F67E74EC9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0546942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8B74B2CC-FE9C-48A1-BB0F-BAFEFB16A2AA}"/>
              </a:ext>
            </a:extLst>
          </p:cNvPr>
          <p:cNvSpPr txBox="1">
            <a:spLocks/>
          </p:cNvSpPr>
          <p:nvPr/>
        </p:nvSpPr>
        <p:spPr bwMode="auto">
          <a:xfrm>
            <a:off x="0" y="1413842"/>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indent="0" algn="l">
              <a:buNone/>
            </a:pPr>
            <a:r>
              <a:rPr lang="pl-PL" sz="2400" dirty="0"/>
              <a:t>Peltier temperature control module</a:t>
            </a:r>
            <a:r>
              <a:rPr lang="en-GB" sz="2400" dirty="0"/>
              <a:t> </a:t>
            </a:r>
            <a:r>
              <a:rPr lang="pl-PL" sz="2400" dirty="0"/>
              <a:t>with visual feedbac</a:t>
            </a:r>
            <a:r>
              <a:rPr lang="en-US" sz="2400" dirty="0"/>
              <a:t>k </a:t>
            </a:r>
            <a:endParaRPr lang="pl-PL" sz="2400" dirty="0"/>
          </a:p>
        </p:txBody>
      </p:sp>
      <p:pic>
        <p:nvPicPr>
          <p:cNvPr id="21" name="Gráfico 7">
            <a:extLst>
              <a:ext uri="{FF2B5EF4-FFF2-40B4-BE49-F238E27FC236}">
                <a16:creationId xmlns:a16="http://schemas.microsoft.com/office/drawing/2014/main" id="{FA2813D3-CCBD-4679-9F14-D56995FB3EA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76787" y="2178870"/>
            <a:ext cx="5012077" cy="1976228"/>
          </a:xfrm>
          <a:prstGeom prst="rect">
            <a:avLst/>
          </a:prstGeom>
        </p:spPr>
      </p:pic>
      <p:pic>
        <p:nvPicPr>
          <p:cNvPr id="23" name="Imagen 4">
            <a:extLst>
              <a:ext uri="{FF2B5EF4-FFF2-40B4-BE49-F238E27FC236}">
                <a16:creationId xmlns:a16="http://schemas.microsoft.com/office/drawing/2014/main" id="{87438F98-8F74-4AE8-8CFE-F4CBB2EF62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056" y="2276872"/>
            <a:ext cx="2376768" cy="2462899"/>
          </a:xfrm>
          <a:prstGeom prst="rect">
            <a:avLst/>
          </a:prstGeom>
        </p:spPr>
      </p:pic>
      <p:sp>
        <p:nvSpPr>
          <p:cNvPr id="24" name="Rectángulo 12">
            <a:extLst>
              <a:ext uri="{FF2B5EF4-FFF2-40B4-BE49-F238E27FC236}">
                <a16:creationId xmlns:a16="http://schemas.microsoft.com/office/drawing/2014/main" id="{42FA5386-1A5F-4B8A-983D-45BF150B0B69}"/>
              </a:ext>
            </a:extLst>
          </p:cNvPr>
          <p:cNvSpPr/>
          <p:nvPr/>
        </p:nvSpPr>
        <p:spPr>
          <a:xfrm>
            <a:off x="3635895" y="4493438"/>
            <a:ext cx="4693862" cy="1815882"/>
          </a:xfrm>
          <a:prstGeom prst="rect">
            <a:avLst/>
          </a:prstGeom>
        </p:spPr>
        <p:txBody>
          <a:bodyPr wrap="square">
            <a:spAutoFit/>
          </a:bodyPr>
          <a:lstStyle/>
          <a:p>
            <a:pPr algn="just"/>
            <a:r>
              <a:rPr lang="en-US" sz="1400" b="1" dirty="0">
                <a:latin typeface="+mn-lt"/>
              </a:rPr>
              <a:t>System features</a:t>
            </a:r>
          </a:p>
          <a:p>
            <a:pPr marL="285750" indent="-285750" algn="just">
              <a:buFont typeface="Arial" panose="020B0604020202020204" pitchFamily="34" charset="0"/>
              <a:buChar char="•"/>
            </a:pPr>
            <a:r>
              <a:rPr lang="en-US" sz="1400" b="1" dirty="0">
                <a:latin typeface="+mn-lt"/>
              </a:rPr>
              <a:t>Edge computing </a:t>
            </a:r>
            <a:r>
              <a:rPr lang="en-US" sz="1400" dirty="0">
                <a:latin typeface="+mn-lt"/>
              </a:rPr>
              <a:t>temperature control platform</a:t>
            </a:r>
          </a:p>
          <a:p>
            <a:pPr marL="285750" indent="-285750" algn="just">
              <a:buFont typeface="Arial" panose="020B0604020202020204" pitchFamily="34" charset="0"/>
              <a:buChar char="•"/>
            </a:pPr>
            <a:r>
              <a:rPr lang="en-US" sz="1400" b="1" dirty="0">
                <a:latin typeface="+mn-lt"/>
              </a:rPr>
              <a:t>Real-time infrared </a:t>
            </a:r>
            <a:r>
              <a:rPr lang="en-US" sz="1400" dirty="0">
                <a:latin typeface="+mn-lt"/>
              </a:rPr>
              <a:t>temperature feedback</a:t>
            </a:r>
          </a:p>
          <a:p>
            <a:pPr marL="285750" indent="-285750" algn="just">
              <a:buFont typeface="Arial" panose="020B0604020202020204" pitchFamily="34" charset="0"/>
              <a:buChar char="•"/>
            </a:pPr>
            <a:r>
              <a:rPr lang="en-US" sz="1400" dirty="0">
                <a:latin typeface="+mn-lt"/>
              </a:rPr>
              <a:t>Real-time </a:t>
            </a:r>
            <a:r>
              <a:rPr lang="en-US" sz="1400" b="1" dirty="0">
                <a:latin typeface="+mn-lt"/>
              </a:rPr>
              <a:t>hardware in the loop (HIL) </a:t>
            </a:r>
            <a:r>
              <a:rPr lang="en-US" sz="1400" dirty="0">
                <a:latin typeface="+mn-lt"/>
              </a:rPr>
              <a:t>configuration with Matlab (open to multiple control strategies)</a:t>
            </a:r>
          </a:p>
          <a:p>
            <a:pPr marL="285750" indent="-285750" algn="just">
              <a:buFont typeface="Arial" panose="020B0604020202020204" pitchFamily="34" charset="0"/>
              <a:buChar char="•"/>
            </a:pPr>
            <a:r>
              <a:rPr lang="en-US" sz="1400" dirty="0">
                <a:latin typeface="+mn-lt"/>
              </a:rPr>
              <a:t>Temperature range: 0 to 100 °C</a:t>
            </a:r>
          </a:p>
          <a:p>
            <a:pPr marL="285750" indent="-285750" algn="just">
              <a:buFont typeface="Arial" panose="020B0604020202020204" pitchFamily="34" charset="0"/>
              <a:buChar char="•"/>
            </a:pPr>
            <a:r>
              <a:rPr lang="en-US" sz="1400" dirty="0">
                <a:latin typeface="+mn-lt"/>
              </a:rPr>
              <a:t>Portable with 4 hours duration battery</a:t>
            </a:r>
          </a:p>
          <a:p>
            <a:pPr marL="285750" indent="-285750" algn="just">
              <a:buFont typeface="Arial" panose="020B0604020202020204" pitchFamily="34" charset="0"/>
              <a:buChar char="•"/>
            </a:pPr>
            <a:r>
              <a:rPr lang="en-US" sz="1400" dirty="0">
                <a:latin typeface="+mn-lt"/>
              </a:rPr>
              <a:t>Dimensions: (15x20x10) cm</a:t>
            </a:r>
          </a:p>
        </p:txBody>
      </p:sp>
      <p:sp>
        <p:nvSpPr>
          <p:cNvPr id="17" name="Título 1">
            <a:extLst>
              <a:ext uri="{FF2B5EF4-FFF2-40B4-BE49-F238E27FC236}">
                <a16:creationId xmlns:a16="http://schemas.microsoft.com/office/drawing/2014/main" id="{A47C75F5-3088-404A-85CB-4BE554BB27E1}"/>
              </a:ext>
            </a:extLst>
          </p:cNvPr>
          <p:cNvSpPr txBox="1">
            <a:spLocks/>
          </p:cNvSpPr>
          <p:nvPr/>
        </p:nvSpPr>
        <p:spPr bwMode="auto">
          <a:xfrm>
            <a:off x="0" y="692696"/>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4000" kern="0" dirty="0">
                <a:solidFill>
                  <a:schemeClr val="tx1"/>
                </a:solidFill>
              </a:rPr>
              <a:t>4. </a:t>
            </a:r>
            <a:r>
              <a:rPr lang="en-GB" sz="4000" dirty="0">
                <a:solidFill>
                  <a:schemeClr val="tx1"/>
                </a:solidFill>
              </a:rPr>
              <a:t>Study case: SISO Peltier system</a:t>
            </a:r>
            <a:r>
              <a:rPr lang="en-GB" sz="4000" kern="0" dirty="0">
                <a:solidFill>
                  <a:schemeClr val="tx1"/>
                </a:solidFill>
              </a:rPr>
              <a:t> </a:t>
            </a:r>
            <a:endParaRPr lang="en-US" sz="4000" kern="0" dirty="0">
              <a:solidFill>
                <a:schemeClr val="tx1"/>
              </a:solidFill>
            </a:endParaRPr>
          </a:p>
        </p:txBody>
      </p:sp>
      <p:pic>
        <p:nvPicPr>
          <p:cNvPr id="2" name="Picture 1">
            <a:extLst>
              <a:ext uri="{FF2B5EF4-FFF2-40B4-BE49-F238E27FC236}">
                <a16:creationId xmlns:a16="http://schemas.microsoft.com/office/drawing/2014/main" id="{FA726197-3B44-40BA-8D29-0A549EDDA6B8}"/>
              </a:ext>
            </a:extLst>
          </p:cNvPr>
          <p:cNvPicPr>
            <a:picLocks noChangeAspect="1"/>
          </p:cNvPicPr>
          <p:nvPr/>
        </p:nvPicPr>
        <p:blipFill>
          <a:blip r:embed="rId5"/>
          <a:stretch>
            <a:fillRect/>
          </a:stretch>
        </p:blipFill>
        <p:spPr>
          <a:xfrm>
            <a:off x="406734" y="4822574"/>
            <a:ext cx="2905125" cy="1476375"/>
          </a:xfrm>
          <a:prstGeom prst="rect">
            <a:avLst/>
          </a:prstGeom>
        </p:spPr>
      </p:pic>
      <p:sp>
        <p:nvSpPr>
          <p:cNvPr id="12" name="Date Placeholder 3">
            <a:extLst>
              <a:ext uri="{FF2B5EF4-FFF2-40B4-BE49-F238E27FC236}">
                <a16:creationId xmlns:a16="http://schemas.microsoft.com/office/drawing/2014/main" id="{65F3E2AE-045D-4F79-9BC8-A17D4AD47032}"/>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13" name="Footer Placeholder 4">
            <a:extLst>
              <a:ext uri="{FF2B5EF4-FFF2-40B4-BE49-F238E27FC236}">
                <a16:creationId xmlns:a16="http://schemas.microsoft.com/office/drawing/2014/main" id="{83EEAECC-3F60-4A86-AC4B-08D24105851F}"/>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17333037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7000" y="1765703"/>
            <a:ext cx="8785225" cy="721246"/>
          </a:xfrm>
        </p:spPr>
        <p:txBody>
          <a:bodyPr/>
          <a:lstStyle/>
          <a:p>
            <a:pPr marL="0" indent="0">
              <a:buNone/>
            </a:pPr>
            <a:r>
              <a:rPr lang="en-GB" dirty="0"/>
              <a:t>Step 1: operative physical system</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41</a:t>
            </a:fld>
            <a:r>
              <a:rPr lang="en-US"/>
              <a:t>/1024</a:t>
            </a:r>
            <a:endParaRPr lang="en-US" dirty="0"/>
          </a:p>
        </p:txBody>
      </p:sp>
      <p:graphicFrame>
        <p:nvGraphicFramePr>
          <p:cNvPr id="9" name="Diagram 8">
            <a:extLst>
              <a:ext uri="{FF2B5EF4-FFF2-40B4-BE49-F238E27FC236}">
                <a16:creationId xmlns:a16="http://schemas.microsoft.com/office/drawing/2014/main" id="{140383CA-D419-4E31-BCB4-154F6E74E0F3}"/>
              </a:ext>
            </a:extLst>
          </p:cNvPr>
          <p:cNvGraphicFramePr/>
          <p:nvPr>
            <p:extLst>
              <p:ext uri="{D42A27DB-BD31-4B8C-83A1-F6EECF244321}">
                <p14:modId xmlns:p14="http://schemas.microsoft.com/office/powerpoint/2010/main" val="1401557341"/>
              </p:ext>
            </p:extLst>
          </p:nvPr>
        </p:nvGraphicFramePr>
        <p:xfrm>
          <a:off x="1007728" y="2812604"/>
          <a:ext cx="7128543" cy="2859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97087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4527E-940C-4A4C-B9F1-0E735CF18FC0}"/>
              </a:ext>
            </a:extLst>
          </p:cNvPr>
          <p:cNvSpPr>
            <a:spLocks noGrp="1"/>
          </p:cNvSpPr>
          <p:nvPr>
            <p:ph type="title"/>
          </p:nvPr>
        </p:nvSpPr>
        <p:spPr/>
        <p:txBody>
          <a:bodyPr/>
          <a:lstStyle/>
          <a:p>
            <a:pPr lvl="0"/>
            <a:r>
              <a:rPr lang="en-GB" sz="3600" dirty="0"/>
              <a:t>4. Study case: SISO Peltier system</a:t>
            </a:r>
            <a:endParaRPr lang="en-US" sz="3600" dirty="0"/>
          </a:p>
        </p:txBody>
      </p:sp>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42</a:t>
            </a:fld>
            <a:r>
              <a:rPr lang="en-US" dirty="0"/>
              <a:t>/1024</a:t>
            </a:r>
          </a:p>
        </p:txBody>
      </p:sp>
      <p:sp>
        <p:nvSpPr>
          <p:cNvPr id="13" name="Rectángulo 12">
            <a:extLst>
              <a:ext uri="{FF2B5EF4-FFF2-40B4-BE49-F238E27FC236}">
                <a16:creationId xmlns:a16="http://schemas.microsoft.com/office/drawing/2014/main" id="{92C1FA6E-A5C4-4DDE-83BB-A0ADC5CE5582}"/>
              </a:ext>
            </a:extLst>
          </p:cNvPr>
          <p:cNvSpPr/>
          <p:nvPr/>
        </p:nvSpPr>
        <p:spPr>
          <a:xfrm>
            <a:off x="597049" y="2400894"/>
            <a:ext cx="4262487" cy="3416320"/>
          </a:xfrm>
          <a:prstGeom prst="rect">
            <a:avLst/>
          </a:prstGeom>
        </p:spPr>
        <p:txBody>
          <a:bodyPr wrap="square">
            <a:spAutoFit/>
          </a:bodyPr>
          <a:lstStyle/>
          <a:p>
            <a:pPr marL="285750" indent="-285750" algn="just">
              <a:buFont typeface="Arial" panose="020B0604020202020204" pitchFamily="34" charset="0"/>
              <a:buChar char="•"/>
            </a:pPr>
            <a:r>
              <a:rPr lang="pl-PL" sz="1800" dirty="0">
                <a:latin typeface="+mn-lt"/>
              </a:rPr>
              <a:t>Peltier module uses</a:t>
            </a:r>
            <a:r>
              <a:rPr lang="en-US" sz="1800" dirty="0">
                <a:latin typeface="+mn-lt"/>
              </a:rPr>
              <a:t> thermoelectric effect</a:t>
            </a:r>
            <a:r>
              <a:rPr lang="pl-PL" sz="1800" dirty="0">
                <a:latin typeface="+mn-lt"/>
              </a:rPr>
              <a:t> to </a:t>
            </a:r>
            <a:r>
              <a:rPr lang="en-US" sz="1800" dirty="0">
                <a:latin typeface="+mn-lt"/>
              </a:rPr>
              <a:t>produce temperature change at an electrified junction of two conductors</a:t>
            </a:r>
            <a:r>
              <a:rPr lang="pl-PL" sz="1800" dirty="0">
                <a:latin typeface="+mn-lt"/>
              </a:rPr>
              <a:t>.</a:t>
            </a:r>
            <a:endParaRPr lang="en-US" sz="1800" dirty="0">
              <a:latin typeface="+mn-lt"/>
            </a:endParaRPr>
          </a:p>
          <a:p>
            <a:pPr algn="just"/>
            <a:endParaRPr lang="es-CO" sz="1800" dirty="0">
              <a:latin typeface="+mn-lt"/>
            </a:endParaRPr>
          </a:p>
          <a:p>
            <a:pPr marL="285750" indent="-285750" algn="just">
              <a:buFont typeface="Arial" panose="020B0604020202020204" pitchFamily="34" charset="0"/>
              <a:buChar char="•"/>
            </a:pPr>
            <a:r>
              <a:rPr lang="pl-PL" sz="1800" dirty="0">
                <a:latin typeface="+mn-lt"/>
              </a:rPr>
              <a:t>The m</a:t>
            </a:r>
            <a:r>
              <a:rPr lang="en-US" sz="1800" dirty="0" err="1">
                <a:latin typeface="+mn-lt"/>
              </a:rPr>
              <a:t>odule</a:t>
            </a:r>
            <a:r>
              <a:rPr lang="en-US" sz="1800" dirty="0">
                <a:latin typeface="+mn-lt"/>
              </a:rPr>
              <a:t> is controlled by Arduino board which generates PWM signal for the power driver</a:t>
            </a:r>
            <a:r>
              <a:rPr lang="pl-PL" sz="1800" dirty="0">
                <a:latin typeface="+mn-lt"/>
              </a:rPr>
              <a:t>.</a:t>
            </a:r>
          </a:p>
          <a:p>
            <a:pPr marL="285750" indent="-285750" algn="just">
              <a:buFont typeface="Arial" panose="020B0604020202020204" pitchFamily="34" charset="0"/>
              <a:buChar char="•"/>
            </a:pPr>
            <a:endParaRPr lang="pl-PL" sz="1800" dirty="0">
              <a:latin typeface="+mn-lt"/>
            </a:endParaRPr>
          </a:p>
          <a:p>
            <a:pPr marL="285750" indent="-285750" algn="just">
              <a:buFont typeface="Arial" panose="020B0604020202020204" pitchFamily="34" charset="0"/>
              <a:buChar char="•"/>
            </a:pPr>
            <a:r>
              <a:rPr lang="pl-PL" sz="1800" dirty="0">
                <a:latin typeface="+mn-lt"/>
              </a:rPr>
              <a:t>The </a:t>
            </a:r>
            <a:r>
              <a:rPr lang="en-US" sz="1800" dirty="0">
                <a:latin typeface="+mn-lt"/>
              </a:rPr>
              <a:t>driver based on received PWM value (from -255 to 255) manages the power applied to the Peltier module</a:t>
            </a:r>
            <a:r>
              <a:rPr lang="pl-PL" sz="1800" dirty="0">
                <a:latin typeface="+mn-lt"/>
              </a:rPr>
              <a:t>.</a:t>
            </a:r>
            <a:r>
              <a:rPr lang="en-US" sz="1800" dirty="0">
                <a:latin typeface="+mn-lt"/>
              </a:rPr>
              <a:t> Power specs: 15v 5A max</a:t>
            </a:r>
            <a:endParaRPr lang="en-US" sz="1600" dirty="0">
              <a:latin typeface="+mn-lt"/>
            </a:endParaRPr>
          </a:p>
        </p:txBody>
      </p:sp>
      <p:sp>
        <p:nvSpPr>
          <p:cNvPr id="15" name="pole tekstowe 14">
            <a:extLst>
              <a:ext uri="{FF2B5EF4-FFF2-40B4-BE49-F238E27FC236}">
                <a16:creationId xmlns:a16="http://schemas.microsoft.com/office/drawing/2014/main" id="{BAB786D1-B5BB-4512-996F-3E4DD4C84A00}"/>
              </a:ext>
            </a:extLst>
          </p:cNvPr>
          <p:cNvSpPr txBox="1"/>
          <p:nvPr/>
        </p:nvSpPr>
        <p:spPr>
          <a:xfrm>
            <a:off x="6240115" y="5874911"/>
            <a:ext cx="1383712" cy="369332"/>
          </a:xfrm>
          <a:prstGeom prst="rect">
            <a:avLst/>
          </a:prstGeom>
          <a:noFill/>
        </p:spPr>
        <p:txBody>
          <a:bodyPr wrap="none" rtlCol="0">
            <a:spAutoFit/>
          </a:bodyPr>
          <a:lstStyle/>
          <a:p>
            <a:r>
              <a:rPr lang="en-US" sz="1800" dirty="0">
                <a:latin typeface="+mn-lt"/>
              </a:rPr>
              <a:t>Power driver</a:t>
            </a:r>
            <a:endParaRPr lang="pl-PL" sz="1800" dirty="0">
              <a:latin typeface="+mn-lt"/>
            </a:endParaRPr>
          </a:p>
        </p:txBody>
      </p:sp>
      <p:sp>
        <p:nvSpPr>
          <p:cNvPr id="16" name="pole tekstowe 15">
            <a:extLst>
              <a:ext uri="{FF2B5EF4-FFF2-40B4-BE49-F238E27FC236}">
                <a16:creationId xmlns:a16="http://schemas.microsoft.com/office/drawing/2014/main" id="{E06B2F2C-A412-426F-B3B0-2FECDEE2C050}"/>
              </a:ext>
            </a:extLst>
          </p:cNvPr>
          <p:cNvSpPr txBox="1"/>
          <p:nvPr/>
        </p:nvSpPr>
        <p:spPr>
          <a:xfrm>
            <a:off x="5802230" y="4071275"/>
            <a:ext cx="2162220" cy="369332"/>
          </a:xfrm>
          <a:prstGeom prst="rect">
            <a:avLst/>
          </a:prstGeom>
          <a:noFill/>
        </p:spPr>
        <p:txBody>
          <a:bodyPr wrap="square" rtlCol="0">
            <a:spAutoFit/>
          </a:bodyPr>
          <a:lstStyle/>
          <a:p>
            <a:pPr algn="ctr"/>
            <a:r>
              <a:rPr lang="en-US" sz="1800" dirty="0">
                <a:latin typeface="+mn-lt"/>
              </a:rPr>
              <a:t>Peltier module</a:t>
            </a:r>
            <a:endParaRPr lang="pl-PL" sz="1800" dirty="0">
              <a:latin typeface="+mn-lt"/>
            </a:endParaRPr>
          </a:p>
        </p:txBody>
      </p:sp>
      <p:sp>
        <p:nvSpPr>
          <p:cNvPr id="14" name="Content Placeholder 2">
            <a:extLst>
              <a:ext uri="{FF2B5EF4-FFF2-40B4-BE49-F238E27FC236}">
                <a16:creationId xmlns:a16="http://schemas.microsoft.com/office/drawing/2014/main" id="{4D83034F-AD07-49A8-AB91-15C510EF6AA0}"/>
              </a:ext>
            </a:extLst>
          </p:cNvPr>
          <p:cNvSpPr>
            <a:spLocks noGrp="1"/>
          </p:cNvSpPr>
          <p:nvPr>
            <p:ph idx="1"/>
          </p:nvPr>
        </p:nvSpPr>
        <p:spPr>
          <a:xfrm>
            <a:off x="179388" y="1628800"/>
            <a:ext cx="8785225" cy="648791"/>
          </a:xfrm>
        </p:spPr>
        <p:txBody>
          <a:bodyPr/>
          <a:lstStyle/>
          <a:p>
            <a:pPr marL="0" indent="0">
              <a:buNone/>
            </a:pPr>
            <a:r>
              <a:rPr lang="en-GB" dirty="0"/>
              <a:t>Step 2: system documentation</a:t>
            </a:r>
            <a:endParaRPr lang="en-US" dirty="0"/>
          </a:p>
        </p:txBody>
      </p:sp>
      <p:sp>
        <p:nvSpPr>
          <p:cNvPr id="19" name="Date Placeholder 3">
            <a:extLst>
              <a:ext uri="{FF2B5EF4-FFF2-40B4-BE49-F238E27FC236}">
                <a16:creationId xmlns:a16="http://schemas.microsoft.com/office/drawing/2014/main" id="{73503D17-C253-43D5-891E-F6798809AAF8}"/>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0" name="Footer Placeholder 4">
            <a:extLst>
              <a:ext uri="{FF2B5EF4-FFF2-40B4-BE49-F238E27FC236}">
                <a16:creationId xmlns:a16="http://schemas.microsoft.com/office/drawing/2014/main" id="{95211173-704D-4F18-9732-DF1B15BDCE4E}"/>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pic>
        <p:nvPicPr>
          <p:cNvPr id="12" name="Imagen 4">
            <a:extLst>
              <a:ext uri="{FF2B5EF4-FFF2-40B4-BE49-F238E27FC236}">
                <a16:creationId xmlns:a16="http://schemas.microsoft.com/office/drawing/2014/main" id="{4618DC90-9822-428F-9300-F1C9461C65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1500" y="2199386"/>
            <a:ext cx="2463680" cy="1847760"/>
          </a:xfrm>
          <a:prstGeom prst="rect">
            <a:avLst/>
          </a:prstGeom>
        </p:spPr>
      </p:pic>
      <p:pic>
        <p:nvPicPr>
          <p:cNvPr id="18" name="Imagen 8">
            <a:extLst>
              <a:ext uri="{FF2B5EF4-FFF2-40B4-BE49-F238E27FC236}">
                <a16:creationId xmlns:a16="http://schemas.microsoft.com/office/drawing/2014/main" id="{5B2C897A-208B-4615-AF67-DAC8057FBA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8184" y="4698763"/>
            <a:ext cx="1395643" cy="1140938"/>
          </a:xfrm>
          <a:prstGeom prst="rect">
            <a:avLst/>
          </a:prstGeom>
        </p:spPr>
      </p:pic>
    </p:spTree>
    <p:extLst>
      <p:ext uri="{BB962C8B-B14F-4D97-AF65-F5344CB8AC3E}">
        <p14:creationId xmlns:p14="http://schemas.microsoft.com/office/powerpoint/2010/main" val="18635222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43</a:t>
            </a:fld>
            <a:r>
              <a:rPr lang="en-US" dirty="0"/>
              <a:t>/1024</a:t>
            </a:r>
          </a:p>
        </p:txBody>
      </p:sp>
      <p:sp>
        <p:nvSpPr>
          <p:cNvPr id="12" name="Marcador de contenido 2">
            <a:extLst>
              <a:ext uri="{FF2B5EF4-FFF2-40B4-BE49-F238E27FC236}">
                <a16:creationId xmlns:a16="http://schemas.microsoft.com/office/drawing/2014/main" id="{BFD33A7F-7E69-44B8-B680-F68334103959}"/>
              </a:ext>
            </a:extLst>
          </p:cNvPr>
          <p:cNvSpPr txBox="1">
            <a:spLocks/>
          </p:cNvSpPr>
          <p:nvPr/>
        </p:nvSpPr>
        <p:spPr bwMode="auto">
          <a:xfrm>
            <a:off x="179388" y="2376116"/>
            <a:ext cx="448492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2800" kern="0" dirty="0"/>
              <a:t>FLIR Lepton infrared camera</a:t>
            </a:r>
            <a:endParaRPr lang="en-US" sz="2000" kern="0" dirty="0"/>
          </a:p>
          <a:p>
            <a:pPr marL="0" indent="0" algn="just">
              <a:buNone/>
            </a:pPr>
            <a:endParaRPr lang="en-US" sz="2000" kern="0" dirty="0"/>
          </a:p>
        </p:txBody>
      </p:sp>
      <p:pic>
        <p:nvPicPr>
          <p:cNvPr id="14" name="Imagen 13">
            <a:extLst>
              <a:ext uri="{FF2B5EF4-FFF2-40B4-BE49-F238E27FC236}">
                <a16:creationId xmlns:a16="http://schemas.microsoft.com/office/drawing/2014/main" id="{92A53F17-49A6-4967-97A2-F6E30C8A7B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0813" y="4214571"/>
            <a:ext cx="4277897" cy="1878254"/>
          </a:xfrm>
          <a:prstGeom prst="rect">
            <a:avLst/>
          </a:prstGeom>
        </p:spPr>
      </p:pic>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74152A0B-E267-4429-867A-19BCA78D0DD7}"/>
                  </a:ext>
                </a:extLst>
              </p:cNvPr>
              <p:cNvSpPr/>
              <p:nvPr/>
            </p:nvSpPr>
            <p:spPr>
              <a:xfrm>
                <a:off x="539552" y="3003917"/>
                <a:ext cx="3456384" cy="2585323"/>
              </a:xfrm>
              <a:prstGeom prst="rect">
                <a:avLst/>
              </a:prstGeom>
            </p:spPr>
            <p:txBody>
              <a:bodyPr wrap="square">
                <a:spAutoFit/>
              </a:bodyPr>
              <a:lstStyle/>
              <a:p>
                <a:pPr marL="285750" indent="-285750" algn="just">
                  <a:buFont typeface="Arial" panose="020B0604020202020204" pitchFamily="34" charset="0"/>
                  <a:buChar char="•"/>
                </a:pPr>
                <a:r>
                  <a:rPr lang="es-CO" sz="1800" dirty="0">
                    <a:latin typeface="+mn-lt"/>
                  </a:rPr>
                  <a:t>Long </a:t>
                </a:r>
                <a:r>
                  <a:rPr lang="es-CO" sz="1800" dirty="0" err="1">
                    <a:latin typeface="+mn-lt"/>
                  </a:rPr>
                  <a:t>wavelengh</a:t>
                </a:r>
                <a:r>
                  <a:rPr lang="es-CO" sz="1800" dirty="0">
                    <a:latin typeface="+mn-lt"/>
                  </a:rPr>
                  <a:t> </a:t>
                </a:r>
                <a14:m>
                  <m:oMath xmlns:m="http://schemas.openxmlformats.org/officeDocument/2006/math">
                    <m:r>
                      <a:rPr lang="es-CO" sz="1800" b="0" i="1" smtClean="0">
                        <a:latin typeface="Cambria Math" panose="02040503050406030204" pitchFamily="18" charset="0"/>
                      </a:rPr>
                      <m:t>8</m:t>
                    </m:r>
                    <m:r>
                      <a:rPr lang="en-US" sz="1800" b="0" i="1" smtClean="0">
                        <a:latin typeface="Cambria Math" panose="02040503050406030204" pitchFamily="18" charset="0"/>
                      </a:rPr>
                      <m:t>𝜇</m:t>
                    </m:r>
                    <m:r>
                      <a:rPr lang="en-US" sz="1800" b="0" i="1" smtClean="0">
                        <a:latin typeface="Cambria Math" panose="02040503050406030204" pitchFamily="18" charset="0"/>
                      </a:rPr>
                      <m:t>𝑚</m:t>
                    </m:r>
                  </m:oMath>
                </a14:m>
                <a:r>
                  <a:rPr lang="es-CO" sz="1800" dirty="0">
                    <a:latin typeface="+mn-lt"/>
                  </a:rPr>
                  <a:t> to </a:t>
                </a:r>
                <a14:m>
                  <m:oMath xmlns:m="http://schemas.openxmlformats.org/officeDocument/2006/math">
                    <m:r>
                      <a:rPr lang="es-CO" sz="1800" i="1" dirty="0" smtClean="0">
                        <a:latin typeface="Cambria Math" panose="02040503050406030204" pitchFamily="18" charset="0"/>
                      </a:rPr>
                      <m:t>1</m:t>
                    </m:r>
                    <m:r>
                      <a:rPr lang="en-US" sz="1800" b="0" i="1" dirty="0" smtClean="0">
                        <a:latin typeface="Cambria Math" panose="02040503050406030204" pitchFamily="18" charset="0"/>
                      </a:rPr>
                      <m:t>4</m:t>
                    </m:r>
                    <m:r>
                      <a:rPr lang="en-US" sz="1800" i="1">
                        <a:latin typeface="Cambria Math" panose="02040503050406030204" pitchFamily="18" charset="0"/>
                      </a:rPr>
                      <m:t>𝜇</m:t>
                    </m:r>
                    <m:r>
                      <a:rPr lang="en-US" sz="1800" i="1">
                        <a:latin typeface="Cambria Math" panose="02040503050406030204" pitchFamily="18" charset="0"/>
                      </a:rPr>
                      <m:t>𝑚</m:t>
                    </m:r>
                  </m:oMath>
                </a14:m>
                <a:endParaRPr lang="es-CO" sz="1800" dirty="0">
                  <a:latin typeface="+mn-lt"/>
                </a:endParaRPr>
              </a:p>
              <a:p>
                <a:pPr marL="285750" indent="-285750" algn="just">
                  <a:buFont typeface="Arial" panose="020B0604020202020204" pitchFamily="34" charset="0"/>
                  <a:buChar char="•"/>
                </a:pPr>
                <a:r>
                  <a:rPr lang="en-US" sz="1800" dirty="0">
                    <a:latin typeface="+mn-lt"/>
                  </a:rPr>
                  <a:t>Maximum Frame rate: 9 FPS</a:t>
                </a:r>
              </a:p>
              <a:p>
                <a:pPr marL="285750" indent="-285750" algn="just">
                  <a:buFont typeface="Arial" panose="020B0604020202020204" pitchFamily="34" charset="0"/>
                  <a:buChar char="•"/>
                </a:pPr>
                <a:r>
                  <a:rPr lang="es-CO" sz="1800" dirty="0" err="1">
                    <a:latin typeface="+mn-lt"/>
                  </a:rPr>
                  <a:t>Resolution</a:t>
                </a:r>
                <a:r>
                  <a:rPr lang="es-CO" sz="1800" dirty="0">
                    <a:latin typeface="+mn-lt"/>
                  </a:rPr>
                  <a:t>: 80x60 </a:t>
                </a:r>
                <a:r>
                  <a:rPr lang="es-CO" sz="1800" dirty="0" err="1">
                    <a:latin typeface="+mn-lt"/>
                  </a:rPr>
                  <a:t>pixels</a:t>
                </a:r>
                <a:endParaRPr lang="es-CO" sz="1800" dirty="0">
                  <a:latin typeface="+mn-lt"/>
                </a:endParaRPr>
              </a:p>
              <a:p>
                <a:pPr marL="285750" indent="-285750" algn="just">
                  <a:buFont typeface="Arial" panose="020B0604020202020204" pitchFamily="34" charset="0"/>
                  <a:buChar char="•"/>
                </a:pPr>
                <a:r>
                  <a:rPr lang="es-CO" sz="1800" dirty="0" err="1">
                    <a:latin typeface="+mn-lt"/>
                  </a:rPr>
                  <a:t>Accuracy</a:t>
                </a:r>
                <a:r>
                  <a:rPr lang="es-CO" sz="1800" dirty="0">
                    <a:latin typeface="+mn-lt"/>
                  </a:rPr>
                  <a:t>: </a:t>
                </a:r>
                <a14:m>
                  <m:oMath xmlns:m="http://schemas.openxmlformats.org/officeDocument/2006/math">
                    <m:r>
                      <a:rPr lang="en-US" sz="1800" b="0" i="1" smtClean="0">
                        <a:latin typeface="Cambria Math" panose="02040503050406030204" pitchFamily="18" charset="0"/>
                      </a:rPr>
                      <m:t>±0.5</m:t>
                    </m:r>
                    <m:r>
                      <a:rPr lang="es-CO" sz="1800" b="0" i="1" smtClean="0">
                        <a:latin typeface="Cambria Math" panose="02040503050406030204" pitchFamily="18" charset="0"/>
                      </a:rPr>
                      <m:t>°</m:t>
                    </m:r>
                    <m:r>
                      <a:rPr lang="es-CO" sz="1800" b="0" i="1" smtClean="0">
                        <a:latin typeface="Cambria Math" panose="02040503050406030204" pitchFamily="18" charset="0"/>
                      </a:rPr>
                      <m:t>𝐶</m:t>
                    </m:r>
                  </m:oMath>
                </a14:m>
                <a:r>
                  <a:rPr lang="es-CO" sz="1800" dirty="0">
                    <a:latin typeface="+mn-lt"/>
                  </a:rPr>
                  <a:t> </a:t>
                </a:r>
              </a:p>
              <a:p>
                <a:pPr marL="285750" indent="-285750" algn="just">
                  <a:buFont typeface="Arial" panose="020B0604020202020204" pitchFamily="34" charset="0"/>
                  <a:buChar char="•"/>
                </a:pPr>
                <a:r>
                  <a:rPr lang="es-CO" sz="1800" dirty="0">
                    <a:latin typeface="+mn-lt"/>
                  </a:rPr>
                  <a:t>SPI interface compatible </a:t>
                </a:r>
                <a:r>
                  <a:rPr lang="en-US" sz="1800" dirty="0">
                    <a:latin typeface="+mn-lt"/>
                  </a:rPr>
                  <a:t>wit</a:t>
                </a:r>
                <a:r>
                  <a:rPr lang="es-CO" sz="1800" dirty="0">
                    <a:latin typeface="+mn-lt"/>
                  </a:rPr>
                  <a:t>h Raspberry PI (Raspbian)</a:t>
                </a:r>
              </a:p>
              <a:p>
                <a:pPr marL="285750" indent="-285750" algn="just">
                  <a:buFont typeface="Arial" panose="020B0604020202020204" pitchFamily="34" charset="0"/>
                  <a:buChar char="•"/>
                </a:pPr>
                <a:r>
                  <a:rPr lang="en-US" sz="1800" dirty="0">
                    <a:latin typeface="+mn-lt"/>
                  </a:rPr>
                  <a:t>Employed as temperature feedback sensor and using TCP/IP communication</a:t>
                </a:r>
              </a:p>
            </p:txBody>
          </p:sp>
        </mc:Choice>
        <mc:Fallback xmlns="">
          <p:sp>
            <p:nvSpPr>
              <p:cNvPr id="17" name="Rectángulo 16">
                <a:extLst>
                  <a:ext uri="{FF2B5EF4-FFF2-40B4-BE49-F238E27FC236}">
                    <a16:creationId xmlns:a16="http://schemas.microsoft.com/office/drawing/2014/main" id="{74152A0B-E267-4429-867A-19BCA78D0DD7}"/>
                  </a:ext>
                </a:extLst>
              </p:cNvPr>
              <p:cNvSpPr>
                <a:spLocks noRot="1" noChangeAspect="1" noMove="1" noResize="1" noEditPoints="1" noAdjustHandles="1" noChangeArrowheads="1" noChangeShapeType="1" noTextEdit="1"/>
              </p:cNvSpPr>
              <p:nvPr/>
            </p:nvSpPr>
            <p:spPr>
              <a:xfrm>
                <a:off x="539552" y="3003917"/>
                <a:ext cx="3456384" cy="2585323"/>
              </a:xfrm>
              <a:prstGeom prst="rect">
                <a:avLst/>
              </a:prstGeom>
              <a:blipFill>
                <a:blip r:embed="rId4"/>
                <a:stretch>
                  <a:fillRect l="-1235" t="-1415" r="-1411" b="-2830"/>
                </a:stretch>
              </a:blipFill>
            </p:spPr>
            <p:txBody>
              <a:bodyPr/>
              <a:lstStyle/>
              <a:p>
                <a:r>
                  <a:rPr lang="en-US">
                    <a:noFill/>
                  </a:rPr>
                  <a:t> </a:t>
                </a:r>
              </a:p>
            </p:txBody>
          </p:sp>
        </mc:Fallback>
      </mc:AlternateContent>
      <p:pic>
        <p:nvPicPr>
          <p:cNvPr id="18" name="Picture 2" descr="Resultado de imagen para lepton module flir">
            <a:extLst>
              <a:ext uri="{FF2B5EF4-FFF2-40B4-BE49-F238E27FC236}">
                <a16:creationId xmlns:a16="http://schemas.microsoft.com/office/drawing/2014/main" id="{57031E67-EECD-4CAC-B9C0-9FA812A24D6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51500" y="2451379"/>
            <a:ext cx="2196525" cy="1566723"/>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6D2B2DCE-3FDA-445B-97FA-9C991860CF69}"/>
              </a:ext>
            </a:extLst>
          </p:cNvPr>
          <p:cNvSpPr>
            <a:spLocks noGrp="1"/>
          </p:cNvSpPr>
          <p:nvPr>
            <p:ph type="title"/>
          </p:nvPr>
        </p:nvSpPr>
        <p:spPr>
          <a:xfrm>
            <a:off x="0" y="493545"/>
            <a:ext cx="9144000" cy="935038"/>
          </a:xfrm>
        </p:spPr>
        <p:txBody>
          <a:bodyPr/>
          <a:lstStyle/>
          <a:p>
            <a:pPr lvl="0"/>
            <a:r>
              <a:rPr lang="en-GB" sz="3600" dirty="0"/>
              <a:t>4. Study case: SISO Peltier system</a:t>
            </a:r>
            <a:endParaRPr lang="en-US" sz="3600" dirty="0"/>
          </a:p>
        </p:txBody>
      </p:sp>
      <p:sp>
        <p:nvSpPr>
          <p:cNvPr id="16" name="Content Placeholder 2">
            <a:extLst>
              <a:ext uri="{FF2B5EF4-FFF2-40B4-BE49-F238E27FC236}">
                <a16:creationId xmlns:a16="http://schemas.microsoft.com/office/drawing/2014/main" id="{61CF4A39-D2A8-4DF4-93EC-AC65B933A398}"/>
              </a:ext>
            </a:extLst>
          </p:cNvPr>
          <p:cNvSpPr>
            <a:spLocks noGrp="1"/>
          </p:cNvSpPr>
          <p:nvPr>
            <p:ph idx="1"/>
          </p:nvPr>
        </p:nvSpPr>
        <p:spPr>
          <a:xfrm>
            <a:off x="179388" y="1357170"/>
            <a:ext cx="8785225" cy="648791"/>
          </a:xfrm>
        </p:spPr>
        <p:txBody>
          <a:bodyPr/>
          <a:lstStyle/>
          <a:p>
            <a:pPr marL="0" indent="0">
              <a:buNone/>
            </a:pPr>
            <a:r>
              <a:rPr lang="en-GB" dirty="0"/>
              <a:t>Step 2</a:t>
            </a:r>
            <a:r>
              <a:rPr lang="en-GB"/>
              <a:t>: System </a:t>
            </a:r>
            <a:r>
              <a:rPr lang="en-GB" dirty="0"/>
              <a:t>documentation</a:t>
            </a:r>
            <a:endParaRPr lang="en-US" dirty="0"/>
          </a:p>
        </p:txBody>
      </p:sp>
      <p:sp>
        <p:nvSpPr>
          <p:cNvPr id="20" name="Date Placeholder 3">
            <a:extLst>
              <a:ext uri="{FF2B5EF4-FFF2-40B4-BE49-F238E27FC236}">
                <a16:creationId xmlns:a16="http://schemas.microsoft.com/office/drawing/2014/main" id="{14562203-D15D-4B1E-81FA-06F3FB8B911D}"/>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1" name="Footer Placeholder 4">
            <a:extLst>
              <a:ext uri="{FF2B5EF4-FFF2-40B4-BE49-F238E27FC236}">
                <a16:creationId xmlns:a16="http://schemas.microsoft.com/office/drawing/2014/main" id="{1BFF64C4-63EB-424F-8648-34EF5AA9A5FA}"/>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741951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44</a:t>
            </a:fld>
            <a:r>
              <a:rPr lang="en-US" dirty="0"/>
              <a:t>/1024</a:t>
            </a:r>
          </a:p>
        </p:txBody>
      </p:sp>
      <p:sp>
        <p:nvSpPr>
          <p:cNvPr id="12" name="Marcador de contenido 2">
            <a:extLst>
              <a:ext uri="{FF2B5EF4-FFF2-40B4-BE49-F238E27FC236}">
                <a16:creationId xmlns:a16="http://schemas.microsoft.com/office/drawing/2014/main" id="{BFD33A7F-7E69-44B8-B680-F68334103959}"/>
              </a:ext>
            </a:extLst>
          </p:cNvPr>
          <p:cNvSpPr txBox="1">
            <a:spLocks/>
          </p:cNvSpPr>
          <p:nvPr/>
        </p:nvSpPr>
        <p:spPr bwMode="auto">
          <a:xfrm>
            <a:off x="179387" y="2127621"/>
            <a:ext cx="8785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2800" kern="0" dirty="0" err="1"/>
              <a:t>LattePanda</a:t>
            </a:r>
            <a:r>
              <a:rPr lang="en-US" sz="2800" kern="0" dirty="0"/>
              <a:t> board</a:t>
            </a:r>
            <a:endParaRPr lang="en-US" sz="2000" kern="0" dirty="0"/>
          </a:p>
          <a:p>
            <a:pPr algn="just"/>
            <a:endParaRPr lang="en-US" sz="2000" kern="0" dirty="0"/>
          </a:p>
        </p:txBody>
      </p:sp>
      <p:sp>
        <p:nvSpPr>
          <p:cNvPr id="17" name="Rectángulo 16">
            <a:extLst>
              <a:ext uri="{FF2B5EF4-FFF2-40B4-BE49-F238E27FC236}">
                <a16:creationId xmlns:a16="http://schemas.microsoft.com/office/drawing/2014/main" id="{74152A0B-E267-4429-867A-19BCA78D0DD7}"/>
              </a:ext>
            </a:extLst>
          </p:cNvPr>
          <p:cNvSpPr/>
          <p:nvPr/>
        </p:nvSpPr>
        <p:spPr>
          <a:xfrm>
            <a:off x="467048" y="2704526"/>
            <a:ext cx="4392488" cy="3539430"/>
          </a:xfrm>
          <a:prstGeom prst="rect">
            <a:avLst/>
          </a:prstGeom>
        </p:spPr>
        <p:txBody>
          <a:bodyPr wrap="square">
            <a:spAutoFit/>
          </a:bodyPr>
          <a:lstStyle/>
          <a:p>
            <a:pPr marL="342900" indent="-342900" algn="just">
              <a:buFont typeface="Arial" panose="020B0604020202020204" pitchFamily="34" charset="0"/>
              <a:buChar char="•"/>
            </a:pPr>
            <a:r>
              <a:rPr lang="en-US" sz="1600" dirty="0">
                <a:latin typeface="+mn-lt"/>
              </a:rPr>
              <a:t>5 inch full windows-based edge computer </a:t>
            </a:r>
          </a:p>
          <a:p>
            <a:pPr marL="342900" indent="-342900" algn="just">
              <a:buFont typeface="Arial" panose="020B0604020202020204" pitchFamily="34" charset="0"/>
              <a:buChar char="•"/>
            </a:pPr>
            <a:endParaRPr lang="en-US" sz="1600" dirty="0">
              <a:latin typeface="+mn-lt"/>
            </a:endParaRPr>
          </a:p>
          <a:p>
            <a:pPr marL="342900" indent="-342900" algn="just">
              <a:buFont typeface="Arial" panose="020B0604020202020204" pitchFamily="34" charset="0"/>
              <a:buChar char="•"/>
            </a:pPr>
            <a:r>
              <a:rPr lang="en-US" sz="1600" dirty="0">
                <a:latin typeface="+mn-lt"/>
              </a:rPr>
              <a:t>Windows 10 64 bits</a:t>
            </a:r>
          </a:p>
          <a:p>
            <a:pPr marL="342900" indent="-342900" algn="just">
              <a:buFont typeface="Arial" panose="020B0604020202020204" pitchFamily="34" charset="0"/>
              <a:buChar char="•"/>
            </a:pPr>
            <a:endParaRPr lang="en-US" sz="1600" dirty="0">
              <a:latin typeface="+mn-lt"/>
            </a:endParaRPr>
          </a:p>
          <a:p>
            <a:pPr marL="342900" indent="-342900" algn="just">
              <a:buFont typeface="Arial" panose="020B0604020202020204" pitchFamily="34" charset="0"/>
              <a:buChar char="•"/>
            </a:pPr>
            <a:r>
              <a:rPr lang="en-US" sz="1600" dirty="0">
                <a:latin typeface="+mn-lt"/>
              </a:rPr>
              <a:t>Intel Atom microprocessor and 4GB of RAM</a:t>
            </a:r>
          </a:p>
          <a:p>
            <a:pPr marL="342900" indent="-342900" algn="just">
              <a:buFont typeface="Arial" panose="020B0604020202020204" pitchFamily="34" charset="0"/>
              <a:buChar char="•"/>
            </a:pPr>
            <a:endParaRPr lang="en-US" sz="1600" dirty="0">
              <a:latin typeface="+mn-lt"/>
            </a:endParaRPr>
          </a:p>
          <a:p>
            <a:pPr marL="342900" indent="-342900" algn="just">
              <a:buFont typeface="Arial" panose="020B0604020202020204" pitchFamily="34" charset="0"/>
              <a:buChar char="•"/>
            </a:pPr>
            <a:r>
              <a:rPr lang="en-US" sz="1600" dirty="0">
                <a:latin typeface="+mn-lt"/>
              </a:rPr>
              <a:t>Arduino Leonardo board included</a:t>
            </a:r>
          </a:p>
          <a:p>
            <a:pPr marL="342900" indent="-342900" algn="just">
              <a:buFont typeface="Arial" panose="020B0604020202020204" pitchFamily="34" charset="0"/>
              <a:buChar char="•"/>
            </a:pPr>
            <a:endParaRPr lang="en-US" sz="1600" dirty="0">
              <a:latin typeface="+mn-lt"/>
            </a:endParaRPr>
          </a:p>
          <a:p>
            <a:pPr marL="342900" indent="-342900" algn="just">
              <a:buFont typeface="Arial" panose="020B0604020202020204" pitchFamily="34" charset="0"/>
              <a:buChar char="•"/>
            </a:pPr>
            <a:r>
              <a:rPr lang="en-US" sz="1600" dirty="0">
                <a:latin typeface="+mn-lt"/>
              </a:rPr>
              <a:t>Runs </a:t>
            </a:r>
            <a:r>
              <a:rPr lang="en-US" sz="1600" dirty="0" err="1">
                <a:latin typeface="+mn-lt"/>
              </a:rPr>
              <a:t>matlab</a:t>
            </a:r>
            <a:r>
              <a:rPr lang="en-US" sz="1600" dirty="0">
                <a:latin typeface="+mn-lt"/>
              </a:rPr>
              <a:t> in Hardware in the loop configuration (HIL)</a:t>
            </a:r>
          </a:p>
          <a:p>
            <a:pPr marL="342900" indent="-342900" algn="just">
              <a:buFont typeface="Arial" panose="020B0604020202020204" pitchFamily="34" charset="0"/>
              <a:buChar char="•"/>
            </a:pPr>
            <a:endParaRPr lang="en-US" sz="1600" dirty="0">
              <a:latin typeface="+mn-lt"/>
            </a:endParaRPr>
          </a:p>
          <a:p>
            <a:pPr marL="342900" indent="-342900" algn="just">
              <a:buFont typeface="Arial" panose="020B0604020202020204" pitchFamily="34" charset="0"/>
              <a:buChar char="•"/>
            </a:pPr>
            <a:r>
              <a:rPr lang="en-US" sz="1600" dirty="0">
                <a:latin typeface="+mn-lt"/>
              </a:rPr>
              <a:t>Central edge computer device for the SISO Peltier system </a:t>
            </a:r>
          </a:p>
          <a:p>
            <a:pPr marL="342900" indent="-342900" algn="just">
              <a:buFont typeface="Arial" panose="020B0604020202020204" pitchFamily="34" charset="0"/>
              <a:buChar char="•"/>
            </a:pPr>
            <a:endParaRPr lang="en-US" sz="1600" dirty="0">
              <a:latin typeface="+mn-lt"/>
            </a:endParaRPr>
          </a:p>
        </p:txBody>
      </p:sp>
      <p:pic>
        <p:nvPicPr>
          <p:cNvPr id="4" name="Imagen 3">
            <a:extLst>
              <a:ext uri="{FF2B5EF4-FFF2-40B4-BE49-F238E27FC236}">
                <a16:creationId xmlns:a16="http://schemas.microsoft.com/office/drawing/2014/main" id="{3FBA6791-799D-4E79-BBE8-08D5F4A13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088" y="2532433"/>
            <a:ext cx="2952328" cy="2129548"/>
          </a:xfrm>
          <a:prstGeom prst="rect">
            <a:avLst/>
          </a:prstGeom>
        </p:spPr>
      </p:pic>
      <p:pic>
        <p:nvPicPr>
          <p:cNvPr id="1026" name="Picture 2" descr="Resultado de imagen para lattepanda logo">
            <a:extLst>
              <a:ext uri="{FF2B5EF4-FFF2-40B4-BE49-F238E27FC236}">
                <a16:creationId xmlns:a16="http://schemas.microsoft.com/office/drawing/2014/main" id="{EDFA01CF-FDCD-4235-A34D-947A8E8F105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02324" y="5043675"/>
            <a:ext cx="3275856" cy="454411"/>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3">
            <a:extLst>
              <a:ext uri="{FF2B5EF4-FFF2-40B4-BE49-F238E27FC236}">
                <a16:creationId xmlns:a16="http://schemas.microsoft.com/office/drawing/2014/main" id="{4C365F7F-2693-4994-AA8A-BA4988000139}"/>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13" name="Footer Placeholder 4">
            <a:extLst>
              <a:ext uri="{FF2B5EF4-FFF2-40B4-BE49-F238E27FC236}">
                <a16:creationId xmlns:a16="http://schemas.microsoft.com/office/drawing/2014/main" id="{3D2448A8-AF60-4E63-B594-973CF1C35895}"/>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
        <p:nvSpPr>
          <p:cNvPr id="14" name="Título 1">
            <a:extLst>
              <a:ext uri="{FF2B5EF4-FFF2-40B4-BE49-F238E27FC236}">
                <a16:creationId xmlns:a16="http://schemas.microsoft.com/office/drawing/2014/main" id="{15AACA99-577E-4F4F-A93B-ABFDE686C843}"/>
              </a:ext>
            </a:extLst>
          </p:cNvPr>
          <p:cNvSpPr>
            <a:spLocks noGrp="1"/>
          </p:cNvSpPr>
          <p:nvPr>
            <p:ph type="title"/>
          </p:nvPr>
        </p:nvSpPr>
        <p:spPr>
          <a:xfrm>
            <a:off x="0" y="493545"/>
            <a:ext cx="9144000" cy="935038"/>
          </a:xfrm>
        </p:spPr>
        <p:txBody>
          <a:bodyPr/>
          <a:lstStyle/>
          <a:p>
            <a:pPr lvl="0"/>
            <a:r>
              <a:rPr lang="en-GB" sz="3600" dirty="0"/>
              <a:t>4. Study case: SISO Peltier system</a:t>
            </a:r>
            <a:endParaRPr lang="en-US" sz="3600" dirty="0"/>
          </a:p>
        </p:txBody>
      </p:sp>
      <p:sp>
        <p:nvSpPr>
          <p:cNvPr id="15" name="Content Placeholder 2">
            <a:extLst>
              <a:ext uri="{FF2B5EF4-FFF2-40B4-BE49-F238E27FC236}">
                <a16:creationId xmlns:a16="http://schemas.microsoft.com/office/drawing/2014/main" id="{F03AE8A5-98A4-46A4-98F7-91A7EAC1A2B3}"/>
              </a:ext>
            </a:extLst>
          </p:cNvPr>
          <p:cNvSpPr>
            <a:spLocks noGrp="1"/>
          </p:cNvSpPr>
          <p:nvPr>
            <p:ph idx="1"/>
          </p:nvPr>
        </p:nvSpPr>
        <p:spPr>
          <a:xfrm>
            <a:off x="179388" y="1357170"/>
            <a:ext cx="8785225" cy="648791"/>
          </a:xfrm>
        </p:spPr>
        <p:txBody>
          <a:bodyPr/>
          <a:lstStyle/>
          <a:p>
            <a:pPr marL="0" indent="0">
              <a:buNone/>
            </a:pPr>
            <a:r>
              <a:rPr lang="en-GB" dirty="0"/>
              <a:t>Step 2: system documentation</a:t>
            </a:r>
            <a:endParaRPr lang="en-US" dirty="0"/>
          </a:p>
        </p:txBody>
      </p:sp>
    </p:spTree>
    <p:extLst>
      <p:ext uri="{BB962C8B-B14F-4D97-AF65-F5344CB8AC3E}">
        <p14:creationId xmlns:p14="http://schemas.microsoft.com/office/powerpoint/2010/main" val="320375162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FBD3B7D-5BEA-4297-B7FA-FA092F691366}"/>
              </a:ext>
            </a:extLst>
          </p:cNvPr>
          <p:cNvSpPr>
            <a:spLocks noGrp="1"/>
          </p:cNvSpPr>
          <p:nvPr>
            <p:ph idx="1"/>
          </p:nvPr>
        </p:nvSpPr>
        <p:spPr>
          <a:xfrm>
            <a:off x="179387" y="2204145"/>
            <a:ext cx="8785225" cy="504775"/>
          </a:xfrm>
        </p:spPr>
        <p:txBody>
          <a:bodyPr/>
          <a:lstStyle/>
          <a:p>
            <a:pPr marL="0" indent="0">
              <a:buNone/>
            </a:pPr>
            <a:r>
              <a:rPr lang="en-US" sz="2400" dirty="0"/>
              <a:t>Control techniques employed for SISO Peltier in MESA Lab</a:t>
            </a:r>
          </a:p>
        </p:txBody>
      </p:sp>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45</a:t>
            </a:fld>
            <a:r>
              <a:rPr lang="en-US"/>
              <a:t>/1024</a:t>
            </a:r>
          </a:p>
        </p:txBody>
      </p:sp>
      <p:sp>
        <p:nvSpPr>
          <p:cNvPr id="17" name="Título 1">
            <a:extLst>
              <a:ext uri="{FF2B5EF4-FFF2-40B4-BE49-F238E27FC236}">
                <a16:creationId xmlns:a16="http://schemas.microsoft.com/office/drawing/2014/main" id="{24821306-28E3-4454-AB55-CB22F4EFFB70}"/>
              </a:ext>
            </a:extLst>
          </p:cNvPr>
          <p:cNvSpPr>
            <a:spLocks noGrp="1"/>
          </p:cNvSpPr>
          <p:nvPr>
            <p:ph type="title"/>
          </p:nvPr>
        </p:nvSpPr>
        <p:spPr>
          <a:xfrm>
            <a:off x="0" y="493545"/>
            <a:ext cx="9144000" cy="935038"/>
          </a:xfrm>
        </p:spPr>
        <p:txBody>
          <a:bodyPr/>
          <a:lstStyle/>
          <a:p>
            <a:pPr lvl="0"/>
            <a:r>
              <a:rPr lang="en-GB" sz="3600" dirty="0"/>
              <a:t>4. Study case: SISO Peltier system</a:t>
            </a:r>
            <a:endParaRPr lang="en-US" sz="3600" dirty="0"/>
          </a:p>
        </p:txBody>
      </p:sp>
      <p:sp>
        <p:nvSpPr>
          <p:cNvPr id="18" name="Content Placeholder 2">
            <a:extLst>
              <a:ext uri="{FF2B5EF4-FFF2-40B4-BE49-F238E27FC236}">
                <a16:creationId xmlns:a16="http://schemas.microsoft.com/office/drawing/2014/main" id="{739481B5-02D1-49E7-99B8-7212AD9D854C}"/>
              </a:ext>
            </a:extLst>
          </p:cNvPr>
          <p:cNvSpPr txBox="1">
            <a:spLocks/>
          </p:cNvSpPr>
          <p:nvPr/>
        </p:nvSpPr>
        <p:spPr bwMode="auto">
          <a:xfrm>
            <a:off x="179388" y="1412057"/>
            <a:ext cx="8785225" cy="6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kern="0" dirty="0"/>
              <a:t>Step 2: system documentation</a:t>
            </a:r>
            <a:endParaRPr lang="en-US" kern="0" dirty="0"/>
          </a:p>
        </p:txBody>
      </p:sp>
      <p:sp>
        <p:nvSpPr>
          <p:cNvPr id="20" name="Date Placeholder 3">
            <a:extLst>
              <a:ext uri="{FF2B5EF4-FFF2-40B4-BE49-F238E27FC236}">
                <a16:creationId xmlns:a16="http://schemas.microsoft.com/office/drawing/2014/main" id="{607CCE9B-C9D3-426D-8B18-B401CDACF1A3}"/>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1" name="Footer Placeholder 4">
            <a:extLst>
              <a:ext uri="{FF2B5EF4-FFF2-40B4-BE49-F238E27FC236}">
                <a16:creationId xmlns:a16="http://schemas.microsoft.com/office/drawing/2014/main" id="{C8D822FC-0CD8-42C0-92FF-F94426F09459}"/>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pic>
        <p:nvPicPr>
          <p:cNvPr id="15" name="Gráfico 7">
            <a:extLst>
              <a:ext uri="{FF2B5EF4-FFF2-40B4-BE49-F238E27FC236}">
                <a16:creationId xmlns:a16="http://schemas.microsoft.com/office/drawing/2014/main" id="{8B59373D-F8DA-4C5E-B81A-1F791DB96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504" y="3396988"/>
            <a:ext cx="5012077" cy="1976228"/>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D13D4B3-2D20-4F7A-AD80-44D743ABAF1D}"/>
                  </a:ext>
                </a:extLst>
              </p:cNvPr>
              <p:cNvSpPr txBox="1"/>
              <p:nvPr/>
            </p:nvSpPr>
            <p:spPr>
              <a:xfrm>
                <a:off x="5404048" y="2803981"/>
                <a:ext cx="3600400"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n-lt"/>
                  </a:rPr>
                  <a:t>IOPID, IOPI</a:t>
                </a:r>
              </a:p>
              <a:p>
                <a:pPr marL="342900" indent="-342900">
                  <a:buFont typeface="Arial" panose="020B0604020202020204" pitchFamily="34" charset="0"/>
                  <a:buChar char="•"/>
                </a:pPr>
                <a:r>
                  <a:rPr lang="en-US" sz="2000" dirty="0">
                    <a:latin typeface="+mn-lt"/>
                  </a:rPr>
                  <a:t>FOPID, FOPI</a:t>
                </a:r>
              </a:p>
              <a:p>
                <a:pPr marL="342900" indent="-342900">
                  <a:buFont typeface="Arial" panose="020B0604020202020204" pitchFamily="34" charset="0"/>
                  <a:buChar char="•"/>
                </a:pPr>
                <a:r>
                  <a:rPr lang="en-US" sz="2000" dirty="0">
                    <a:latin typeface="+mn-lt"/>
                  </a:rPr>
                  <a:t>Riots MPC</a:t>
                </a:r>
              </a:p>
              <a:p>
                <a:pPr marL="342900" indent="-342900">
                  <a:buFont typeface="Arial" panose="020B0604020202020204" pitchFamily="34" charset="0"/>
                  <a:buChar char="•"/>
                </a:pPr>
                <a:r>
                  <a:rPr lang="en-US" sz="2000" dirty="0">
                    <a:latin typeface="+mn-lt"/>
                  </a:rPr>
                  <a:t>State feedback control</a:t>
                </a:r>
              </a:p>
              <a:p>
                <a:pPr marL="342900" indent="-342900">
                  <a:buFont typeface="Arial" panose="020B0604020202020204" pitchFamily="34" charset="0"/>
                  <a:buChar cha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m:t>
                        </m:r>
                      </m:sub>
                    </m:sSub>
                  </m:oMath>
                </a14:m>
                <a:r>
                  <a:rPr lang="en-US" sz="2000" dirty="0">
                    <a:latin typeface="+mn-lt"/>
                  </a:rPr>
                  <a:t> PID</a:t>
                </a:r>
              </a:p>
              <a:p>
                <a:pPr marL="342900" indent="-342900">
                  <a:buFont typeface="Arial" panose="020B0604020202020204" pitchFamily="34" charset="0"/>
                  <a:buChar char="•"/>
                </a:pPr>
                <a:r>
                  <a:rPr lang="en-US" sz="2000" dirty="0">
                    <a:latin typeface="+mn-lt"/>
                  </a:rPr>
                  <a:t>Preview control</a:t>
                </a:r>
              </a:p>
              <a:p>
                <a:pPr marL="342900" indent="-342900">
                  <a:buFont typeface="Arial" panose="020B0604020202020204" pitchFamily="34" charset="0"/>
                  <a:buChar char="•"/>
                </a:pPr>
                <a:r>
                  <a:rPr lang="en-US" sz="2000" dirty="0">
                    <a:latin typeface="+mn-lt"/>
                  </a:rPr>
                  <a:t>MPC + preview control</a:t>
                </a:r>
              </a:p>
              <a:p>
                <a:pPr marL="342900" indent="-342900">
                  <a:buFont typeface="Arial" panose="020B0604020202020204" pitchFamily="34" charset="0"/>
                  <a:buChar char="•"/>
                </a:pPr>
                <a:endParaRPr lang="en-US" sz="2000" dirty="0">
                  <a:latin typeface="+mn-lt"/>
                </a:endParaRPr>
              </a:p>
              <a:p>
                <a:r>
                  <a:rPr lang="en-US" sz="2000" dirty="0">
                    <a:latin typeface="+mn-lt"/>
                  </a:rPr>
                  <a:t>Future</a:t>
                </a:r>
              </a:p>
              <a:p>
                <a:pPr marL="342900" indent="-342900">
                  <a:buFont typeface="Arial" panose="020B0604020202020204" pitchFamily="34" charset="0"/>
                  <a:buChar char="•"/>
                </a:pPr>
                <a:r>
                  <a:rPr lang="en-US" sz="2000" dirty="0">
                    <a:latin typeface="+mn-lt"/>
                  </a:rPr>
                  <a:t>TDC (Time delayed control)</a:t>
                </a:r>
              </a:p>
              <a:p>
                <a:pPr marL="342900" indent="-342900">
                  <a:buFont typeface="Arial" panose="020B0604020202020204" pitchFamily="34" charset="0"/>
                  <a:buChar char="•"/>
                </a:pPr>
                <a:r>
                  <a:rPr lang="en-US" sz="2000" dirty="0">
                    <a:latin typeface="+mn-lt"/>
                  </a:rPr>
                  <a:t>Unlimited</a:t>
                </a:r>
              </a:p>
            </p:txBody>
          </p:sp>
        </mc:Choice>
        <mc:Fallback xmlns="">
          <p:sp>
            <p:nvSpPr>
              <p:cNvPr id="2" name="TextBox 1">
                <a:extLst>
                  <a:ext uri="{FF2B5EF4-FFF2-40B4-BE49-F238E27FC236}">
                    <a16:creationId xmlns:a16="http://schemas.microsoft.com/office/drawing/2014/main" id="{7D13D4B3-2D20-4F7A-AD80-44D743ABAF1D}"/>
                  </a:ext>
                </a:extLst>
              </p:cNvPr>
              <p:cNvSpPr txBox="1">
                <a:spLocks noRot="1" noChangeAspect="1" noMove="1" noResize="1" noEditPoints="1" noAdjustHandles="1" noChangeArrowheads="1" noChangeShapeType="1" noTextEdit="1"/>
              </p:cNvSpPr>
              <p:nvPr/>
            </p:nvSpPr>
            <p:spPr>
              <a:xfrm>
                <a:off x="5404048" y="2803981"/>
                <a:ext cx="3600400" cy="3477875"/>
              </a:xfrm>
              <a:prstGeom prst="rect">
                <a:avLst/>
              </a:prstGeom>
              <a:blipFill>
                <a:blip r:embed="rId5"/>
                <a:stretch>
                  <a:fillRect l="-1692" t="-1053" b="-2281"/>
                </a:stretch>
              </a:blipFill>
            </p:spPr>
            <p:txBody>
              <a:bodyPr/>
              <a:lstStyle/>
              <a:p>
                <a:r>
                  <a:rPr lang="en-US">
                    <a:noFill/>
                  </a:rPr>
                  <a:t> </a:t>
                </a:r>
              </a:p>
            </p:txBody>
          </p:sp>
        </mc:Fallback>
      </mc:AlternateContent>
    </p:spTree>
    <p:extLst>
      <p:ext uri="{BB962C8B-B14F-4D97-AF65-F5344CB8AC3E}">
        <p14:creationId xmlns:p14="http://schemas.microsoft.com/office/powerpoint/2010/main" val="332234032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p:txBody>
          <a:bodyPr/>
          <a:lstStyle/>
          <a:p>
            <a:pPr marL="0" indent="0">
              <a:buNone/>
            </a:pPr>
            <a:r>
              <a:rPr lang="en-GB" dirty="0"/>
              <a:t>Step 3: multidomain simulation</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46</a:t>
            </a:fld>
            <a:r>
              <a:rPr lang="en-US"/>
              <a:t>/1024</a:t>
            </a:r>
            <a:endParaRPr lang="en-US" dirty="0"/>
          </a:p>
        </p:txBody>
      </p:sp>
      <p:graphicFrame>
        <p:nvGraphicFramePr>
          <p:cNvPr id="8" name="Diagram 7">
            <a:extLst>
              <a:ext uri="{FF2B5EF4-FFF2-40B4-BE49-F238E27FC236}">
                <a16:creationId xmlns:a16="http://schemas.microsoft.com/office/drawing/2014/main" id="{7B34647A-BD4D-43F0-A63F-C780ECC076B3}"/>
              </a:ext>
            </a:extLst>
          </p:cNvPr>
          <p:cNvGraphicFramePr/>
          <p:nvPr>
            <p:extLst>
              <p:ext uri="{D42A27DB-BD31-4B8C-83A1-F6EECF244321}">
                <p14:modId xmlns:p14="http://schemas.microsoft.com/office/powerpoint/2010/main" val="846415893"/>
              </p:ext>
            </p:extLst>
          </p:nvPr>
        </p:nvGraphicFramePr>
        <p:xfrm>
          <a:off x="874120" y="2568452"/>
          <a:ext cx="6564560" cy="381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D3E12E8-011B-4149-8F6A-F93FF467E400}"/>
              </a:ext>
            </a:extLst>
          </p:cNvPr>
          <p:cNvSpPr txBox="1"/>
          <p:nvPr/>
        </p:nvSpPr>
        <p:spPr>
          <a:xfrm>
            <a:off x="4716016" y="2568452"/>
            <a:ext cx="2376264" cy="646331"/>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mn-lt"/>
              </a:rPr>
              <a:t>Power driver (PWM)</a:t>
            </a:r>
          </a:p>
          <a:p>
            <a:pPr marL="342900" indent="-342900">
              <a:buFont typeface="Arial" panose="020B0604020202020204" pitchFamily="34" charset="0"/>
              <a:buChar char="•"/>
            </a:pPr>
            <a:r>
              <a:rPr lang="en-US" sz="1200" dirty="0">
                <a:latin typeface="+mn-lt"/>
              </a:rPr>
              <a:t>Battery</a:t>
            </a:r>
          </a:p>
          <a:p>
            <a:pPr marL="342900" indent="-342900">
              <a:buFont typeface="Arial" panose="020B0604020202020204" pitchFamily="34" charset="0"/>
              <a:buChar char="•"/>
            </a:pPr>
            <a:r>
              <a:rPr lang="en-US" sz="1200" dirty="0">
                <a:latin typeface="+mn-lt"/>
              </a:rPr>
              <a:t>Semiconductor joint of Peltier</a:t>
            </a:r>
          </a:p>
        </p:txBody>
      </p:sp>
      <p:sp>
        <p:nvSpPr>
          <p:cNvPr id="10" name="TextBox 9">
            <a:extLst>
              <a:ext uri="{FF2B5EF4-FFF2-40B4-BE49-F238E27FC236}">
                <a16:creationId xmlns:a16="http://schemas.microsoft.com/office/drawing/2014/main" id="{4D67DBA0-61EA-4AC3-B0D7-E00B6B4365A2}"/>
              </a:ext>
            </a:extLst>
          </p:cNvPr>
          <p:cNvSpPr txBox="1"/>
          <p:nvPr/>
        </p:nvSpPr>
        <p:spPr>
          <a:xfrm>
            <a:off x="6012160" y="4076700"/>
            <a:ext cx="2257720" cy="830997"/>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mn-lt"/>
              </a:rPr>
              <a:t>Heat transfer in the Peltier</a:t>
            </a:r>
          </a:p>
          <a:p>
            <a:pPr marL="342900" indent="-342900">
              <a:buFont typeface="Arial" panose="020B0604020202020204" pitchFamily="34" charset="0"/>
              <a:buChar char="•"/>
            </a:pPr>
            <a:r>
              <a:rPr lang="en-US" sz="1200" dirty="0">
                <a:latin typeface="+mn-lt"/>
              </a:rPr>
              <a:t>Heatsink</a:t>
            </a:r>
          </a:p>
          <a:p>
            <a:pPr marL="342900" indent="-342900">
              <a:buFont typeface="Arial" panose="020B0604020202020204" pitchFamily="34" charset="0"/>
              <a:buChar char="•"/>
            </a:pPr>
            <a:r>
              <a:rPr lang="en-US" sz="1200" dirty="0">
                <a:latin typeface="+mn-lt"/>
              </a:rPr>
              <a:t>Electric to thermal energy conversion</a:t>
            </a:r>
          </a:p>
        </p:txBody>
      </p:sp>
      <p:sp>
        <p:nvSpPr>
          <p:cNvPr id="11" name="TextBox 10">
            <a:extLst>
              <a:ext uri="{FF2B5EF4-FFF2-40B4-BE49-F238E27FC236}">
                <a16:creationId xmlns:a16="http://schemas.microsoft.com/office/drawing/2014/main" id="{05540719-FF65-458C-AFCC-83268129B59F}"/>
              </a:ext>
            </a:extLst>
          </p:cNvPr>
          <p:cNvSpPr txBox="1"/>
          <p:nvPr/>
        </p:nvSpPr>
        <p:spPr>
          <a:xfrm>
            <a:off x="4703898" y="5811553"/>
            <a:ext cx="1926712"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mn-lt"/>
              </a:rPr>
              <a:t>Air cooling fan </a:t>
            </a:r>
            <a:br>
              <a:rPr lang="en-US" sz="1200" dirty="0">
                <a:latin typeface="+mn-lt"/>
              </a:rPr>
            </a:br>
            <a:r>
              <a:rPr lang="en-US" sz="1200" dirty="0">
                <a:latin typeface="+mn-lt"/>
              </a:rPr>
              <a:t>for the heatsink</a:t>
            </a:r>
          </a:p>
        </p:txBody>
      </p:sp>
      <p:sp>
        <p:nvSpPr>
          <p:cNvPr id="12" name="TextBox 11">
            <a:extLst>
              <a:ext uri="{FF2B5EF4-FFF2-40B4-BE49-F238E27FC236}">
                <a16:creationId xmlns:a16="http://schemas.microsoft.com/office/drawing/2014/main" id="{7F031035-8A8D-4B8D-949F-BFDDBEA2786A}"/>
              </a:ext>
            </a:extLst>
          </p:cNvPr>
          <p:cNvSpPr txBox="1"/>
          <p:nvPr/>
        </p:nvSpPr>
        <p:spPr>
          <a:xfrm>
            <a:off x="619936" y="3429000"/>
            <a:ext cx="1575800" cy="2123658"/>
          </a:xfrm>
          <a:prstGeom prst="rect">
            <a:avLst/>
          </a:prstGeom>
          <a:noFill/>
        </p:spPr>
        <p:txBody>
          <a:bodyPr wrap="square" rtlCol="0">
            <a:spAutoFit/>
          </a:bodyPr>
          <a:lstStyle/>
          <a:p>
            <a:pPr marL="342900" indent="-342900" algn="just">
              <a:buFont typeface="Arial" panose="020B0604020202020204" pitchFamily="34" charset="0"/>
              <a:buChar char="•"/>
            </a:pPr>
            <a:r>
              <a:rPr lang="en-US" sz="1200" dirty="0">
                <a:latin typeface="+mn-lt"/>
              </a:rPr>
              <a:t>PID controller implementation</a:t>
            </a:r>
          </a:p>
          <a:p>
            <a:pPr marL="342900" indent="-342900" algn="just">
              <a:buFont typeface="Arial" panose="020B0604020202020204" pitchFamily="34" charset="0"/>
              <a:buChar char="•"/>
            </a:pPr>
            <a:endParaRPr lang="en-US" sz="1200" dirty="0">
              <a:latin typeface="+mn-lt"/>
            </a:endParaRPr>
          </a:p>
          <a:p>
            <a:pPr marL="342900" indent="-342900" algn="just">
              <a:buFont typeface="Arial" panose="020B0604020202020204" pitchFamily="34" charset="0"/>
              <a:buChar char="•"/>
            </a:pPr>
            <a:r>
              <a:rPr lang="en-US" sz="1200" dirty="0">
                <a:latin typeface="+mn-lt"/>
              </a:rPr>
              <a:t>Arduino interface for data acquisition and control action application</a:t>
            </a:r>
          </a:p>
          <a:p>
            <a:pPr marL="342900" indent="-342900" algn="just">
              <a:buFont typeface="Arial" panose="020B0604020202020204" pitchFamily="34" charset="0"/>
              <a:buChar char="•"/>
            </a:pPr>
            <a:endParaRPr lang="en-US" sz="1200" dirty="0">
              <a:latin typeface="+mn-lt"/>
            </a:endParaRPr>
          </a:p>
          <a:p>
            <a:pPr marL="342900" indent="-342900" algn="just">
              <a:buFont typeface="Arial" panose="020B0604020202020204" pitchFamily="34" charset="0"/>
              <a:buChar char="•"/>
            </a:pPr>
            <a:r>
              <a:rPr lang="en-US" sz="1200" dirty="0">
                <a:latin typeface="+mn-lt"/>
              </a:rPr>
              <a:t>Infrared thermal</a:t>
            </a:r>
            <a:br>
              <a:rPr lang="en-US" sz="1200" dirty="0">
                <a:latin typeface="+mn-lt"/>
              </a:rPr>
            </a:br>
            <a:r>
              <a:rPr lang="en-US" sz="1200" dirty="0">
                <a:latin typeface="+mn-lt"/>
              </a:rPr>
              <a:t>camera</a:t>
            </a:r>
          </a:p>
        </p:txBody>
      </p:sp>
      <p:sp>
        <p:nvSpPr>
          <p:cNvPr id="13" name="TextBox 12">
            <a:extLst>
              <a:ext uri="{FF2B5EF4-FFF2-40B4-BE49-F238E27FC236}">
                <a16:creationId xmlns:a16="http://schemas.microsoft.com/office/drawing/2014/main" id="{6D3EFEA6-B9A5-48B4-8A56-32AAFDA1BB6D}"/>
              </a:ext>
            </a:extLst>
          </p:cNvPr>
          <p:cNvSpPr txBox="1"/>
          <p:nvPr/>
        </p:nvSpPr>
        <p:spPr>
          <a:xfrm>
            <a:off x="6630610" y="5509072"/>
            <a:ext cx="2231701" cy="461665"/>
          </a:xfrm>
          <a:prstGeom prst="rect">
            <a:avLst/>
          </a:prstGeom>
          <a:noFill/>
        </p:spPr>
        <p:txBody>
          <a:bodyPr wrap="none" rtlCol="0">
            <a:spAutoFit/>
          </a:bodyPr>
          <a:lstStyle/>
          <a:p>
            <a:r>
              <a:rPr lang="en-US" dirty="0">
                <a:solidFill>
                  <a:srgbClr val="FF0000"/>
                </a:solidFill>
                <a:latin typeface="+mn-lt"/>
              </a:rPr>
              <a:t>Level of details?</a:t>
            </a:r>
          </a:p>
        </p:txBody>
      </p:sp>
    </p:spTree>
    <p:extLst>
      <p:ext uri="{BB962C8B-B14F-4D97-AF65-F5344CB8AC3E}">
        <p14:creationId xmlns:p14="http://schemas.microsoft.com/office/powerpoint/2010/main" val="12705972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844129"/>
            <a:ext cx="8785225" cy="4321175"/>
          </a:xfrm>
        </p:spPr>
        <p:txBody>
          <a:bodyPr/>
          <a:lstStyle/>
          <a:p>
            <a:pPr marL="0" indent="0">
              <a:buNone/>
            </a:pPr>
            <a:r>
              <a:rPr lang="en-GB" dirty="0"/>
              <a:t>Step 3: multidomain simulation</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47</a:t>
            </a:fld>
            <a:r>
              <a:rPr lang="en-US"/>
              <a:t>/1024</a:t>
            </a:r>
            <a:endParaRPr lang="en-US" dirty="0"/>
          </a:p>
        </p:txBody>
      </p:sp>
      <p:graphicFrame>
        <p:nvGraphicFramePr>
          <p:cNvPr id="8" name="Diagram 7">
            <a:extLst>
              <a:ext uri="{FF2B5EF4-FFF2-40B4-BE49-F238E27FC236}">
                <a16:creationId xmlns:a16="http://schemas.microsoft.com/office/drawing/2014/main" id="{7B34647A-BD4D-43F0-A63F-C780ECC076B3}"/>
              </a:ext>
            </a:extLst>
          </p:cNvPr>
          <p:cNvGraphicFramePr/>
          <p:nvPr>
            <p:extLst>
              <p:ext uri="{D42A27DB-BD31-4B8C-83A1-F6EECF244321}">
                <p14:modId xmlns:p14="http://schemas.microsoft.com/office/powerpoint/2010/main" val="3352619278"/>
              </p:ext>
            </p:extLst>
          </p:nvPr>
        </p:nvGraphicFramePr>
        <p:xfrm>
          <a:off x="289680" y="2496444"/>
          <a:ext cx="6564560" cy="3812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D3E12E8-011B-4149-8F6A-F93FF467E400}"/>
              </a:ext>
            </a:extLst>
          </p:cNvPr>
          <p:cNvSpPr txBox="1"/>
          <p:nvPr/>
        </p:nvSpPr>
        <p:spPr>
          <a:xfrm>
            <a:off x="4131576" y="2496444"/>
            <a:ext cx="2376264" cy="646331"/>
          </a:xfrm>
          <a:prstGeom prst="rect">
            <a:avLst/>
          </a:prstGeom>
          <a:noFill/>
        </p:spPr>
        <p:txBody>
          <a:bodyPr wrap="square" rtlCol="0">
            <a:spAutoFit/>
          </a:bodyPr>
          <a:lstStyle/>
          <a:p>
            <a:pPr marL="342900" indent="-342900">
              <a:buFont typeface="Arial" panose="020B0604020202020204" pitchFamily="34" charset="0"/>
              <a:buChar char="•"/>
            </a:pPr>
            <a:r>
              <a:rPr lang="en-US" sz="1200" dirty="0">
                <a:solidFill>
                  <a:schemeClr val="accent2"/>
                </a:solidFill>
                <a:latin typeface="+mn-lt"/>
              </a:rPr>
              <a:t>Power driver (PWM)</a:t>
            </a:r>
          </a:p>
          <a:p>
            <a:pPr marL="342900" indent="-342900">
              <a:buFont typeface="Arial" panose="020B0604020202020204" pitchFamily="34" charset="0"/>
              <a:buChar char="•"/>
            </a:pPr>
            <a:r>
              <a:rPr lang="en-US" sz="1200" dirty="0">
                <a:latin typeface="+mn-lt"/>
              </a:rPr>
              <a:t>Battery</a:t>
            </a:r>
          </a:p>
          <a:p>
            <a:pPr marL="342900" indent="-342900">
              <a:buFont typeface="Arial" panose="020B0604020202020204" pitchFamily="34" charset="0"/>
              <a:buChar char="•"/>
            </a:pPr>
            <a:r>
              <a:rPr lang="en-US" sz="1200" dirty="0">
                <a:solidFill>
                  <a:schemeClr val="accent1"/>
                </a:solidFill>
                <a:latin typeface="+mn-lt"/>
              </a:rPr>
              <a:t>Semiconductor joint of Peltier</a:t>
            </a:r>
          </a:p>
        </p:txBody>
      </p:sp>
      <p:sp>
        <p:nvSpPr>
          <p:cNvPr id="10" name="TextBox 9">
            <a:extLst>
              <a:ext uri="{FF2B5EF4-FFF2-40B4-BE49-F238E27FC236}">
                <a16:creationId xmlns:a16="http://schemas.microsoft.com/office/drawing/2014/main" id="{4D67DBA0-61EA-4AC3-B0D7-E00B6B4365A2}"/>
              </a:ext>
            </a:extLst>
          </p:cNvPr>
          <p:cNvSpPr txBox="1"/>
          <p:nvPr/>
        </p:nvSpPr>
        <p:spPr>
          <a:xfrm>
            <a:off x="5427720" y="4004692"/>
            <a:ext cx="2257720" cy="830997"/>
          </a:xfrm>
          <a:prstGeom prst="rect">
            <a:avLst/>
          </a:prstGeom>
          <a:noFill/>
        </p:spPr>
        <p:txBody>
          <a:bodyPr wrap="square" rtlCol="0">
            <a:spAutoFit/>
          </a:bodyPr>
          <a:lstStyle/>
          <a:p>
            <a:pPr marL="342900" indent="-342900">
              <a:buFont typeface="Arial" panose="020B0604020202020204" pitchFamily="34" charset="0"/>
              <a:buChar char="•"/>
            </a:pPr>
            <a:r>
              <a:rPr lang="en-US" sz="1200" dirty="0">
                <a:solidFill>
                  <a:schemeClr val="accent2"/>
                </a:solidFill>
                <a:latin typeface="+mn-lt"/>
              </a:rPr>
              <a:t>Heat transfer in the Peltier</a:t>
            </a:r>
          </a:p>
          <a:p>
            <a:pPr marL="342900" indent="-342900">
              <a:buFont typeface="Arial" panose="020B0604020202020204" pitchFamily="34" charset="0"/>
              <a:buChar char="•"/>
            </a:pPr>
            <a:r>
              <a:rPr lang="en-US" sz="1200" dirty="0">
                <a:solidFill>
                  <a:schemeClr val="accent1">
                    <a:lumMod val="75000"/>
                  </a:schemeClr>
                </a:solidFill>
                <a:latin typeface="+mn-lt"/>
              </a:rPr>
              <a:t>Heatsink</a:t>
            </a:r>
          </a:p>
          <a:p>
            <a:pPr marL="342900" indent="-342900">
              <a:buFont typeface="Arial" panose="020B0604020202020204" pitchFamily="34" charset="0"/>
              <a:buChar char="•"/>
            </a:pPr>
            <a:r>
              <a:rPr lang="en-US" sz="1200" dirty="0">
                <a:solidFill>
                  <a:schemeClr val="accent2"/>
                </a:solidFill>
                <a:latin typeface="+mn-lt"/>
              </a:rPr>
              <a:t>Electric to thermal energy conversion</a:t>
            </a:r>
          </a:p>
        </p:txBody>
      </p:sp>
      <p:sp>
        <p:nvSpPr>
          <p:cNvPr id="11" name="TextBox 10">
            <a:extLst>
              <a:ext uri="{FF2B5EF4-FFF2-40B4-BE49-F238E27FC236}">
                <a16:creationId xmlns:a16="http://schemas.microsoft.com/office/drawing/2014/main" id="{05540719-FF65-458C-AFCC-83268129B59F}"/>
              </a:ext>
            </a:extLst>
          </p:cNvPr>
          <p:cNvSpPr txBox="1"/>
          <p:nvPr/>
        </p:nvSpPr>
        <p:spPr>
          <a:xfrm>
            <a:off x="4119458" y="5739545"/>
            <a:ext cx="1926712"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mn-lt"/>
              </a:rPr>
              <a:t>Air cooling fan </a:t>
            </a:r>
            <a:br>
              <a:rPr lang="en-US" sz="1200" dirty="0">
                <a:latin typeface="+mn-lt"/>
              </a:rPr>
            </a:br>
            <a:r>
              <a:rPr lang="en-US" sz="1200" dirty="0">
                <a:latin typeface="+mn-lt"/>
              </a:rPr>
              <a:t>for the heatsink</a:t>
            </a:r>
          </a:p>
        </p:txBody>
      </p:sp>
      <p:sp>
        <p:nvSpPr>
          <p:cNvPr id="12" name="TextBox 11">
            <a:extLst>
              <a:ext uri="{FF2B5EF4-FFF2-40B4-BE49-F238E27FC236}">
                <a16:creationId xmlns:a16="http://schemas.microsoft.com/office/drawing/2014/main" id="{7F031035-8A8D-4B8D-949F-BFDDBEA2786A}"/>
              </a:ext>
            </a:extLst>
          </p:cNvPr>
          <p:cNvSpPr txBox="1"/>
          <p:nvPr/>
        </p:nvSpPr>
        <p:spPr>
          <a:xfrm>
            <a:off x="35496" y="3356992"/>
            <a:ext cx="1575800" cy="2123658"/>
          </a:xfrm>
          <a:prstGeom prst="rect">
            <a:avLst/>
          </a:prstGeom>
          <a:noFill/>
        </p:spPr>
        <p:txBody>
          <a:bodyPr wrap="square" rtlCol="0">
            <a:spAutoFit/>
          </a:bodyPr>
          <a:lstStyle/>
          <a:p>
            <a:pPr marL="342900" indent="-342900" algn="just">
              <a:buFont typeface="Arial" panose="020B0604020202020204" pitchFamily="34" charset="0"/>
              <a:buChar char="•"/>
            </a:pPr>
            <a:r>
              <a:rPr lang="en-US" sz="1200" dirty="0">
                <a:solidFill>
                  <a:schemeClr val="accent2"/>
                </a:solidFill>
                <a:latin typeface="+mn-lt"/>
              </a:rPr>
              <a:t>PID controller implementation</a:t>
            </a:r>
          </a:p>
          <a:p>
            <a:pPr marL="342900" indent="-342900" algn="just">
              <a:buFont typeface="Arial" panose="020B0604020202020204" pitchFamily="34" charset="0"/>
              <a:buChar char="•"/>
            </a:pPr>
            <a:endParaRPr lang="en-US" sz="1200" dirty="0">
              <a:solidFill>
                <a:schemeClr val="accent2"/>
              </a:solidFill>
              <a:latin typeface="+mn-lt"/>
            </a:endParaRPr>
          </a:p>
          <a:p>
            <a:pPr marL="342900" indent="-342900" algn="just">
              <a:buFont typeface="Arial" panose="020B0604020202020204" pitchFamily="34" charset="0"/>
              <a:buChar char="•"/>
            </a:pPr>
            <a:r>
              <a:rPr lang="en-US" sz="1200" dirty="0">
                <a:solidFill>
                  <a:schemeClr val="accent1">
                    <a:lumMod val="75000"/>
                  </a:schemeClr>
                </a:solidFill>
                <a:latin typeface="+mn-lt"/>
              </a:rPr>
              <a:t>Arduino interface for data acquisition and control action application</a:t>
            </a:r>
          </a:p>
          <a:p>
            <a:pPr marL="342900" indent="-342900" algn="just">
              <a:buFont typeface="Arial" panose="020B0604020202020204" pitchFamily="34" charset="0"/>
              <a:buChar char="•"/>
            </a:pPr>
            <a:endParaRPr lang="en-US" sz="1200" dirty="0">
              <a:latin typeface="+mn-lt"/>
            </a:endParaRPr>
          </a:p>
          <a:p>
            <a:pPr marL="342900" indent="-342900" algn="just">
              <a:buFont typeface="Arial" panose="020B0604020202020204" pitchFamily="34" charset="0"/>
              <a:buChar char="•"/>
            </a:pPr>
            <a:r>
              <a:rPr lang="en-US" sz="1200" dirty="0">
                <a:latin typeface="+mn-lt"/>
              </a:rPr>
              <a:t>Infrared thermal</a:t>
            </a:r>
            <a:br>
              <a:rPr lang="en-US" sz="1200" dirty="0">
                <a:latin typeface="+mn-lt"/>
              </a:rPr>
            </a:br>
            <a:r>
              <a:rPr lang="en-US" sz="1200" dirty="0">
                <a:latin typeface="+mn-lt"/>
              </a:rPr>
              <a:t>camera</a:t>
            </a:r>
          </a:p>
        </p:txBody>
      </p:sp>
      <p:pic>
        <p:nvPicPr>
          <p:cNvPr id="14" name="Picture 2" descr="Simscape Add-on Libraries - Video - MATLAB &amp; Simulink">
            <a:extLst>
              <a:ext uri="{FF2B5EF4-FFF2-40B4-BE49-F238E27FC236}">
                <a16:creationId xmlns:a16="http://schemas.microsoft.com/office/drawing/2014/main" id="{F8AB62D8-9BA3-45A2-9DA7-DB2D16380D4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44501" y="5554598"/>
            <a:ext cx="1240062" cy="6975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MathWorks Announces Release 2019b of MATLAB and Simulink ...">
            <a:extLst>
              <a:ext uri="{FF2B5EF4-FFF2-40B4-BE49-F238E27FC236}">
                <a16:creationId xmlns:a16="http://schemas.microsoft.com/office/drawing/2014/main" id="{732AE213-1B2C-4043-91C1-DB0F5FE2D97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24088" y="5577312"/>
            <a:ext cx="1030232" cy="5879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972053-7A65-4B2B-991D-6C1108A91740}"/>
              </a:ext>
            </a:extLst>
          </p:cNvPr>
          <p:cNvSpPr txBox="1"/>
          <p:nvPr/>
        </p:nvSpPr>
        <p:spPr>
          <a:xfrm>
            <a:off x="6516216" y="5085184"/>
            <a:ext cx="1970411" cy="461665"/>
          </a:xfrm>
          <a:prstGeom prst="rect">
            <a:avLst/>
          </a:prstGeom>
          <a:noFill/>
        </p:spPr>
        <p:txBody>
          <a:bodyPr wrap="none" rtlCol="0">
            <a:spAutoFit/>
          </a:bodyPr>
          <a:lstStyle/>
          <a:p>
            <a:r>
              <a:rPr lang="en-US" dirty="0">
                <a:solidFill>
                  <a:srgbClr val="FF0000"/>
                </a:solidFill>
                <a:latin typeface="+mn-lt"/>
              </a:rPr>
              <a:t>Software tools</a:t>
            </a:r>
          </a:p>
        </p:txBody>
      </p:sp>
    </p:spTree>
    <p:extLst>
      <p:ext uri="{BB962C8B-B14F-4D97-AF65-F5344CB8AC3E}">
        <p14:creationId xmlns:p14="http://schemas.microsoft.com/office/powerpoint/2010/main" val="20332532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DCFB-A6CC-4FF3-978E-CCF52518D028}"/>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2387D36-868A-44DE-8453-EBA1E418EF5D}"/>
              </a:ext>
            </a:extLst>
          </p:cNvPr>
          <p:cNvSpPr>
            <a:spLocks noGrp="1"/>
          </p:cNvSpPr>
          <p:nvPr>
            <p:ph idx="1"/>
          </p:nvPr>
        </p:nvSpPr>
        <p:spPr>
          <a:xfrm>
            <a:off x="179388" y="1916113"/>
            <a:ext cx="8785225" cy="576783"/>
          </a:xfrm>
        </p:spPr>
        <p:txBody>
          <a:bodyPr/>
          <a:lstStyle/>
          <a:p>
            <a:pPr marL="0" indent="0">
              <a:buNone/>
            </a:pPr>
            <a:r>
              <a:rPr lang="en-GB" dirty="0"/>
              <a:t>Step 3: electrical domain</a:t>
            </a:r>
            <a:endParaRPr lang="en-US" dirty="0"/>
          </a:p>
        </p:txBody>
      </p:sp>
      <p:sp>
        <p:nvSpPr>
          <p:cNvPr id="4" name="Date Placeholder 3">
            <a:extLst>
              <a:ext uri="{FF2B5EF4-FFF2-40B4-BE49-F238E27FC236}">
                <a16:creationId xmlns:a16="http://schemas.microsoft.com/office/drawing/2014/main" id="{C5120FCD-56BC-4152-9542-C246BFE9FF74}"/>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1D8AB58F-C0B8-47C8-8BA3-A3228C2F38DF}"/>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6CD50A0B-6678-4E9D-89FC-B0F26CF3280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48</a:t>
            </a:fld>
            <a:r>
              <a:rPr lang="en-US"/>
              <a:t>/1024</a:t>
            </a:r>
            <a:endParaRPr lang="en-US" dirty="0"/>
          </a:p>
        </p:txBody>
      </p:sp>
      <p:pic>
        <p:nvPicPr>
          <p:cNvPr id="7" name="Picture 6">
            <a:extLst>
              <a:ext uri="{FF2B5EF4-FFF2-40B4-BE49-F238E27FC236}">
                <a16:creationId xmlns:a16="http://schemas.microsoft.com/office/drawing/2014/main" id="{5A2377C7-5348-47DE-98D9-B62D0B81A7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7725" y="2748523"/>
            <a:ext cx="5364088" cy="3443549"/>
          </a:xfrm>
          <a:prstGeom prst="rect">
            <a:avLst/>
          </a:prstGeom>
        </p:spPr>
      </p:pic>
      <p:cxnSp>
        <p:nvCxnSpPr>
          <p:cNvPr id="9" name="Straight Arrow Connector 8">
            <a:extLst>
              <a:ext uri="{FF2B5EF4-FFF2-40B4-BE49-F238E27FC236}">
                <a16:creationId xmlns:a16="http://schemas.microsoft.com/office/drawing/2014/main" id="{A0B9F6D6-AB23-436C-BEE7-AE9D11AEEB07}"/>
              </a:ext>
            </a:extLst>
          </p:cNvPr>
          <p:cNvCxnSpPr/>
          <p:nvPr/>
        </p:nvCxnSpPr>
        <p:spPr bwMode="auto">
          <a:xfrm flipV="1">
            <a:off x="5364088" y="2564904"/>
            <a:ext cx="287412" cy="165618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0" name="TextBox 9">
            <a:extLst>
              <a:ext uri="{FF2B5EF4-FFF2-40B4-BE49-F238E27FC236}">
                <a16:creationId xmlns:a16="http://schemas.microsoft.com/office/drawing/2014/main" id="{6432AEDC-1334-49F0-B53F-7D9DC12D883B}"/>
              </a:ext>
            </a:extLst>
          </p:cNvPr>
          <p:cNvSpPr txBox="1"/>
          <p:nvPr/>
        </p:nvSpPr>
        <p:spPr>
          <a:xfrm>
            <a:off x="5580112" y="2204864"/>
            <a:ext cx="1782860" cy="461665"/>
          </a:xfrm>
          <a:prstGeom prst="rect">
            <a:avLst/>
          </a:prstGeom>
          <a:noFill/>
        </p:spPr>
        <p:txBody>
          <a:bodyPr wrap="none" rtlCol="0">
            <a:spAutoFit/>
          </a:bodyPr>
          <a:lstStyle/>
          <a:p>
            <a:r>
              <a:rPr lang="en-US" dirty="0">
                <a:latin typeface="+mn-lt"/>
              </a:rPr>
              <a:t>Power driver</a:t>
            </a:r>
          </a:p>
        </p:txBody>
      </p:sp>
      <p:cxnSp>
        <p:nvCxnSpPr>
          <p:cNvPr id="12" name="Straight Arrow Connector 11">
            <a:extLst>
              <a:ext uri="{FF2B5EF4-FFF2-40B4-BE49-F238E27FC236}">
                <a16:creationId xmlns:a16="http://schemas.microsoft.com/office/drawing/2014/main" id="{F8725A15-65CB-43EF-A170-1E7DC634AAF3}"/>
              </a:ext>
            </a:extLst>
          </p:cNvPr>
          <p:cNvCxnSpPr>
            <a:cxnSpLocks/>
            <a:endCxn id="13" idx="3"/>
          </p:cNvCxnSpPr>
          <p:nvPr/>
        </p:nvCxnSpPr>
        <p:spPr bwMode="auto">
          <a:xfrm flipH="1" flipV="1">
            <a:off x="1551878" y="3844499"/>
            <a:ext cx="1940002" cy="37659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3" name="TextBox 12">
            <a:extLst>
              <a:ext uri="{FF2B5EF4-FFF2-40B4-BE49-F238E27FC236}">
                <a16:creationId xmlns:a16="http://schemas.microsoft.com/office/drawing/2014/main" id="{9A946125-6986-4E79-83D1-8CD0D30005C4}"/>
              </a:ext>
            </a:extLst>
          </p:cNvPr>
          <p:cNvSpPr txBox="1"/>
          <p:nvPr/>
        </p:nvSpPr>
        <p:spPr>
          <a:xfrm>
            <a:off x="323528" y="3429000"/>
            <a:ext cx="1228350" cy="830997"/>
          </a:xfrm>
          <a:prstGeom prst="rect">
            <a:avLst/>
          </a:prstGeom>
          <a:noFill/>
        </p:spPr>
        <p:txBody>
          <a:bodyPr wrap="none" rtlCol="0">
            <a:spAutoFit/>
          </a:bodyPr>
          <a:lstStyle/>
          <a:p>
            <a:pPr algn="ctr"/>
            <a:r>
              <a:rPr lang="en-US" dirty="0">
                <a:latin typeface="+mn-lt"/>
              </a:rPr>
              <a:t>Arduino</a:t>
            </a:r>
          </a:p>
          <a:p>
            <a:pPr algn="ctr"/>
            <a:r>
              <a:rPr lang="en-US" dirty="0">
                <a:latin typeface="+mn-lt"/>
              </a:rPr>
              <a:t>PWM</a:t>
            </a:r>
          </a:p>
        </p:txBody>
      </p:sp>
      <p:cxnSp>
        <p:nvCxnSpPr>
          <p:cNvPr id="16" name="Straight Arrow Connector 15">
            <a:extLst>
              <a:ext uri="{FF2B5EF4-FFF2-40B4-BE49-F238E27FC236}">
                <a16:creationId xmlns:a16="http://schemas.microsoft.com/office/drawing/2014/main" id="{AD35E7A5-DB02-4A47-8FB9-4433D5BC27FD}"/>
              </a:ext>
            </a:extLst>
          </p:cNvPr>
          <p:cNvCxnSpPr>
            <a:cxnSpLocks/>
            <a:endCxn id="17" idx="1"/>
          </p:cNvCxnSpPr>
          <p:nvPr/>
        </p:nvCxnSpPr>
        <p:spPr bwMode="auto">
          <a:xfrm>
            <a:off x="6530632" y="4141170"/>
            <a:ext cx="1344955" cy="38908"/>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7" name="TextBox 16">
            <a:extLst>
              <a:ext uri="{FF2B5EF4-FFF2-40B4-BE49-F238E27FC236}">
                <a16:creationId xmlns:a16="http://schemas.microsoft.com/office/drawing/2014/main" id="{6E8984CB-B2C4-42C6-B323-AF46C568D8B4}"/>
              </a:ext>
            </a:extLst>
          </p:cNvPr>
          <p:cNvSpPr txBox="1"/>
          <p:nvPr/>
        </p:nvSpPr>
        <p:spPr>
          <a:xfrm>
            <a:off x="7875587" y="3764579"/>
            <a:ext cx="1124026" cy="830997"/>
          </a:xfrm>
          <a:prstGeom prst="rect">
            <a:avLst/>
          </a:prstGeom>
          <a:noFill/>
        </p:spPr>
        <p:txBody>
          <a:bodyPr wrap="none" rtlCol="0">
            <a:spAutoFit/>
          </a:bodyPr>
          <a:lstStyle/>
          <a:p>
            <a:pPr algn="ctr"/>
            <a:r>
              <a:rPr lang="en-US" dirty="0">
                <a:latin typeface="+mn-lt"/>
              </a:rPr>
              <a:t>Current</a:t>
            </a:r>
          </a:p>
          <a:p>
            <a:pPr algn="ctr"/>
            <a:r>
              <a:rPr lang="en-US" dirty="0">
                <a:latin typeface="+mn-lt"/>
              </a:rPr>
              <a:t>limiter</a:t>
            </a:r>
          </a:p>
        </p:txBody>
      </p:sp>
      <p:cxnSp>
        <p:nvCxnSpPr>
          <p:cNvPr id="21" name="Straight Arrow Connector 20">
            <a:extLst>
              <a:ext uri="{FF2B5EF4-FFF2-40B4-BE49-F238E27FC236}">
                <a16:creationId xmlns:a16="http://schemas.microsoft.com/office/drawing/2014/main" id="{448151B7-0C7C-4049-9FB4-BD66DA65CE26}"/>
              </a:ext>
            </a:extLst>
          </p:cNvPr>
          <p:cNvCxnSpPr/>
          <p:nvPr/>
        </p:nvCxnSpPr>
        <p:spPr bwMode="auto">
          <a:xfrm flipH="1">
            <a:off x="1551878" y="5157192"/>
            <a:ext cx="2300042" cy="36004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22" name="TextBox 21">
            <a:extLst>
              <a:ext uri="{FF2B5EF4-FFF2-40B4-BE49-F238E27FC236}">
                <a16:creationId xmlns:a16="http://schemas.microsoft.com/office/drawing/2014/main" id="{BF7D7BF1-E0E8-4E16-815D-1228A7904324}"/>
              </a:ext>
            </a:extLst>
          </p:cNvPr>
          <p:cNvSpPr txBox="1"/>
          <p:nvPr/>
        </p:nvSpPr>
        <p:spPr>
          <a:xfrm>
            <a:off x="163704" y="4989098"/>
            <a:ext cx="1584088" cy="1200329"/>
          </a:xfrm>
          <a:prstGeom prst="rect">
            <a:avLst/>
          </a:prstGeom>
          <a:noFill/>
        </p:spPr>
        <p:txBody>
          <a:bodyPr wrap="none" rtlCol="0">
            <a:spAutoFit/>
          </a:bodyPr>
          <a:lstStyle/>
          <a:p>
            <a:pPr algn="ctr"/>
            <a:r>
              <a:rPr lang="en-US" dirty="0">
                <a:latin typeface="+mn-lt"/>
              </a:rPr>
              <a:t>Current</a:t>
            </a:r>
          </a:p>
          <a:p>
            <a:pPr algn="ctr"/>
            <a:r>
              <a:rPr lang="en-US" dirty="0">
                <a:latin typeface="+mn-lt"/>
              </a:rPr>
              <a:t>Sense</a:t>
            </a:r>
          </a:p>
          <a:p>
            <a:pPr algn="ctr"/>
            <a:r>
              <a:rPr lang="en-US" dirty="0">
                <a:latin typeface="+mn-lt"/>
              </a:rPr>
              <a:t>comparator</a:t>
            </a:r>
          </a:p>
        </p:txBody>
      </p:sp>
    </p:spTree>
    <p:extLst>
      <p:ext uri="{BB962C8B-B14F-4D97-AF65-F5344CB8AC3E}">
        <p14:creationId xmlns:p14="http://schemas.microsoft.com/office/powerpoint/2010/main" val="31941649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DCFB-A6CC-4FF3-978E-CCF52518D028}"/>
              </a:ext>
            </a:extLst>
          </p:cNvPr>
          <p:cNvSpPr>
            <a:spLocks noGrp="1"/>
          </p:cNvSpPr>
          <p:nvPr>
            <p:ph type="title"/>
          </p:nvPr>
        </p:nvSpPr>
        <p:spPr/>
        <p:txBody>
          <a:bodyPr/>
          <a:lstStyle/>
          <a:p>
            <a:r>
              <a:rPr lang="en-GB" dirty="0">
                <a:latin typeface="+mn-lt"/>
              </a:rPr>
              <a:t>4. Study case: SISO Peltier system</a:t>
            </a:r>
            <a:endParaRPr lang="en-US" dirty="0">
              <a:latin typeface="+mn-lt"/>
            </a:endParaRPr>
          </a:p>
        </p:txBody>
      </p:sp>
      <p:sp>
        <p:nvSpPr>
          <p:cNvPr id="3" name="Content Placeholder 2">
            <a:extLst>
              <a:ext uri="{FF2B5EF4-FFF2-40B4-BE49-F238E27FC236}">
                <a16:creationId xmlns:a16="http://schemas.microsoft.com/office/drawing/2014/main" id="{42387D36-868A-44DE-8453-EBA1E418EF5D}"/>
              </a:ext>
            </a:extLst>
          </p:cNvPr>
          <p:cNvSpPr>
            <a:spLocks noGrp="1"/>
          </p:cNvSpPr>
          <p:nvPr>
            <p:ph idx="1"/>
          </p:nvPr>
        </p:nvSpPr>
        <p:spPr>
          <a:xfrm>
            <a:off x="179388" y="1916113"/>
            <a:ext cx="8785225" cy="576783"/>
          </a:xfrm>
        </p:spPr>
        <p:txBody>
          <a:bodyPr/>
          <a:lstStyle/>
          <a:p>
            <a:pPr marL="0" indent="0">
              <a:buNone/>
            </a:pPr>
            <a:r>
              <a:rPr lang="en-GB" dirty="0"/>
              <a:t>Step 3: electrical domain specifications</a:t>
            </a:r>
            <a:endParaRPr lang="en-US" dirty="0"/>
          </a:p>
        </p:txBody>
      </p:sp>
      <p:sp>
        <p:nvSpPr>
          <p:cNvPr id="4" name="Date Placeholder 3">
            <a:extLst>
              <a:ext uri="{FF2B5EF4-FFF2-40B4-BE49-F238E27FC236}">
                <a16:creationId xmlns:a16="http://schemas.microsoft.com/office/drawing/2014/main" id="{C5120FCD-56BC-4152-9542-C246BFE9FF74}"/>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1D8AB58F-C0B8-47C8-8BA3-A3228C2F38DF}"/>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6CD50A0B-6678-4E9D-89FC-B0F26CF3280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49</a:t>
            </a:fld>
            <a:r>
              <a:rPr lang="en-US"/>
              <a:t>/1024</a:t>
            </a:r>
            <a:endParaRPr lang="en-US" dirty="0"/>
          </a:p>
        </p:txBody>
      </p:sp>
      <p:sp>
        <p:nvSpPr>
          <p:cNvPr id="8" name="TextBox 7">
            <a:extLst>
              <a:ext uri="{FF2B5EF4-FFF2-40B4-BE49-F238E27FC236}">
                <a16:creationId xmlns:a16="http://schemas.microsoft.com/office/drawing/2014/main" id="{AA671C25-8FA5-4B18-B563-A3729FF7625C}"/>
              </a:ext>
            </a:extLst>
          </p:cNvPr>
          <p:cNvSpPr txBox="1"/>
          <p:nvPr/>
        </p:nvSpPr>
        <p:spPr>
          <a:xfrm>
            <a:off x="407060" y="5805264"/>
            <a:ext cx="6425157" cy="461665"/>
          </a:xfrm>
          <a:prstGeom prst="rect">
            <a:avLst/>
          </a:prstGeom>
          <a:noFill/>
        </p:spPr>
        <p:txBody>
          <a:bodyPr wrap="none" rtlCol="0">
            <a:spAutoFit/>
          </a:bodyPr>
          <a:lstStyle/>
          <a:p>
            <a:r>
              <a:rPr lang="en-US" dirty="0">
                <a:latin typeface="+mn-lt"/>
              </a:rPr>
              <a:t>Information taken from the components datasheets</a:t>
            </a:r>
          </a:p>
        </p:txBody>
      </p:sp>
      <p:graphicFrame>
        <p:nvGraphicFramePr>
          <p:cNvPr id="11" name="Table 13">
            <a:extLst>
              <a:ext uri="{FF2B5EF4-FFF2-40B4-BE49-F238E27FC236}">
                <a16:creationId xmlns:a16="http://schemas.microsoft.com/office/drawing/2014/main" id="{83CDB302-B17B-4DD0-AC47-3CB48AEC204E}"/>
              </a:ext>
            </a:extLst>
          </p:cNvPr>
          <p:cNvGraphicFramePr>
            <a:graphicFrameLocks noGrp="1"/>
          </p:cNvGraphicFramePr>
          <p:nvPr>
            <p:extLst>
              <p:ext uri="{D42A27DB-BD31-4B8C-83A1-F6EECF244321}">
                <p14:modId xmlns:p14="http://schemas.microsoft.com/office/powerpoint/2010/main" val="97902498"/>
              </p:ext>
            </p:extLst>
          </p:nvPr>
        </p:nvGraphicFramePr>
        <p:xfrm>
          <a:off x="407060" y="2775675"/>
          <a:ext cx="5904656" cy="2661920"/>
        </p:xfrm>
        <a:graphic>
          <a:graphicData uri="http://schemas.openxmlformats.org/drawingml/2006/table">
            <a:tbl>
              <a:tblPr firstRow="1" bandRow="1">
                <a:tableStyleId>{D27102A9-8310-4765-A935-A1911B00CA55}</a:tableStyleId>
              </a:tblPr>
              <a:tblGrid>
                <a:gridCol w="2190883">
                  <a:extLst>
                    <a:ext uri="{9D8B030D-6E8A-4147-A177-3AD203B41FA5}">
                      <a16:colId xmlns:a16="http://schemas.microsoft.com/office/drawing/2014/main" val="3757756954"/>
                    </a:ext>
                  </a:extLst>
                </a:gridCol>
                <a:gridCol w="3713773">
                  <a:extLst>
                    <a:ext uri="{9D8B030D-6E8A-4147-A177-3AD203B41FA5}">
                      <a16:colId xmlns:a16="http://schemas.microsoft.com/office/drawing/2014/main" val="3074477106"/>
                    </a:ext>
                  </a:extLst>
                </a:gridCol>
              </a:tblGrid>
              <a:tr h="370840">
                <a:tc>
                  <a:txBody>
                    <a:bodyPr/>
                    <a:lstStyle/>
                    <a:p>
                      <a:r>
                        <a:rPr lang="en-US" dirty="0"/>
                        <a:t>Component</a:t>
                      </a:r>
                    </a:p>
                  </a:txBody>
                  <a:tcPr/>
                </a:tc>
                <a:tc>
                  <a:txBody>
                    <a:bodyPr/>
                    <a:lstStyle/>
                    <a:p>
                      <a:r>
                        <a:rPr lang="en-US" dirty="0"/>
                        <a:t>Features</a:t>
                      </a:r>
                    </a:p>
                  </a:txBody>
                  <a:tcPr/>
                </a:tc>
                <a:extLst>
                  <a:ext uri="{0D108BD9-81ED-4DB2-BD59-A6C34878D82A}">
                    <a16:rowId xmlns:a16="http://schemas.microsoft.com/office/drawing/2014/main" val="1592713622"/>
                  </a:ext>
                </a:extLst>
              </a:tr>
              <a:tr h="370840">
                <a:tc>
                  <a:txBody>
                    <a:bodyPr/>
                    <a:lstStyle/>
                    <a:p>
                      <a:r>
                        <a:rPr lang="en-US" dirty="0"/>
                        <a:t>Power driver</a:t>
                      </a:r>
                    </a:p>
                  </a:txBody>
                  <a:tcPr anchor="ctr">
                    <a:noFill/>
                  </a:tcPr>
                </a:tc>
                <a:tc>
                  <a:txBody>
                    <a:bodyPr/>
                    <a:lstStyle/>
                    <a:p>
                      <a:r>
                        <a:rPr lang="en-US" dirty="0"/>
                        <a:t>Input: 0v to 5v PWM signal</a:t>
                      </a:r>
                    </a:p>
                    <a:p>
                      <a:r>
                        <a:rPr lang="en-US" dirty="0"/>
                        <a:t>Output:  0 to 12v PWM signal</a:t>
                      </a:r>
                    </a:p>
                  </a:txBody>
                  <a:tcPr anchor="ctr">
                    <a:noFill/>
                  </a:tcPr>
                </a:tc>
                <a:extLst>
                  <a:ext uri="{0D108BD9-81ED-4DB2-BD59-A6C34878D82A}">
                    <a16:rowId xmlns:a16="http://schemas.microsoft.com/office/drawing/2014/main" val="3899401238"/>
                  </a:ext>
                </a:extLst>
              </a:tr>
              <a:tr h="370840">
                <a:tc>
                  <a:txBody>
                    <a:bodyPr/>
                    <a:lstStyle/>
                    <a:p>
                      <a:r>
                        <a:rPr lang="en-US" dirty="0"/>
                        <a:t>Current limiter</a:t>
                      </a:r>
                    </a:p>
                  </a:txBody>
                  <a:tcPr anchor="ctr">
                    <a:noFill/>
                  </a:tcPr>
                </a:tc>
                <a:tc>
                  <a:txBody>
                    <a:bodyPr/>
                    <a:lstStyle/>
                    <a:p>
                      <a:r>
                        <a:rPr lang="en-US" dirty="0"/>
                        <a:t>Max current: 5A (Power driver)</a:t>
                      </a:r>
                    </a:p>
                  </a:txBody>
                  <a:tcPr anchor="ctr">
                    <a:noFill/>
                  </a:tcPr>
                </a:tc>
                <a:extLst>
                  <a:ext uri="{0D108BD9-81ED-4DB2-BD59-A6C34878D82A}">
                    <a16:rowId xmlns:a16="http://schemas.microsoft.com/office/drawing/2014/main" val="2062543959"/>
                  </a:ext>
                </a:extLst>
              </a:tr>
              <a:tr h="370840">
                <a:tc>
                  <a:txBody>
                    <a:bodyPr/>
                    <a:lstStyle/>
                    <a:p>
                      <a:r>
                        <a:rPr lang="en-US" dirty="0"/>
                        <a:t>Arduino PWM generator</a:t>
                      </a:r>
                    </a:p>
                  </a:txBody>
                  <a:tcPr anchor="ctr">
                    <a:noFill/>
                  </a:tcPr>
                </a:tc>
                <a:tc>
                  <a:txBody>
                    <a:bodyPr/>
                    <a:lstStyle/>
                    <a:p>
                      <a:pPr algn="l"/>
                      <a:r>
                        <a:rPr lang="en-US" dirty="0"/>
                        <a:t>PWM frequency: 500Hz </a:t>
                      </a:r>
                    </a:p>
                    <a:p>
                      <a:r>
                        <a:rPr lang="en-US" dirty="0"/>
                        <a:t>Input-output scaling: 5V</a:t>
                      </a:r>
                    </a:p>
                  </a:txBody>
                  <a:tcPr anchor="ctr">
                    <a:noFill/>
                  </a:tcPr>
                </a:tc>
                <a:extLst>
                  <a:ext uri="{0D108BD9-81ED-4DB2-BD59-A6C34878D82A}">
                    <a16:rowId xmlns:a16="http://schemas.microsoft.com/office/drawing/2014/main" val="805001290"/>
                  </a:ext>
                </a:extLst>
              </a:tr>
              <a:tr h="370840">
                <a:tc>
                  <a:txBody>
                    <a:bodyPr/>
                    <a:lstStyle/>
                    <a:p>
                      <a:r>
                        <a:rPr lang="en-US" dirty="0"/>
                        <a:t>Current sense comparator</a:t>
                      </a:r>
                    </a:p>
                  </a:txBody>
                  <a:tcPr anchor="ctr">
                    <a:noFill/>
                  </a:tcPr>
                </a:tc>
                <a:tc>
                  <a:txBody>
                    <a:bodyPr/>
                    <a:lstStyle/>
                    <a:p>
                      <a:r>
                        <a:rPr lang="en-US" dirty="0"/>
                        <a:t>Turning sense voltage threshold: 0.1v</a:t>
                      </a:r>
                    </a:p>
                  </a:txBody>
                  <a:tcPr anchor="ctr">
                    <a:noFill/>
                  </a:tcPr>
                </a:tc>
                <a:extLst>
                  <a:ext uri="{0D108BD9-81ED-4DB2-BD59-A6C34878D82A}">
                    <a16:rowId xmlns:a16="http://schemas.microsoft.com/office/drawing/2014/main" val="499388906"/>
                  </a:ext>
                </a:extLst>
              </a:tr>
            </a:tbl>
          </a:graphicData>
        </a:graphic>
      </p:graphicFrame>
      <p:sp>
        <p:nvSpPr>
          <p:cNvPr id="15" name="TextBox 14">
            <a:extLst>
              <a:ext uri="{FF2B5EF4-FFF2-40B4-BE49-F238E27FC236}">
                <a16:creationId xmlns:a16="http://schemas.microsoft.com/office/drawing/2014/main" id="{36F507CC-7B47-4BB0-9548-1848A51AE0D5}"/>
              </a:ext>
            </a:extLst>
          </p:cNvPr>
          <p:cNvSpPr txBox="1"/>
          <p:nvPr/>
        </p:nvSpPr>
        <p:spPr>
          <a:xfrm>
            <a:off x="6516216" y="2951148"/>
            <a:ext cx="2148716" cy="1754326"/>
          </a:xfrm>
          <a:prstGeom prst="rect">
            <a:avLst/>
          </a:prstGeom>
          <a:noFill/>
        </p:spPr>
        <p:txBody>
          <a:bodyPr wrap="square" rtlCol="0">
            <a:spAutoFit/>
          </a:bodyPr>
          <a:lstStyle/>
          <a:p>
            <a:pPr algn="ctr"/>
            <a:r>
              <a:rPr lang="en-US" sz="1800" dirty="0">
                <a:latin typeface="+mn-lt"/>
              </a:rPr>
              <a:t>Electrical simulation in </a:t>
            </a:r>
            <a:r>
              <a:rPr lang="en-US" sz="1800" dirty="0" err="1">
                <a:latin typeface="+mn-lt"/>
              </a:rPr>
              <a:t>SimScape</a:t>
            </a:r>
            <a:r>
              <a:rPr lang="en-US" sz="1800" dirty="0">
                <a:latin typeface="+mn-lt"/>
              </a:rPr>
              <a:t> runs in </a:t>
            </a:r>
            <a:r>
              <a:rPr lang="en-US" sz="1800" b="1" dirty="0">
                <a:latin typeface="+mn-lt"/>
              </a:rPr>
              <a:t>RMS average values mode</a:t>
            </a:r>
            <a:r>
              <a:rPr lang="en-US" sz="1800" dirty="0">
                <a:latin typeface="+mn-lt"/>
              </a:rPr>
              <a:t> to increase simulation speed</a:t>
            </a:r>
          </a:p>
        </p:txBody>
      </p:sp>
    </p:spTree>
    <p:extLst>
      <p:ext uri="{BB962C8B-B14F-4D97-AF65-F5344CB8AC3E}">
        <p14:creationId xmlns:p14="http://schemas.microsoft.com/office/powerpoint/2010/main" val="37544480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D183-427E-4732-A45F-C3379E44349A}"/>
              </a:ext>
            </a:extLst>
          </p:cNvPr>
          <p:cNvSpPr>
            <a:spLocks noGrp="1"/>
          </p:cNvSpPr>
          <p:nvPr>
            <p:ph type="title"/>
          </p:nvPr>
        </p:nvSpPr>
        <p:spPr/>
        <p:txBody>
          <a:bodyPr/>
          <a:lstStyle/>
          <a:p>
            <a:r>
              <a:rPr lang="en-GB" dirty="0"/>
              <a:t>1. Introduction</a:t>
            </a:r>
            <a:endParaRPr lang="en-US" dirty="0"/>
          </a:p>
        </p:txBody>
      </p:sp>
      <p:sp>
        <p:nvSpPr>
          <p:cNvPr id="3" name="Content Placeholder 2">
            <a:extLst>
              <a:ext uri="{FF2B5EF4-FFF2-40B4-BE49-F238E27FC236}">
                <a16:creationId xmlns:a16="http://schemas.microsoft.com/office/drawing/2014/main" id="{BB161C2F-4142-4F53-AC21-5F176A07CD83}"/>
              </a:ext>
            </a:extLst>
          </p:cNvPr>
          <p:cNvSpPr>
            <a:spLocks noGrp="1"/>
          </p:cNvSpPr>
          <p:nvPr>
            <p:ph idx="1"/>
          </p:nvPr>
        </p:nvSpPr>
        <p:spPr>
          <a:xfrm>
            <a:off x="179387" y="1771651"/>
            <a:ext cx="8785225" cy="649238"/>
          </a:xfrm>
        </p:spPr>
        <p:txBody>
          <a:bodyPr/>
          <a:lstStyle/>
          <a:p>
            <a:pPr marL="0" indent="0">
              <a:buNone/>
            </a:pPr>
            <a:r>
              <a:rPr lang="en-GB" dirty="0"/>
              <a:t>Industrial Artificial intelligence</a:t>
            </a:r>
            <a:endParaRPr lang="en-US" dirty="0"/>
          </a:p>
        </p:txBody>
      </p:sp>
      <p:sp>
        <p:nvSpPr>
          <p:cNvPr id="6" name="Slide Number Placeholder 5">
            <a:extLst>
              <a:ext uri="{FF2B5EF4-FFF2-40B4-BE49-F238E27FC236}">
                <a16:creationId xmlns:a16="http://schemas.microsoft.com/office/drawing/2014/main" id="{CA819546-3502-4F97-BAF2-00E2228C782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a:t>
            </a:fld>
            <a:r>
              <a:rPr lang="en-US"/>
              <a:t>/1024</a:t>
            </a:r>
            <a:endParaRPr lang="en-US" dirty="0"/>
          </a:p>
        </p:txBody>
      </p:sp>
      <p:sp>
        <p:nvSpPr>
          <p:cNvPr id="8" name="Marcador de contenido 2">
            <a:extLst>
              <a:ext uri="{FF2B5EF4-FFF2-40B4-BE49-F238E27FC236}">
                <a16:creationId xmlns:a16="http://schemas.microsoft.com/office/drawing/2014/main" id="{17FF2ED6-EE5A-45CB-9E66-AD08303615EF}"/>
              </a:ext>
            </a:extLst>
          </p:cNvPr>
          <p:cNvSpPr txBox="1">
            <a:spLocks/>
          </p:cNvSpPr>
          <p:nvPr/>
        </p:nvSpPr>
        <p:spPr bwMode="auto">
          <a:xfrm>
            <a:off x="594976" y="2721359"/>
            <a:ext cx="4176638" cy="206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800" i="1" kern="0" dirty="0"/>
              <a:t>“Industrial AI is any application of AI relating to the physical operations or systems of an enterprise. Industrial AI is focused on helping an enterprise monitor, optimize or control the behavior of these operations and systems to improve their efficiency and performance”</a:t>
            </a:r>
            <a:r>
              <a:rPr lang="en-US" sz="1800" i="1" kern="0" baseline="30000" dirty="0"/>
              <a:t>1</a:t>
            </a:r>
          </a:p>
        </p:txBody>
      </p:sp>
      <p:graphicFrame>
        <p:nvGraphicFramePr>
          <p:cNvPr id="9" name="Diagrama 4">
            <a:extLst>
              <a:ext uri="{FF2B5EF4-FFF2-40B4-BE49-F238E27FC236}">
                <a16:creationId xmlns:a16="http://schemas.microsoft.com/office/drawing/2014/main" id="{CDAC45B9-9D1A-4C16-BC2C-C0B1203B8FB7}"/>
              </a:ext>
            </a:extLst>
          </p:cNvPr>
          <p:cNvGraphicFramePr/>
          <p:nvPr>
            <p:extLst>
              <p:ext uri="{D42A27DB-BD31-4B8C-83A1-F6EECF244321}">
                <p14:modId xmlns:p14="http://schemas.microsoft.com/office/powerpoint/2010/main" val="2365074738"/>
              </p:ext>
            </p:extLst>
          </p:nvPr>
        </p:nvGraphicFramePr>
        <p:xfrm>
          <a:off x="5524688" y="2708473"/>
          <a:ext cx="3024336" cy="2808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8">
            <a:extLst>
              <a:ext uri="{FF2B5EF4-FFF2-40B4-BE49-F238E27FC236}">
                <a16:creationId xmlns:a16="http://schemas.microsoft.com/office/drawing/2014/main" id="{B7FE5ABE-3D3D-4528-919C-1933B2DF664A}"/>
              </a:ext>
            </a:extLst>
          </p:cNvPr>
          <p:cNvSpPr txBox="1"/>
          <p:nvPr/>
        </p:nvSpPr>
        <p:spPr>
          <a:xfrm>
            <a:off x="0" y="6163554"/>
            <a:ext cx="4408579" cy="253916"/>
          </a:xfrm>
          <a:prstGeom prst="rect">
            <a:avLst/>
          </a:prstGeom>
          <a:noFill/>
        </p:spPr>
        <p:txBody>
          <a:bodyPr wrap="none" rtlCol="0">
            <a:spAutoFit/>
          </a:bodyPr>
          <a:lstStyle/>
          <a:p>
            <a:r>
              <a:rPr lang="en-US" sz="1050" baseline="30000" dirty="0">
                <a:latin typeface="+mn-lt"/>
              </a:rPr>
              <a:t>1</a:t>
            </a:r>
            <a:r>
              <a:rPr lang="en-US" sz="1050" dirty="0">
                <a:latin typeface="+mn-lt"/>
              </a:rPr>
              <a:t>CloudPulse 2017 Strategies Artificial Intelligence for Industrial Applications</a:t>
            </a:r>
          </a:p>
        </p:txBody>
      </p:sp>
      <p:sp>
        <p:nvSpPr>
          <p:cNvPr id="12" name="Marcador de contenido 2">
            <a:extLst>
              <a:ext uri="{FF2B5EF4-FFF2-40B4-BE49-F238E27FC236}">
                <a16:creationId xmlns:a16="http://schemas.microsoft.com/office/drawing/2014/main" id="{C03592B4-4EA9-4E83-B334-BBD24EC85649}"/>
              </a:ext>
            </a:extLst>
          </p:cNvPr>
          <p:cNvSpPr txBox="1">
            <a:spLocks/>
          </p:cNvSpPr>
          <p:nvPr/>
        </p:nvSpPr>
        <p:spPr bwMode="auto">
          <a:xfrm>
            <a:off x="5472707" y="2323690"/>
            <a:ext cx="2016224" cy="43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kern="0" dirty="0"/>
              <a:t>Characteristics</a:t>
            </a:r>
          </a:p>
        </p:txBody>
      </p:sp>
      <p:pic>
        <p:nvPicPr>
          <p:cNvPr id="13" name="Picture 2" descr="Resultado de imagen para ai resiliance&quot;">
            <a:extLst>
              <a:ext uri="{FF2B5EF4-FFF2-40B4-BE49-F238E27FC236}">
                <a16:creationId xmlns:a16="http://schemas.microsoft.com/office/drawing/2014/main" id="{460AD865-000C-4DE7-BB9E-94A8B24982E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6513" y="5154081"/>
            <a:ext cx="696113" cy="6961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on demand manufacturing&quot;">
            <a:extLst>
              <a:ext uri="{FF2B5EF4-FFF2-40B4-BE49-F238E27FC236}">
                <a16:creationId xmlns:a16="http://schemas.microsoft.com/office/drawing/2014/main" id="{57C8DE9D-4240-4F62-A797-596F7179CE3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109933" y="5227713"/>
            <a:ext cx="1298646" cy="635496"/>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fecha 3">
            <a:extLst>
              <a:ext uri="{FF2B5EF4-FFF2-40B4-BE49-F238E27FC236}">
                <a16:creationId xmlns:a16="http://schemas.microsoft.com/office/drawing/2014/main" id="{0818D82E-D1C5-4854-820F-46DE2E488377}"/>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6" name="Marcador de pie de página 4">
            <a:extLst>
              <a:ext uri="{FF2B5EF4-FFF2-40B4-BE49-F238E27FC236}">
                <a16:creationId xmlns:a16="http://schemas.microsoft.com/office/drawing/2014/main" id="{712B67B4-5718-4FB3-8619-B984F28F600E}"/>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9231059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916113"/>
            <a:ext cx="8785225" cy="648791"/>
          </a:xfrm>
        </p:spPr>
        <p:txBody>
          <a:bodyPr/>
          <a:lstStyle/>
          <a:p>
            <a:pPr marL="0" indent="0">
              <a:buNone/>
            </a:pPr>
            <a:r>
              <a:rPr lang="en-GB" dirty="0"/>
              <a:t>Step 3: thermal domain</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50</a:t>
            </a:fld>
            <a:r>
              <a:rPr lang="en-US"/>
              <a:t>/1024</a:t>
            </a:r>
            <a:endParaRPr lang="en-US" dirty="0"/>
          </a:p>
        </p:txBody>
      </p:sp>
      <p:pic>
        <p:nvPicPr>
          <p:cNvPr id="7" name="Picture 6">
            <a:extLst>
              <a:ext uri="{FF2B5EF4-FFF2-40B4-BE49-F238E27FC236}">
                <a16:creationId xmlns:a16="http://schemas.microsoft.com/office/drawing/2014/main" id="{0487A1C2-B42B-4CBD-ABBA-5CB91B49DA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8404" y="2741303"/>
            <a:ext cx="4042729" cy="3535486"/>
          </a:xfrm>
          <a:prstGeom prst="rect">
            <a:avLst/>
          </a:prstGeom>
        </p:spPr>
      </p:pic>
      <p:cxnSp>
        <p:nvCxnSpPr>
          <p:cNvPr id="8" name="Straight Arrow Connector 7">
            <a:extLst>
              <a:ext uri="{FF2B5EF4-FFF2-40B4-BE49-F238E27FC236}">
                <a16:creationId xmlns:a16="http://schemas.microsoft.com/office/drawing/2014/main" id="{DB2BFAE3-2DC6-4C25-8B19-CDF9839436EC}"/>
              </a:ext>
            </a:extLst>
          </p:cNvPr>
          <p:cNvCxnSpPr>
            <a:cxnSpLocks/>
            <a:endCxn id="9" idx="1"/>
          </p:cNvCxnSpPr>
          <p:nvPr/>
        </p:nvCxnSpPr>
        <p:spPr bwMode="auto">
          <a:xfrm flipV="1">
            <a:off x="4211960" y="3659833"/>
            <a:ext cx="3196950" cy="173981"/>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9" name="TextBox 8">
            <a:extLst>
              <a:ext uri="{FF2B5EF4-FFF2-40B4-BE49-F238E27FC236}">
                <a16:creationId xmlns:a16="http://schemas.microsoft.com/office/drawing/2014/main" id="{635ACBCB-03F7-4206-A958-F96697DB2509}"/>
              </a:ext>
            </a:extLst>
          </p:cNvPr>
          <p:cNvSpPr txBox="1"/>
          <p:nvPr/>
        </p:nvSpPr>
        <p:spPr>
          <a:xfrm>
            <a:off x="7408910" y="3429000"/>
            <a:ext cx="1354858" cy="461665"/>
          </a:xfrm>
          <a:prstGeom prst="rect">
            <a:avLst/>
          </a:prstGeom>
          <a:noFill/>
        </p:spPr>
        <p:txBody>
          <a:bodyPr wrap="none" rtlCol="0">
            <a:spAutoFit/>
          </a:bodyPr>
          <a:lstStyle/>
          <a:p>
            <a:pPr algn="ctr"/>
            <a:r>
              <a:rPr lang="en-US" dirty="0">
                <a:latin typeface="+mn-lt"/>
              </a:rPr>
              <a:t>Cold side</a:t>
            </a:r>
          </a:p>
        </p:txBody>
      </p:sp>
      <p:sp>
        <p:nvSpPr>
          <p:cNvPr id="10" name="TextBox 9">
            <a:extLst>
              <a:ext uri="{FF2B5EF4-FFF2-40B4-BE49-F238E27FC236}">
                <a16:creationId xmlns:a16="http://schemas.microsoft.com/office/drawing/2014/main" id="{15B57B5E-FF85-4B75-AAFE-92E2AE92E7E5}"/>
              </a:ext>
            </a:extLst>
          </p:cNvPr>
          <p:cNvSpPr txBox="1"/>
          <p:nvPr/>
        </p:nvSpPr>
        <p:spPr>
          <a:xfrm>
            <a:off x="7497926" y="5631160"/>
            <a:ext cx="1218603" cy="461665"/>
          </a:xfrm>
          <a:prstGeom prst="rect">
            <a:avLst/>
          </a:prstGeom>
          <a:noFill/>
        </p:spPr>
        <p:txBody>
          <a:bodyPr wrap="none" rtlCol="0">
            <a:spAutoFit/>
          </a:bodyPr>
          <a:lstStyle/>
          <a:p>
            <a:pPr algn="ctr"/>
            <a:r>
              <a:rPr lang="en-US" dirty="0">
                <a:latin typeface="+mn-lt"/>
              </a:rPr>
              <a:t>Hot side</a:t>
            </a:r>
          </a:p>
        </p:txBody>
      </p:sp>
      <p:cxnSp>
        <p:nvCxnSpPr>
          <p:cNvPr id="11" name="Straight Arrow Connector 10">
            <a:extLst>
              <a:ext uri="{FF2B5EF4-FFF2-40B4-BE49-F238E27FC236}">
                <a16:creationId xmlns:a16="http://schemas.microsoft.com/office/drawing/2014/main" id="{FD21A915-1C16-49B4-BBB3-6E7C5B98EDE9}"/>
              </a:ext>
            </a:extLst>
          </p:cNvPr>
          <p:cNvCxnSpPr>
            <a:cxnSpLocks/>
            <a:endCxn id="10" idx="1"/>
          </p:cNvCxnSpPr>
          <p:nvPr/>
        </p:nvCxnSpPr>
        <p:spPr bwMode="auto">
          <a:xfrm>
            <a:off x="4355976" y="5207645"/>
            <a:ext cx="3141950" cy="654348"/>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5" name="TextBox 14">
            <a:extLst>
              <a:ext uri="{FF2B5EF4-FFF2-40B4-BE49-F238E27FC236}">
                <a16:creationId xmlns:a16="http://schemas.microsoft.com/office/drawing/2014/main" id="{E8C94742-DE3F-4303-A7FF-0C1C2FBEA76D}"/>
              </a:ext>
            </a:extLst>
          </p:cNvPr>
          <p:cNvSpPr txBox="1"/>
          <p:nvPr/>
        </p:nvSpPr>
        <p:spPr>
          <a:xfrm>
            <a:off x="7162343" y="4329572"/>
            <a:ext cx="1917513" cy="830997"/>
          </a:xfrm>
          <a:prstGeom prst="rect">
            <a:avLst/>
          </a:prstGeom>
          <a:noFill/>
        </p:spPr>
        <p:txBody>
          <a:bodyPr wrap="none" rtlCol="0">
            <a:spAutoFit/>
          </a:bodyPr>
          <a:lstStyle/>
          <a:p>
            <a:pPr algn="ctr"/>
            <a:r>
              <a:rPr lang="en-US" dirty="0">
                <a:latin typeface="+mn-lt"/>
              </a:rPr>
              <a:t>Peltier</a:t>
            </a:r>
          </a:p>
          <a:p>
            <a:pPr algn="ctr"/>
            <a:r>
              <a:rPr lang="en-US" dirty="0">
                <a:latin typeface="+mn-lt"/>
              </a:rPr>
              <a:t>Thermal mass</a:t>
            </a:r>
          </a:p>
        </p:txBody>
      </p:sp>
      <p:cxnSp>
        <p:nvCxnSpPr>
          <p:cNvPr id="17" name="Straight Arrow Connector 16">
            <a:extLst>
              <a:ext uri="{FF2B5EF4-FFF2-40B4-BE49-F238E27FC236}">
                <a16:creationId xmlns:a16="http://schemas.microsoft.com/office/drawing/2014/main" id="{E8C9297D-95CB-4B95-9889-D1A59C52776B}"/>
              </a:ext>
            </a:extLst>
          </p:cNvPr>
          <p:cNvCxnSpPr>
            <a:endCxn id="15" idx="1"/>
          </p:cNvCxnSpPr>
          <p:nvPr/>
        </p:nvCxnSpPr>
        <p:spPr bwMode="auto">
          <a:xfrm flipV="1">
            <a:off x="4932040" y="4745071"/>
            <a:ext cx="2230303" cy="10782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8" name="TextBox 17">
            <a:extLst>
              <a:ext uri="{FF2B5EF4-FFF2-40B4-BE49-F238E27FC236}">
                <a16:creationId xmlns:a16="http://schemas.microsoft.com/office/drawing/2014/main" id="{BD6330B3-5AD0-4917-8A5D-9E839BBD281C}"/>
              </a:ext>
            </a:extLst>
          </p:cNvPr>
          <p:cNvSpPr txBox="1"/>
          <p:nvPr/>
        </p:nvSpPr>
        <p:spPr>
          <a:xfrm>
            <a:off x="404480" y="3890665"/>
            <a:ext cx="1106393" cy="830997"/>
          </a:xfrm>
          <a:prstGeom prst="rect">
            <a:avLst/>
          </a:prstGeom>
          <a:noFill/>
        </p:spPr>
        <p:txBody>
          <a:bodyPr wrap="none" rtlCol="0">
            <a:spAutoFit/>
          </a:bodyPr>
          <a:lstStyle/>
          <a:p>
            <a:pPr algn="ctr"/>
            <a:r>
              <a:rPr lang="en-US" dirty="0">
                <a:latin typeface="+mn-lt"/>
              </a:rPr>
              <a:t>Peltier</a:t>
            </a:r>
            <a:br>
              <a:rPr lang="en-US" dirty="0">
                <a:latin typeface="+mn-lt"/>
              </a:rPr>
            </a:br>
            <a:r>
              <a:rPr lang="en-US" dirty="0">
                <a:latin typeface="+mn-lt"/>
              </a:rPr>
              <a:t>module</a:t>
            </a:r>
          </a:p>
        </p:txBody>
      </p:sp>
      <p:cxnSp>
        <p:nvCxnSpPr>
          <p:cNvPr id="20" name="Straight Arrow Connector 19">
            <a:extLst>
              <a:ext uri="{FF2B5EF4-FFF2-40B4-BE49-F238E27FC236}">
                <a16:creationId xmlns:a16="http://schemas.microsoft.com/office/drawing/2014/main" id="{80CD8921-74D3-4BE8-B9FE-05D85F733E75}"/>
              </a:ext>
            </a:extLst>
          </p:cNvPr>
          <p:cNvCxnSpPr>
            <a:endCxn id="18" idx="3"/>
          </p:cNvCxnSpPr>
          <p:nvPr/>
        </p:nvCxnSpPr>
        <p:spPr bwMode="auto">
          <a:xfrm flipH="1" flipV="1">
            <a:off x="1510873" y="4306164"/>
            <a:ext cx="1332935" cy="20288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2" name="Straight Arrow Connector 21">
            <a:extLst>
              <a:ext uri="{FF2B5EF4-FFF2-40B4-BE49-F238E27FC236}">
                <a16:creationId xmlns:a16="http://schemas.microsoft.com/office/drawing/2014/main" id="{927DF1BF-E1DF-4ABE-8B63-9DC336F61F2D}"/>
              </a:ext>
            </a:extLst>
          </p:cNvPr>
          <p:cNvCxnSpPr>
            <a:cxnSpLocks/>
            <a:endCxn id="23" idx="3"/>
          </p:cNvCxnSpPr>
          <p:nvPr/>
        </p:nvCxnSpPr>
        <p:spPr bwMode="auto">
          <a:xfrm flipH="1">
            <a:off x="1961429" y="5534820"/>
            <a:ext cx="1962504" cy="13933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23" name="TextBox 22">
            <a:extLst>
              <a:ext uri="{FF2B5EF4-FFF2-40B4-BE49-F238E27FC236}">
                <a16:creationId xmlns:a16="http://schemas.microsoft.com/office/drawing/2014/main" id="{15844F1D-A386-45CA-A97D-5FE5864C16C5}"/>
              </a:ext>
            </a:extLst>
          </p:cNvPr>
          <p:cNvSpPr txBox="1"/>
          <p:nvPr/>
        </p:nvSpPr>
        <p:spPr>
          <a:xfrm>
            <a:off x="606571" y="5258653"/>
            <a:ext cx="1354858" cy="830997"/>
          </a:xfrm>
          <a:prstGeom prst="rect">
            <a:avLst/>
          </a:prstGeom>
          <a:noFill/>
        </p:spPr>
        <p:txBody>
          <a:bodyPr wrap="none" rtlCol="0">
            <a:spAutoFit/>
          </a:bodyPr>
          <a:lstStyle/>
          <a:p>
            <a:pPr algn="ctr"/>
            <a:r>
              <a:rPr lang="en-US" dirty="0">
                <a:latin typeface="+mn-lt"/>
              </a:rPr>
              <a:t>Heat sink</a:t>
            </a:r>
          </a:p>
          <a:p>
            <a:pPr algn="ctr"/>
            <a:r>
              <a:rPr lang="en-US" dirty="0">
                <a:latin typeface="+mn-lt"/>
              </a:rPr>
              <a:t>(Ideal)</a:t>
            </a:r>
          </a:p>
        </p:txBody>
      </p:sp>
    </p:spTree>
    <p:extLst>
      <p:ext uri="{BB962C8B-B14F-4D97-AF65-F5344CB8AC3E}">
        <p14:creationId xmlns:p14="http://schemas.microsoft.com/office/powerpoint/2010/main" val="187192867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916113"/>
            <a:ext cx="8785225" cy="648791"/>
          </a:xfrm>
        </p:spPr>
        <p:txBody>
          <a:bodyPr/>
          <a:lstStyle/>
          <a:p>
            <a:pPr marL="0" indent="0">
              <a:buNone/>
            </a:pPr>
            <a:r>
              <a:rPr lang="en-GB" dirty="0"/>
              <a:t>Step 3: Peltier thermo electric model</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51</a:t>
            </a:fld>
            <a:r>
              <a:rPr lang="en-US"/>
              <a:t>/1024</a:t>
            </a:r>
            <a:endParaRPr lang="en-US" dirty="0"/>
          </a:p>
        </p:txBody>
      </p:sp>
      <p:pic>
        <p:nvPicPr>
          <p:cNvPr id="8" name="Picture 7">
            <a:extLst>
              <a:ext uri="{FF2B5EF4-FFF2-40B4-BE49-F238E27FC236}">
                <a16:creationId xmlns:a16="http://schemas.microsoft.com/office/drawing/2014/main" id="{7340DE45-078C-4679-9737-0545AEE388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206" y="2649008"/>
            <a:ext cx="5195599" cy="2986370"/>
          </a:xfrm>
          <a:prstGeom prst="rect">
            <a:avLst/>
          </a:prstGeom>
        </p:spPr>
      </p:pic>
      <p:sp>
        <p:nvSpPr>
          <p:cNvPr id="9" name="Rectangle 8">
            <a:extLst>
              <a:ext uri="{FF2B5EF4-FFF2-40B4-BE49-F238E27FC236}">
                <a16:creationId xmlns:a16="http://schemas.microsoft.com/office/drawing/2014/main" id="{11CDCB84-8B36-4603-80D9-47A2F5757BEC}"/>
              </a:ext>
            </a:extLst>
          </p:cNvPr>
          <p:cNvSpPr/>
          <p:nvPr/>
        </p:nvSpPr>
        <p:spPr>
          <a:xfrm>
            <a:off x="0" y="5776339"/>
            <a:ext cx="4572000" cy="261610"/>
          </a:xfrm>
          <a:prstGeom prst="rect">
            <a:avLst/>
          </a:prstGeom>
        </p:spPr>
        <p:txBody>
          <a:bodyPr>
            <a:spAutoFit/>
          </a:bodyPr>
          <a:lstStyle/>
          <a:p>
            <a:r>
              <a:rPr lang="en-US" sz="1050" dirty="0">
                <a:solidFill>
                  <a:schemeClr val="accent2"/>
                </a:solidFill>
                <a:hlinkClick r:id="rId3">
                  <a:extLst>
                    <a:ext uri="{A12FA001-AC4F-418D-AE19-62706E023703}">
                      <ahyp:hlinkClr xmlns:ahyp="http://schemas.microsoft.com/office/drawing/2018/hyperlinkcolor" val="tx"/>
                    </a:ext>
                  </a:extLst>
                </a:hlinkClick>
              </a:rPr>
              <a:t>https://www.mathworks.com/help/physmod/sps/ref/peltierdevice.html</a:t>
            </a:r>
            <a:endParaRPr lang="en-US" sz="1050" dirty="0">
              <a:solidFill>
                <a:schemeClr val="accent2"/>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F27F34-28D3-4876-A451-9412BF24DA73}"/>
                  </a:ext>
                </a:extLst>
              </p:cNvPr>
              <p:cNvSpPr txBox="1"/>
              <p:nvPr/>
            </p:nvSpPr>
            <p:spPr>
              <a:xfrm>
                <a:off x="5263426" y="2708920"/>
                <a:ext cx="3384376" cy="17530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m:t>
                      </m:r>
                      <m:r>
                        <a:rPr lang="en-US" sz="1600" b="0" i="1" smtClean="0">
                          <a:latin typeface="Cambria Math" panose="02040503050406030204" pitchFamily="18" charset="0"/>
                        </a:rPr>
                        <m:t>𝛼</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𝐼</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𝐼</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𝑅</m:t>
                      </m:r>
                      <m:r>
                        <a:rPr lang="en-US" sz="1600" b="0" i="1" smtClean="0">
                          <a:latin typeface="Cambria Math" panose="02040503050406030204" pitchFamily="18" charset="0"/>
                        </a:rPr>
                        <m:t>+</m:t>
                      </m:r>
                      <m:r>
                        <a:rPr lang="en-US" sz="1600" b="0" i="1" smtClean="0">
                          <a:latin typeface="Cambria Math" panose="02040503050406030204" pitchFamily="18" charset="0"/>
                        </a:rPr>
                        <m:t>𝐾</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𝐵</m:t>
                              </m:r>
                            </m:sub>
                          </m:sSub>
                        </m:e>
                      </m:d>
                    </m:oMath>
                  </m:oMathPara>
                </a14:m>
                <a:endParaRPr lang="en-US" sz="1600" b="0" i="1" dirty="0">
                  <a:latin typeface="Cambria Math" panose="02040503050406030204" pitchFamily="18" charset="0"/>
                </a:endParaRPr>
              </a:p>
              <a:p>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𝐵</m:t>
                          </m:r>
                        </m:sub>
                      </m:sSub>
                      <m:r>
                        <a:rPr lang="en-US" sz="1600" b="0" i="1" smtClean="0">
                          <a:latin typeface="Cambria Math" panose="02040503050406030204" pitchFamily="18" charset="0"/>
                        </a:rPr>
                        <m:t>=−</m:t>
                      </m:r>
                      <m:r>
                        <a:rPr lang="en-US" sz="1600" b="0" i="1" smtClean="0">
                          <a:latin typeface="Cambria Math" panose="02040503050406030204" pitchFamily="18" charset="0"/>
                        </a:rPr>
                        <m:t>𝛼</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𝐵</m:t>
                          </m:r>
                        </m:sub>
                      </m:sSub>
                      <m:r>
                        <a:rPr lang="en-US" sz="1600" b="0" i="1" smtClean="0">
                          <a:latin typeface="Cambria Math" panose="02040503050406030204" pitchFamily="18" charset="0"/>
                        </a:rPr>
                        <m:t>𝐼</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𝐼</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𝑅</m:t>
                      </m:r>
                      <m:r>
                        <a:rPr lang="en-US" sz="1600" b="0" i="1" smtClean="0">
                          <a:latin typeface="Cambria Math" panose="02040503050406030204" pitchFamily="18" charset="0"/>
                        </a:rPr>
                        <m:t>+</m:t>
                      </m:r>
                      <m:r>
                        <a:rPr lang="en-US" sz="1600" b="0" i="1" smtClean="0">
                          <a:latin typeface="Cambria Math" panose="02040503050406030204" pitchFamily="18" charset="0"/>
                        </a:rPr>
                        <m:t>𝐾</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𝐵</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m:t>
                      </m:r>
                    </m:oMath>
                  </m:oMathPara>
                </a14:m>
                <a:endParaRPr lang="en-US" sz="1600" b="0" i="1" dirty="0">
                  <a:latin typeface="Cambria Math" panose="02040503050406030204" pitchFamily="18" charset="0"/>
                </a:endParaRPr>
              </a:p>
              <a:p>
                <a:endParaRPr lang="en-US"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𝑉</m:t>
                      </m:r>
                      <m:r>
                        <a:rPr lang="en-US" sz="1600" b="0" i="1" smtClean="0">
                          <a:latin typeface="Cambria Math" panose="02040503050406030204" pitchFamily="18" charset="0"/>
                        </a:rPr>
                        <m:t>=</m:t>
                      </m:r>
                      <m:r>
                        <a:rPr lang="en-US" sz="1600" b="0" i="1" smtClean="0">
                          <a:latin typeface="Cambria Math" panose="02040503050406030204" pitchFamily="18" charset="0"/>
                        </a:rPr>
                        <m:t>𝛼</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𝐵</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𝐴</m:t>
                              </m:r>
                            </m:sub>
                          </m:sSub>
                        </m:e>
                      </m:d>
                      <m:r>
                        <a:rPr lang="en-US" sz="1600" b="0" i="1" smtClean="0">
                          <a:latin typeface="Cambria Math" panose="02040503050406030204" pitchFamily="18" charset="0"/>
                        </a:rPr>
                        <m:t>+</m:t>
                      </m:r>
                      <m:r>
                        <a:rPr lang="en-US" sz="1600" b="0" i="1" smtClean="0">
                          <a:latin typeface="Cambria Math" panose="02040503050406030204" pitchFamily="18" charset="0"/>
                        </a:rPr>
                        <m:t>𝐼𝑅</m:t>
                      </m:r>
                    </m:oMath>
                  </m:oMathPara>
                </a14:m>
                <a:endParaRPr lang="en-US" sz="1600" dirty="0"/>
              </a:p>
            </p:txBody>
          </p:sp>
        </mc:Choice>
        <mc:Fallback xmlns="">
          <p:sp>
            <p:nvSpPr>
              <p:cNvPr id="10" name="TextBox 9">
                <a:extLst>
                  <a:ext uri="{FF2B5EF4-FFF2-40B4-BE49-F238E27FC236}">
                    <a16:creationId xmlns:a16="http://schemas.microsoft.com/office/drawing/2014/main" id="{E1F27F34-28D3-4876-A451-9412BF24DA73}"/>
                  </a:ext>
                </a:extLst>
              </p:cNvPr>
              <p:cNvSpPr txBox="1">
                <a:spLocks noRot="1" noChangeAspect="1" noMove="1" noResize="1" noEditPoints="1" noAdjustHandles="1" noChangeArrowheads="1" noChangeShapeType="1" noTextEdit="1"/>
              </p:cNvSpPr>
              <p:nvPr/>
            </p:nvSpPr>
            <p:spPr>
              <a:xfrm>
                <a:off x="5263426" y="2708920"/>
                <a:ext cx="3384376" cy="17530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62321F-7CBD-4AEB-A149-2DBEE3A0F2F4}"/>
                  </a:ext>
                </a:extLst>
              </p:cNvPr>
              <p:cNvSpPr txBox="1"/>
              <p:nvPr/>
            </p:nvSpPr>
            <p:spPr>
              <a:xfrm>
                <a:off x="5418491" y="4613899"/>
                <a:ext cx="3546122" cy="1815882"/>
              </a:xfrm>
              <a:prstGeom prst="rect">
                <a:avLst/>
              </a:prstGeom>
              <a:noFill/>
            </p:spPr>
            <p:txBody>
              <a:bodyPr wrap="square" rtlCol="0">
                <a:spAutoFit/>
              </a:bodyPr>
              <a:lstStyle/>
              <a:p>
                <a:r>
                  <a:rPr lang="en-US" sz="1600" dirty="0">
                    <a:latin typeface="+mn-lt"/>
                  </a:rPr>
                  <a:t>where</a:t>
                </a:r>
              </a:p>
              <a:p>
                <a:pPr marL="342900" indent="-34290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𝛼</m:t>
                    </m:r>
                    <m:r>
                      <a:rPr lang="en-US" sz="1600" b="0" i="1" smtClean="0">
                        <a:latin typeface="Cambria Math" panose="02040503050406030204" pitchFamily="18" charset="0"/>
                      </a:rPr>
                      <m:t>:</m:t>
                    </m:r>
                  </m:oMath>
                </a14:m>
                <a:r>
                  <a:rPr lang="en-US" sz="1600" dirty="0">
                    <a:latin typeface="+mn-lt"/>
                  </a:rPr>
                  <a:t> Seebeck coefficient</a:t>
                </a:r>
              </a:p>
              <a:p>
                <a:pPr marL="342900" indent="-34290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𝑅</m:t>
                    </m:r>
                    <m:r>
                      <a:rPr lang="en-US" sz="1600" b="0" i="1" smtClean="0">
                        <a:latin typeface="Cambria Math" panose="02040503050406030204" pitchFamily="18" charset="0"/>
                      </a:rPr>
                      <m:t>:</m:t>
                    </m:r>
                  </m:oMath>
                </a14:m>
                <a:r>
                  <a:rPr lang="en-US" sz="1600" dirty="0">
                    <a:latin typeface="+mn-lt"/>
                  </a:rPr>
                  <a:t> electrical resistance</a:t>
                </a:r>
              </a:p>
              <a:p>
                <a:pPr marL="342900" indent="-34290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𝐾</m:t>
                    </m:r>
                    <m:r>
                      <a:rPr lang="en-US" sz="1600" b="0" i="1" smtClean="0">
                        <a:latin typeface="Cambria Math" panose="02040503050406030204" pitchFamily="18" charset="0"/>
                      </a:rPr>
                      <m:t>:</m:t>
                    </m:r>
                  </m:oMath>
                </a14:m>
                <a:r>
                  <a:rPr lang="en-US" sz="1600" dirty="0">
                    <a:latin typeface="+mn-lt"/>
                  </a:rPr>
                  <a:t> thermal conductance</a:t>
                </a:r>
              </a:p>
              <a:p>
                <a:pPr marL="342900" indent="-342900">
                  <a:buFont typeface="Arial" panose="020B0604020202020204" pitchFamily="34" charset="0"/>
                  <a:buChar char="•"/>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𝐵</m:t>
                        </m:r>
                      </m:sub>
                    </m:sSub>
                  </m:oMath>
                </a14:m>
                <a:r>
                  <a:rPr lang="en-US" sz="1600" dirty="0">
                    <a:latin typeface="+mn-lt"/>
                  </a:rPr>
                  <a:t>: hot/cold side temperatures</a:t>
                </a:r>
              </a:p>
              <a:p>
                <a:pPr marL="342900" indent="-342900">
                  <a:buFont typeface="Arial" panose="020B0604020202020204" pitchFamily="34" charset="0"/>
                  <a:buChar char="•"/>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𝐵</m:t>
                        </m:r>
                      </m:sub>
                    </m:sSub>
                  </m:oMath>
                </a14:m>
                <a:r>
                  <a:rPr lang="en-US" sz="1600" dirty="0">
                    <a:latin typeface="+mn-lt"/>
                  </a:rPr>
                  <a:t>: hot/cold side thermal flow</a:t>
                </a:r>
              </a:p>
              <a:p>
                <a:pPr marL="342900" indent="-34290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𝐼</m:t>
                    </m:r>
                    <m:r>
                      <a:rPr lang="en-US" sz="1600" b="0" i="1" smtClean="0">
                        <a:latin typeface="Cambria Math" panose="02040503050406030204" pitchFamily="18" charset="0"/>
                      </a:rPr>
                      <m:t>,</m:t>
                    </m:r>
                    <m:r>
                      <a:rPr lang="en-US" sz="1600" b="0" i="1" smtClean="0">
                        <a:latin typeface="Cambria Math" panose="02040503050406030204" pitchFamily="18" charset="0"/>
                      </a:rPr>
                      <m:t>𝑉</m:t>
                    </m:r>
                  </m:oMath>
                </a14:m>
                <a:r>
                  <a:rPr lang="en-US" sz="1600" dirty="0">
                    <a:latin typeface="+mn-lt"/>
                  </a:rPr>
                  <a:t>: voltage and current</a:t>
                </a:r>
              </a:p>
            </p:txBody>
          </p:sp>
        </mc:Choice>
        <mc:Fallback xmlns="">
          <p:sp>
            <p:nvSpPr>
              <p:cNvPr id="12" name="TextBox 11">
                <a:extLst>
                  <a:ext uri="{FF2B5EF4-FFF2-40B4-BE49-F238E27FC236}">
                    <a16:creationId xmlns:a16="http://schemas.microsoft.com/office/drawing/2014/main" id="{5A62321F-7CBD-4AEB-A149-2DBEE3A0F2F4}"/>
                  </a:ext>
                </a:extLst>
              </p:cNvPr>
              <p:cNvSpPr txBox="1">
                <a:spLocks noRot="1" noChangeAspect="1" noMove="1" noResize="1" noEditPoints="1" noAdjustHandles="1" noChangeArrowheads="1" noChangeShapeType="1" noTextEdit="1"/>
              </p:cNvSpPr>
              <p:nvPr/>
            </p:nvSpPr>
            <p:spPr>
              <a:xfrm>
                <a:off x="5418491" y="4613899"/>
                <a:ext cx="3546122" cy="1815882"/>
              </a:xfrm>
              <a:prstGeom prst="rect">
                <a:avLst/>
              </a:prstGeom>
              <a:blipFill>
                <a:blip r:embed="rId5"/>
                <a:stretch>
                  <a:fillRect l="-1031" t="-1007" b="-335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1478360C-99B1-4100-BB58-03E75038601E}"/>
              </a:ext>
            </a:extLst>
          </p:cNvPr>
          <p:cNvSpPr txBox="1"/>
          <p:nvPr/>
        </p:nvSpPr>
        <p:spPr>
          <a:xfrm>
            <a:off x="2555776" y="2708920"/>
            <a:ext cx="1101584" cy="369332"/>
          </a:xfrm>
          <a:prstGeom prst="rect">
            <a:avLst/>
          </a:prstGeom>
          <a:noFill/>
        </p:spPr>
        <p:txBody>
          <a:bodyPr wrap="none" rtlCol="0">
            <a:spAutoFit/>
          </a:bodyPr>
          <a:lstStyle/>
          <a:p>
            <a:r>
              <a:rPr lang="en-US" sz="1800" dirty="0">
                <a:latin typeface="+mn-lt"/>
              </a:rPr>
              <a:t>Cold Side</a:t>
            </a:r>
          </a:p>
        </p:txBody>
      </p:sp>
      <p:sp>
        <p:nvSpPr>
          <p:cNvPr id="14" name="TextBox 13">
            <a:extLst>
              <a:ext uri="{FF2B5EF4-FFF2-40B4-BE49-F238E27FC236}">
                <a16:creationId xmlns:a16="http://schemas.microsoft.com/office/drawing/2014/main" id="{36650E44-EBBA-4112-A028-24EE79B6B3B8}"/>
              </a:ext>
            </a:extLst>
          </p:cNvPr>
          <p:cNvSpPr txBox="1"/>
          <p:nvPr/>
        </p:nvSpPr>
        <p:spPr>
          <a:xfrm>
            <a:off x="2555776" y="5260278"/>
            <a:ext cx="998991" cy="369332"/>
          </a:xfrm>
          <a:prstGeom prst="rect">
            <a:avLst/>
          </a:prstGeom>
          <a:noFill/>
        </p:spPr>
        <p:txBody>
          <a:bodyPr wrap="none" rtlCol="0">
            <a:spAutoFit/>
          </a:bodyPr>
          <a:lstStyle/>
          <a:p>
            <a:r>
              <a:rPr lang="en-US" sz="1800" dirty="0">
                <a:latin typeface="+mn-lt"/>
              </a:rPr>
              <a:t>Hot Side</a:t>
            </a:r>
          </a:p>
        </p:txBody>
      </p:sp>
    </p:spTree>
    <p:extLst>
      <p:ext uri="{BB962C8B-B14F-4D97-AF65-F5344CB8AC3E}">
        <p14:creationId xmlns:p14="http://schemas.microsoft.com/office/powerpoint/2010/main" val="148366534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916113"/>
            <a:ext cx="8785225" cy="648791"/>
          </a:xfrm>
        </p:spPr>
        <p:txBody>
          <a:bodyPr/>
          <a:lstStyle/>
          <a:p>
            <a:pPr marL="0" indent="0">
              <a:buNone/>
            </a:pPr>
            <a:r>
              <a:rPr lang="en-GB" dirty="0"/>
              <a:t>Step 3: Heat sink and thermal mass</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52</a:t>
            </a:fld>
            <a:r>
              <a:rPr lang="en-US"/>
              <a:t>/1024</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62321F-7CBD-4AEB-A149-2DBEE3A0F2F4}"/>
                  </a:ext>
                </a:extLst>
              </p:cNvPr>
              <p:cNvSpPr txBox="1"/>
              <p:nvPr/>
            </p:nvSpPr>
            <p:spPr>
              <a:xfrm>
                <a:off x="881862" y="2898521"/>
                <a:ext cx="3546122" cy="2652714"/>
              </a:xfrm>
              <a:prstGeom prst="rect">
                <a:avLst/>
              </a:prstGeom>
              <a:noFill/>
            </p:spPr>
            <p:txBody>
              <a:bodyPr wrap="square" rtlCol="0">
                <a:spAutoFit/>
              </a:bodyPr>
              <a:lstStyle/>
              <a:p>
                <a:r>
                  <a:rPr lang="en-US" dirty="0">
                    <a:latin typeface="+mn-lt"/>
                  </a:rPr>
                  <a:t>Peltier thermal mass</a:t>
                </a:r>
              </a:p>
              <a:p>
                <a:endParaRPr lang="en-US" sz="1600" dirty="0">
                  <a:latin typeface="+mn-lt"/>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𝑄</m:t>
                      </m:r>
                      <m:r>
                        <a:rPr lang="en-US" sz="1600" b="0" i="1" smtClean="0">
                          <a:latin typeface="Cambria Math" panose="02040503050406030204" pitchFamily="18" charset="0"/>
                        </a:rPr>
                        <m:t>=</m:t>
                      </m:r>
                      <m:r>
                        <a:rPr lang="en-US" sz="1600" i="1">
                          <a:latin typeface="Cambria Math" panose="02040503050406030204" pitchFamily="18" charset="0"/>
                        </a:rPr>
                        <m:t>𝑐𝑚</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𝑑𝑇</m:t>
                          </m:r>
                        </m:num>
                        <m:den>
                          <m:r>
                            <a:rPr lang="en-US" sz="1600" b="0" i="1" smtClean="0">
                              <a:latin typeface="Cambria Math" panose="02040503050406030204" pitchFamily="18" charset="0"/>
                            </a:rPr>
                            <m:t>𝑑𝑡</m:t>
                          </m:r>
                        </m:den>
                      </m:f>
                    </m:oMath>
                  </m:oMathPara>
                </a14:m>
                <a:endParaRPr lang="en-US" sz="1600" dirty="0">
                  <a:latin typeface="+mn-lt"/>
                </a:endParaRPr>
              </a:p>
              <a:p>
                <a:r>
                  <a:rPr lang="en-US" sz="1600" dirty="0">
                    <a:latin typeface="+mn-lt"/>
                  </a:rPr>
                  <a:t>where:</a:t>
                </a:r>
              </a:p>
              <a:p>
                <a:endParaRPr lang="en-US" sz="1600" dirty="0">
                  <a:latin typeface="+mn-lt"/>
                </a:endParaRPr>
              </a:p>
              <a:p>
                <a:pPr marL="285750" indent="-28575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𝑄</m:t>
                    </m:r>
                    <m:r>
                      <a:rPr lang="en-US" sz="1600" b="0" i="1" smtClean="0">
                        <a:latin typeface="Cambria Math" panose="02040503050406030204" pitchFamily="18" charset="0"/>
                      </a:rPr>
                      <m:t>:</m:t>
                    </m:r>
                  </m:oMath>
                </a14:m>
                <a:r>
                  <a:rPr lang="en-US" sz="1600" dirty="0">
                    <a:latin typeface="+mn-lt"/>
                  </a:rPr>
                  <a:t> Thermal flow</a:t>
                </a:r>
              </a:p>
              <a:p>
                <a:pPr marL="285750" indent="-28575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𝑐</m:t>
                    </m:r>
                    <m:r>
                      <a:rPr lang="en-US" sz="1600" b="0" i="1" smtClean="0">
                        <a:latin typeface="Cambria Math" panose="02040503050406030204" pitchFamily="18" charset="0"/>
                      </a:rPr>
                      <m:t>: </m:t>
                    </m:r>
                  </m:oMath>
                </a14:m>
                <a:r>
                  <a:rPr lang="en-US" sz="1600" dirty="0">
                    <a:latin typeface="+mn-lt"/>
                  </a:rPr>
                  <a:t> Specific heat</a:t>
                </a:r>
              </a:p>
              <a:p>
                <a:pPr marL="285750" indent="-28575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𝑚</m:t>
                    </m:r>
                    <m:r>
                      <a:rPr lang="en-US" sz="1600" b="0" i="1" smtClean="0">
                        <a:latin typeface="Cambria Math" panose="02040503050406030204" pitchFamily="18" charset="0"/>
                      </a:rPr>
                      <m:t>:</m:t>
                    </m:r>
                  </m:oMath>
                </a14:m>
                <a:r>
                  <a:rPr lang="en-US" sz="1600" dirty="0">
                    <a:latin typeface="+mn-lt"/>
                  </a:rPr>
                  <a:t> Thermal mass</a:t>
                </a:r>
              </a:p>
              <a:p>
                <a:pPr marL="285750" indent="-285750">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𝑇</m:t>
                    </m:r>
                    <m:r>
                      <a:rPr lang="en-US" sz="1600" b="0" i="1" smtClean="0">
                        <a:latin typeface="Cambria Math" panose="02040503050406030204" pitchFamily="18" charset="0"/>
                      </a:rPr>
                      <m:t>:</m:t>
                    </m:r>
                  </m:oMath>
                </a14:m>
                <a:r>
                  <a:rPr lang="en-US" sz="1600" dirty="0">
                    <a:latin typeface="+mn-lt"/>
                  </a:rPr>
                  <a:t> Temperature</a:t>
                </a:r>
              </a:p>
            </p:txBody>
          </p:sp>
        </mc:Choice>
        <mc:Fallback xmlns="">
          <p:sp>
            <p:nvSpPr>
              <p:cNvPr id="12" name="TextBox 11">
                <a:extLst>
                  <a:ext uri="{FF2B5EF4-FFF2-40B4-BE49-F238E27FC236}">
                    <a16:creationId xmlns:a16="http://schemas.microsoft.com/office/drawing/2014/main" id="{5A62321F-7CBD-4AEB-A149-2DBEE3A0F2F4}"/>
                  </a:ext>
                </a:extLst>
              </p:cNvPr>
              <p:cNvSpPr txBox="1">
                <a:spLocks noRot="1" noChangeAspect="1" noMove="1" noResize="1" noEditPoints="1" noAdjustHandles="1" noChangeArrowheads="1" noChangeShapeType="1" noTextEdit="1"/>
              </p:cNvSpPr>
              <p:nvPr/>
            </p:nvSpPr>
            <p:spPr>
              <a:xfrm>
                <a:off x="881862" y="2898521"/>
                <a:ext cx="3546122" cy="2652714"/>
              </a:xfrm>
              <a:prstGeom prst="rect">
                <a:avLst/>
              </a:prstGeom>
              <a:blipFill>
                <a:blip r:embed="rId2"/>
                <a:stretch>
                  <a:fillRect l="-2754" t="-1835" b="-183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02FBD24-2B9E-4F4E-9033-9A5771F361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2102" y="4391374"/>
            <a:ext cx="941987" cy="1159861"/>
          </a:xfrm>
          <a:prstGeom prst="rect">
            <a:avLst/>
          </a:prstGeom>
        </p:spPr>
      </p:pic>
      <p:sp>
        <p:nvSpPr>
          <p:cNvPr id="15" name="TextBox 14">
            <a:extLst>
              <a:ext uri="{FF2B5EF4-FFF2-40B4-BE49-F238E27FC236}">
                <a16:creationId xmlns:a16="http://schemas.microsoft.com/office/drawing/2014/main" id="{0C267AD3-221A-4675-8F9C-9CC5503B49FB}"/>
              </a:ext>
            </a:extLst>
          </p:cNvPr>
          <p:cNvSpPr txBox="1"/>
          <p:nvPr/>
        </p:nvSpPr>
        <p:spPr>
          <a:xfrm>
            <a:off x="4726120" y="2898521"/>
            <a:ext cx="3546122" cy="954107"/>
          </a:xfrm>
          <a:prstGeom prst="rect">
            <a:avLst/>
          </a:prstGeom>
          <a:noFill/>
        </p:spPr>
        <p:txBody>
          <a:bodyPr wrap="square" rtlCol="0">
            <a:spAutoFit/>
          </a:bodyPr>
          <a:lstStyle/>
          <a:p>
            <a:r>
              <a:rPr lang="en-US" dirty="0">
                <a:latin typeface="+mn-lt"/>
              </a:rPr>
              <a:t>Peltier heat sink</a:t>
            </a:r>
          </a:p>
          <a:p>
            <a:endParaRPr lang="en-US" sz="1600" dirty="0">
              <a:latin typeface="+mn-lt"/>
            </a:endParaRPr>
          </a:p>
          <a:p>
            <a:r>
              <a:rPr lang="en-US" sz="1600" dirty="0">
                <a:latin typeface="+mn-lt"/>
              </a:rPr>
              <a:t>Ideal temperature source 295K (22</a:t>
            </a:r>
            <a:r>
              <a:rPr lang="es-CO" sz="1600" dirty="0">
                <a:latin typeface="+mn-lt"/>
              </a:rPr>
              <a:t>°</a:t>
            </a:r>
            <a:r>
              <a:rPr lang="en-GB" sz="1600" dirty="0">
                <a:latin typeface="+mn-lt"/>
              </a:rPr>
              <a:t>C</a:t>
            </a:r>
            <a:r>
              <a:rPr lang="en-US" sz="1600" dirty="0">
                <a:latin typeface="+mn-lt"/>
              </a:rPr>
              <a:t>)</a:t>
            </a:r>
          </a:p>
        </p:txBody>
      </p:sp>
      <p:pic>
        <p:nvPicPr>
          <p:cNvPr id="11" name="Picture 10">
            <a:extLst>
              <a:ext uri="{FF2B5EF4-FFF2-40B4-BE49-F238E27FC236}">
                <a16:creationId xmlns:a16="http://schemas.microsoft.com/office/drawing/2014/main" id="{DA39082D-2A74-4C0B-BFD1-46A2EDD37E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5571" y="4386344"/>
            <a:ext cx="824702" cy="1164891"/>
          </a:xfrm>
          <a:prstGeom prst="rect">
            <a:avLst/>
          </a:prstGeom>
        </p:spPr>
      </p:pic>
    </p:spTree>
    <p:extLst>
      <p:ext uri="{BB962C8B-B14F-4D97-AF65-F5344CB8AC3E}">
        <p14:creationId xmlns:p14="http://schemas.microsoft.com/office/powerpoint/2010/main" val="9720894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06CD-3037-4ED1-8856-57FC5F334361}"/>
              </a:ext>
            </a:extLst>
          </p:cNvPr>
          <p:cNvSpPr>
            <a:spLocks noGrp="1"/>
          </p:cNvSpPr>
          <p:nvPr>
            <p:ph type="title"/>
          </p:nvPr>
        </p:nvSpPr>
        <p:spPr/>
        <p:txBody>
          <a:bodyPr/>
          <a:lstStyle/>
          <a:p>
            <a:r>
              <a:rPr lang="en-US" dirty="0"/>
              <a:t>4. Study case: SISO Peltier system</a:t>
            </a:r>
          </a:p>
        </p:txBody>
      </p:sp>
      <p:sp>
        <p:nvSpPr>
          <p:cNvPr id="3" name="Content Placeholder 2">
            <a:extLst>
              <a:ext uri="{FF2B5EF4-FFF2-40B4-BE49-F238E27FC236}">
                <a16:creationId xmlns:a16="http://schemas.microsoft.com/office/drawing/2014/main" id="{A86E5D2B-DEEF-4395-ACC4-EF816DA8C32A}"/>
              </a:ext>
            </a:extLst>
          </p:cNvPr>
          <p:cNvSpPr>
            <a:spLocks noGrp="1"/>
          </p:cNvSpPr>
          <p:nvPr>
            <p:ph idx="1"/>
          </p:nvPr>
        </p:nvSpPr>
        <p:spPr>
          <a:xfrm>
            <a:off x="179388" y="1916113"/>
            <a:ext cx="8785225" cy="576783"/>
          </a:xfrm>
        </p:spPr>
        <p:txBody>
          <a:bodyPr/>
          <a:lstStyle/>
          <a:p>
            <a:pPr marL="0" indent="0">
              <a:buNone/>
            </a:pPr>
            <a:r>
              <a:rPr lang="en-US" dirty="0"/>
              <a:t>Step 3: Digital Domain</a:t>
            </a:r>
          </a:p>
        </p:txBody>
      </p:sp>
      <p:sp>
        <p:nvSpPr>
          <p:cNvPr id="4" name="Date Placeholder 3">
            <a:extLst>
              <a:ext uri="{FF2B5EF4-FFF2-40B4-BE49-F238E27FC236}">
                <a16:creationId xmlns:a16="http://schemas.microsoft.com/office/drawing/2014/main" id="{B0DD4E42-AE73-4A8A-8968-0814FC31AC59}"/>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3D8C7968-E760-4DE8-B747-64699F798984}"/>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DF57B26A-05F4-4578-A831-E3006A38D17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53</a:t>
            </a:fld>
            <a:r>
              <a:rPr lang="en-US"/>
              <a:t>/1024</a:t>
            </a:r>
            <a:endParaRPr lang="en-US" dirty="0"/>
          </a:p>
        </p:txBody>
      </p:sp>
      <p:pic>
        <p:nvPicPr>
          <p:cNvPr id="7" name="Picture 6">
            <a:extLst>
              <a:ext uri="{FF2B5EF4-FFF2-40B4-BE49-F238E27FC236}">
                <a16:creationId xmlns:a16="http://schemas.microsoft.com/office/drawing/2014/main" id="{307C1086-63E6-4504-868B-FF04287ED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2724365"/>
            <a:ext cx="8030471" cy="3492525"/>
          </a:xfrm>
          <a:prstGeom prst="rect">
            <a:avLst/>
          </a:prstGeom>
        </p:spPr>
      </p:pic>
      <p:cxnSp>
        <p:nvCxnSpPr>
          <p:cNvPr id="9" name="Straight Arrow Connector 8">
            <a:extLst>
              <a:ext uri="{FF2B5EF4-FFF2-40B4-BE49-F238E27FC236}">
                <a16:creationId xmlns:a16="http://schemas.microsoft.com/office/drawing/2014/main" id="{73C7FD01-A37C-4D02-8C19-75ED205B209A}"/>
              </a:ext>
            </a:extLst>
          </p:cNvPr>
          <p:cNvCxnSpPr/>
          <p:nvPr/>
        </p:nvCxnSpPr>
        <p:spPr bwMode="auto">
          <a:xfrm flipV="1">
            <a:off x="5651500" y="2492896"/>
            <a:ext cx="432668" cy="180020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0" name="TextBox 9">
            <a:extLst>
              <a:ext uri="{FF2B5EF4-FFF2-40B4-BE49-F238E27FC236}">
                <a16:creationId xmlns:a16="http://schemas.microsoft.com/office/drawing/2014/main" id="{67124DD6-03F0-4365-AAE1-CF40F03CFC98}"/>
              </a:ext>
            </a:extLst>
          </p:cNvPr>
          <p:cNvSpPr txBox="1"/>
          <p:nvPr/>
        </p:nvSpPr>
        <p:spPr>
          <a:xfrm>
            <a:off x="5868144" y="2060848"/>
            <a:ext cx="2048381" cy="461665"/>
          </a:xfrm>
          <a:prstGeom prst="rect">
            <a:avLst/>
          </a:prstGeom>
          <a:noFill/>
        </p:spPr>
        <p:txBody>
          <a:bodyPr wrap="none" rtlCol="0">
            <a:spAutoFit/>
          </a:bodyPr>
          <a:lstStyle/>
          <a:p>
            <a:r>
              <a:rPr lang="en-US" dirty="0"/>
              <a:t>PID controller</a:t>
            </a:r>
          </a:p>
        </p:txBody>
      </p:sp>
    </p:spTree>
    <p:extLst>
      <p:ext uri="{BB962C8B-B14F-4D97-AF65-F5344CB8AC3E}">
        <p14:creationId xmlns:p14="http://schemas.microsoft.com/office/powerpoint/2010/main" val="193722742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FBD3B7D-5BEA-4297-B7FA-FA092F691366}"/>
              </a:ext>
            </a:extLst>
          </p:cNvPr>
          <p:cNvSpPr>
            <a:spLocks noGrp="1"/>
          </p:cNvSpPr>
          <p:nvPr>
            <p:ph idx="1"/>
          </p:nvPr>
        </p:nvSpPr>
        <p:spPr>
          <a:xfrm>
            <a:off x="179387" y="2204145"/>
            <a:ext cx="8785225" cy="504775"/>
          </a:xfrm>
        </p:spPr>
        <p:txBody>
          <a:bodyPr/>
          <a:lstStyle/>
          <a:p>
            <a:pPr marL="0" indent="0">
              <a:buNone/>
            </a:pPr>
            <a:r>
              <a:rPr lang="en-US" sz="2400" dirty="0"/>
              <a:t>Controller: PID with anti windup </a:t>
            </a:r>
          </a:p>
        </p:txBody>
      </p:sp>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54</a:t>
            </a:fld>
            <a:r>
              <a:rPr lang="en-US"/>
              <a:t>/1024</a:t>
            </a: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82F289FA-6470-4C1E-9D87-84D6061BF45D}"/>
                  </a:ext>
                </a:extLst>
              </p:cNvPr>
              <p:cNvSpPr txBox="1"/>
              <p:nvPr/>
            </p:nvSpPr>
            <p:spPr>
              <a:xfrm>
                <a:off x="4964277" y="3156437"/>
                <a:ext cx="3136115" cy="69153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𝑃𝐼𝐷</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b="0" i="1" smtClean="0">
                          <a:latin typeface="Cambria Math" panose="02040503050406030204" pitchFamily="18" charset="0"/>
                        </a:rPr>
                        <m:t>𝑘</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𝑠</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𝑑</m:t>
                              </m:r>
                            </m:sub>
                          </m:sSub>
                          <m:r>
                            <a:rPr lang="en-US" sz="2000" b="0" i="1" smtClean="0">
                              <a:latin typeface="Cambria Math" panose="02040503050406030204" pitchFamily="18" charset="0"/>
                            </a:rPr>
                            <m:t>𝑠</m:t>
                          </m:r>
                        </m:e>
                      </m:d>
                    </m:oMath>
                  </m:oMathPara>
                </a14:m>
                <a:endParaRPr lang="en-US" sz="2000" dirty="0"/>
              </a:p>
            </p:txBody>
          </p:sp>
        </mc:Choice>
        <mc:Fallback xmlns="">
          <p:sp>
            <p:nvSpPr>
              <p:cNvPr id="5" name="CuadroTexto 4">
                <a:extLst>
                  <a:ext uri="{FF2B5EF4-FFF2-40B4-BE49-F238E27FC236}">
                    <a16:creationId xmlns:a16="http://schemas.microsoft.com/office/drawing/2014/main" id="{82F289FA-6470-4C1E-9D87-84D6061BF45D}"/>
                  </a:ext>
                </a:extLst>
              </p:cNvPr>
              <p:cNvSpPr txBox="1">
                <a:spLocks noRot="1" noChangeAspect="1" noMove="1" noResize="1" noEditPoints="1" noAdjustHandles="1" noChangeArrowheads="1" noChangeShapeType="1" noTextEdit="1"/>
              </p:cNvSpPr>
              <p:nvPr/>
            </p:nvSpPr>
            <p:spPr>
              <a:xfrm>
                <a:off x="4964277" y="3156437"/>
                <a:ext cx="3136115" cy="6915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72198E1E-6F6E-46D8-BB99-9EEF8472040B}"/>
                  </a:ext>
                </a:extLst>
              </p:cNvPr>
              <p:cNvSpPr txBox="1"/>
              <p:nvPr/>
            </p:nvSpPr>
            <p:spPr>
              <a:xfrm>
                <a:off x="4211960" y="4733070"/>
                <a:ext cx="1337289" cy="6447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2</m:t>
                              </m:r>
                            </m:sub>
                          </m:sSub>
                        </m:num>
                        <m:den>
                          <m:r>
                            <a:rPr lang="en-US" sz="2000" b="0" i="1" smtClean="0">
                              <a:latin typeface="Cambria Math" panose="02040503050406030204" pitchFamily="18" charset="0"/>
                            </a:rPr>
                            <m:t>𝜆</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𝑝</m:t>
                              </m:r>
                            </m:sub>
                          </m:sSub>
                        </m:den>
                      </m:f>
                    </m:oMath>
                  </m:oMathPara>
                </a14:m>
                <a:endParaRPr lang="en-US" sz="2000" dirty="0"/>
              </a:p>
            </p:txBody>
          </p:sp>
        </mc:Choice>
        <mc:Fallback xmlns="">
          <p:sp>
            <p:nvSpPr>
              <p:cNvPr id="11" name="CuadroTexto 10">
                <a:extLst>
                  <a:ext uri="{FF2B5EF4-FFF2-40B4-BE49-F238E27FC236}">
                    <a16:creationId xmlns:a16="http://schemas.microsoft.com/office/drawing/2014/main" id="{72198E1E-6F6E-46D8-BB99-9EEF8472040B}"/>
                  </a:ext>
                </a:extLst>
              </p:cNvPr>
              <p:cNvSpPr txBox="1">
                <a:spLocks noRot="1" noChangeAspect="1" noMove="1" noResize="1" noEditPoints="1" noAdjustHandles="1" noChangeArrowheads="1" noChangeShapeType="1" noTextEdit="1"/>
              </p:cNvSpPr>
              <p:nvPr/>
            </p:nvSpPr>
            <p:spPr>
              <a:xfrm>
                <a:off x="4211960" y="4733070"/>
                <a:ext cx="1337289" cy="644792"/>
              </a:xfrm>
              <a:prstGeom prst="rect">
                <a:avLst/>
              </a:prstGeom>
              <a:blipFill>
                <a:blip r:embed="rId4"/>
                <a:stretch>
                  <a:fillRect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D3A883AB-B440-49CE-AFD0-6A8B9FE5A2E6}"/>
                  </a:ext>
                </a:extLst>
              </p:cNvPr>
              <p:cNvSpPr txBox="1"/>
              <p:nvPr/>
            </p:nvSpPr>
            <p:spPr>
              <a:xfrm>
                <a:off x="7400910" y="4676373"/>
                <a:ext cx="1498679" cy="5752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𝑑</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1</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2</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 </m:t>
                          </m:r>
                        </m:den>
                      </m:f>
                    </m:oMath>
                  </m:oMathPara>
                </a14:m>
                <a:endParaRPr lang="en-US" sz="2000" dirty="0"/>
              </a:p>
            </p:txBody>
          </p:sp>
        </mc:Choice>
        <mc:Fallback xmlns="">
          <p:sp>
            <p:nvSpPr>
              <p:cNvPr id="12" name="CuadroTexto 11">
                <a:extLst>
                  <a:ext uri="{FF2B5EF4-FFF2-40B4-BE49-F238E27FC236}">
                    <a16:creationId xmlns:a16="http://schemas.microsoft.com/office/drawing/2014/main" id="{D3A883AB-B440-49CE-AFD0-6A8B9FE5A2E6}"/>
                  </a:ext>
                </a:extLst>
              </p:cNvPr>
              <p:cNvSpPr txBox="1">
                <a:spLocks noRot="1" noChangeAspect="1" noMove="1" noResize="1" noEditPoints="1" noAdjustHandles="1" noChangeArrowheads="1" noChangeShapeType="1" noTextEdit="1"/>
              </p:cNvSpPr>
              <p:nvPr/>
            </p:nvSpPr>
            <p:spPr>
              <a:xfrm>
                <a:off x="7400910" y="4676373"/>
                <a:ext cx="1498679" cy="575286"/>
              </a:xfrm>
              <a:prstGeom prst="rect">
                <a:avLst/>
              </a:prstGeom>
              <a:blipFill>
                <a:blip r:embed="rId5"/>
                <a:stretch>
                  <a:fillRect b="-10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2782FCB7-D813-46FD-BCEC-74C3C171238A}"/>
                  </a:ext>
                </a:extLst>
              </p:cNvPr>
              <p:cNvSpPr txBox="1"/>
              <p:nvPr/>
            </p:nvSpPr>
            <p:spPr>
              <a:xfrm>
                <a:off x="393079" y="4640594"/>
                <a:ext cx="3023841" cy="64684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𝐺</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𝑝</m:t>
                              </m:r>
                            </m:sub>
                          </m:sSub>
                        </m:num>
                        <m:den>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𝑠</m:t>
                          </m:r>
                          <m:r>
                            <a:rPr lang="en-US" sz="2000" b="0" i="1" smtClean="0">
                              <a:latin typeface="Cambria Math" panose="02040503050406030204" pitchFamily="18" charset="0"/>
                            </a:rPr>
                            <m:t>+1)(</m:t>
                          </m:r>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en-US" sz="2000" b="0" i="1" smtClean="0">
                                  <a:latin typeface="Cambria Math" panose="02040503050406030204" pitchFamily="18" charset="0"/>
                                </a:rPr>
                                <m:t>2</m:t>
                              </m:r>
                            </m:sub>
                          </m:sSub>
                          <m:r>
                            <a:rPr lang="en-US" sz="2000" i="1">
                              <a:latin typeface="Cambria Math" panose="02040503050406030204" pitchFamily="18" charset="0"/>
                            </a:rPr>
                            <m:t>𝑠</m:t>
                          </m:r>
                          <m:r>
                            <a:rPr lang="en-US" sz="2000" i="1">
                              <a:latin typeface="Cambria Math" panose="02040503050406030204" pitchFamily="18" charset="0"/>
                            </a:rPr>
                            <m:t>+1)</m:t>
                          </m:r>
                        </m:den>
                      </m:f>
                    </m:oMath>
                  </m:oMathPara>
                </a14:m>
                <a:endParaRPr lang="en-US" sz="2000" dirty="0"/>
              </a:p>
            </p:txBody>
          </p:sp>
        </mc:Choice>
        <mc:Fallback xmlns="">
          <p:sp>
            <p:nvSpPr>
              <p:cNvPr id="13" name="CuadroTexto 12">
                <a:extLst>
                  <a:ext uri="{FF2B5EF4-FFF2-40B4-BE49-F238E27FC236}">
                    <a16:creationId xmlns:a16="http://schemas.microsoft.com/office/drawing/2014/main" id="{2782FCB7-D813-46FD-BCEC-74C3C171238A}"/>
                  </a:ext>
                </a:extLst>
              </p:cNvPr>
              <p:cNvSpPr txBox="1">
                <a:spLocks noRot="1" noChangeAspect="1" noMove="1" noResize="1" noEditPoints="1" noAdjustHandles="1" noChangeArrowheads="1" noChangeShapeType="1" noTextEdit="1"/>
              </p:cNvSpPr>
              <p:nvPr/>
            </p:nvSpPr>
            <p:spPr>
              <a:xfrm>
                <a:off x="393079" y="4640594"/>
                <a:ext cx="3023841" cy="6468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36F1FB5D-F28F-49F2-9031-62ED858D7AAD}"/>
                  </a:ext>
                </a:extLst>
              </p:cNvPr>
              <p:cNvSpPr txBox="1"/>
              <p:nvPr/>
            </p:nvSpPr>
            <p:spPr>
              <a:xfrm>
                <a:off x="5845454" y="4789850"/>
                <a:ext cx="138852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2</m:t>
                          </m:r>
                        </m:sub>
                      </m:sSub>
                    </m:oMath>
                  </m:oMathPara>
                </a14:m>
                <a:endParaRPr lang="en-US" sz="2000" dirty="0"/>
              </a:p>
            </p:txBody>
          </p:sp>
        </mc:Choice>
        <mc:Fallback xmlns="">
          <p:sp>
            <p:nvSpPr>
              <p:cNvPr id="14" name="CuadroTexto 13">
                <a:extLst>
                  <a:ext uri="{FF2B5EF4-FFF2-40B4-BE49-F238E27FC236}">
                    <a16:creationId xmlns:a16="http://schemas.microsoft.com/office/drawing/2014/main" id="{36F1FB5D-F28F-49F2-9031-62ED858D7AAD}"/>
                  </a:ext>
                </a:extLst>
              </p:cNvPr>
              <p:cNvSpPr txBox="1">
                <a:spLocks noRot="1" noChangeAspect="1" noMove="1" noResize="1" noEditPoints="1" noAdjustHandles="1" noChangeArrowheads="1" noChangeShapeType="1" noTextEdit="1"/>
              </p:cNvSpPr>
              <p:nvPr/>
            </p:nvSpPr>
            <p:spPr>
              <a:xfrm>
                <a:off x="5845454" y="4789850"/>
                <a:ext cx="1388521" cy="307777"/>
              </a:xfrm>
              <a:prstGeom prst="rect">
                <a:avLst/>
              </a:prstGeom>
              <a:blipFill>
                <a:blip r:embed="rId7"/>
                <a:stretch>
                  <a:fillRect l="-1316" r="-439" b="-22000"/>
                </a:stretch>
              </a:blipFill>
            </p:spPr>
            <p:txBody>
              <a:bodyPr/>
              <a:lstStyle/>
              <a:p>
                <a:r>
                  <a:rPr lang="en-US">
                    <a:noFill/>
                  </a:rPr>
                  <a:t> </a:t>
                </a:r>
              </a:p>
            </p:txBody>
          </p:sp>
        </mc:Fallback>
      </mc:AlternateContent>
      <p:sp>
        <p:nvSpPr>
          <p:cNvPr id="4" name="CuadroTexto 3">
            <a:extLst>
              <a:ext uri="{FF2B5EF4-FFF2-40B4-BE49-F238E27FC236}">
                <a16:creationId xmlns:a16="http://schemas.microsoft.com/office/drawing/2014/main" id="{860824B7-B705-4A80-92E6-6523A3B9BDFD}"/>
              </a:ext>
            </a:extLst>
          </p:cNvPr>
          <p:cNvSpPr txBox="1"/>
          <p:nvPr/>
        </p:nvSpPr>
        <p:spPr>
          <a:xfrm>
            <a:off x="251520" y="4077072"/>
            <a:ext cx="4608512" cy="400110"/>
          </a:xfrm>
          <a:prstGeom prst="rect">
            <a:avLst/>
          </a:prstGeom>
          <a:noFill/>
        </p:spPr>
        <p:txBody>
          <a:bodyPr wrap="square" rtlCol="0">
            <a:spAutoFit/>
          </a:bodyPr>
          <a:lstStyle/>
          <a:p>
            <a:pPr lvl="0" algn="just"/>
            <a:r>
              <a:rPr lang="en-US" sz="2000" dirty="0">
                <a:latin typeface="+mn-lt"/>
              </a:rPr>
              <a:t>Internal Model Control technique (IMC)</a:t>
            </a:r>
          </a:p>
        </p:txBody>
      </p:sp>
      <p:sp>
        <p:nvSpPr>
          <p:cNvPr id="17" name="Título 1">
            <a:extLst>
              <a:ext uri="{FF2B5EF4-FFF2-40B4-BE49-F238E27FC236}">
                <a16:creationId xmlns:a16="http://schemas.microsoft.com/office/drawing/2014/main" id="{24821306-28E3-4454-AB55-CB22F4EFFB70}"/>
              </a:ext>
            </a:extLst>
          </p:cNvPr>
          <p:cNvSpPr>
            <a:spLocks noGrp="1"/>
          </p:cNvSpPr>
          <p:nvPr>
            <p:ph type="title"/>
          </p:nvPr>
        </p:nvSpPr>
        <p:spPr>
          <a:xfrm>
            <a:off x="0" y="493545"/>
            <a:ext cx="9144000" cy="935038"/>
          </a:xfrm>
        </p:spPr>
        <p:txBody>
          <a:bodyPr/>
          <a:lstStyle/>
          <a:p>
            <a:pPr lvl="0"/>
            <a:r>
              <a:rPr lang="en-GB" sz="3600" dirty="0"/>
              <a:t>4. Study case: SISO Peltier system</a:t>
            </a:r>
            <a:endParaRPr lang="en-US" sz="3600" dirty="0"/>
          </a:p>
        </p:txBody>
      </p:sp>
      <p:sp>
        <p:nvSpPr>
          <p:cNvPr id="18" name="Content Placeholder 2">
            <a:extLst>
              <a:ext uri="{FF2B5EF4-FFF2-40B4-BE49-F238E27FC236}">
                <a16:creationId xmlns:a16="http://schemas.microsoft.com/office/drawing/2014/main" id="{739481B5-02D1-49E7-99B8-7212AD9D854C}"/>
              </a:ext>
            </a:extLst>
          </p:cNvPr>
          <p:cNvSpPr txBox="1">
            <a:spLocks/>
          </p:cNvSpPr>
          <p:nvPr/>
        </p:nvSpPr>
        <p:spPr bwMode="auto">
          <a:xfrm>
            <a:off x="179388" y="1412057"/>
            <a:ext cx="8785225" cy="6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kern="0" dirty="0"/>
              <a:t>Step 3: Digital domain PID controller</a:t>
            </a:r>
            <a:endParaRPr lang="en-US" kern="0" dirty="0"/>
          </a:p>
        </p:txBody>
      </p:sp>
      <mc:AlternateContent xmlns:mc="http://schemas.openxmlformats.org/markup-compatibility/2006" xmlns:a14="http://schemas.microsoft.com/office/drawing/2010/main">
        <mc:Choice Requires="a14">
          <p:sp>
            <p:nvSpPr>
              <p:cNvPr id="19" name="CuadroTexto 4">
                <a:extLst>
                  <a:ext uri="{FF2B5EF4-FFF2-40B4-BE49-F238E27FC236}">
                    <a16:creationId xmlns:a16="http://schemas.microsoft.com/office/drawing/2014/main" id="{9C59A33E-C384-4C4F-BA14-CC3BCC994724}"/>
                  </a:ext>
                </a:extLst>
              </p:cNvPr>
              <p:cNvSpPr txBox="1"/>
              <p:nvPr/>
            </p:nvSpPr>
            <p:spPr>
              <a:xfrm>
                <a:off x="251520" y="3156437"/>
                <a:ext cx="3598421" cy="6328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𝐺</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0.136</m:t>
                          </m:r>
                        </m:num>
                        <m:den>
                          <m:r>
                            <a:rPr lang="en-US" sz="2000" b="0" i="1" smtClean="0">
                              <a:latin typeface="Cambria Math" panose="02040503050406030204" pitchFamily="18" charset="0"/>
                            </a:rPr>
                            <m:t>(26.1</m:t>
                          </m:r>
                          <m:r>
                            <a:rPr lang="en-US" sz="2000" b="0" i="1" smtClean="0">
                              <a:latin typeface="Cambria Math" panose="02040503050406030204" pitchFamily="18" charset="0"/>
                            </a:rPr>
                            <m:t>𝑠</m:t>
                          </m:r>
                          <m:r>
                            <a:rPr lang="en-US" sz="2000" b="0" i="1" smtClean="0">
                              <a:latin typeface="Cambria Math" panose="02040503050406030204" pitchFamily="18" charset="0"/>
                            </a:rPr>
                            <m:t>+1)(0.174</m:t>
                          </m:r>
                          <m:r>
                            <a:rPr lang="en-US" sz="2000" b="0" i="1" smtClean="0">
                              <a:latin typeface="Cambria Math" panose="02040503050406030204" pitchFamily="18" charset="0"/>
                            </a:rPr>
                            <m:t>𝑠</m:t>
                          </m:r>
                          <m:r>
                            <a:rPr lang="en-US" sz="2000" b="0" i="1" smtClean="0">
                              <a:latin typeface="Cambria Math" panose="02040503050406030204" pitchFamily="18" charset="0"/>
                            </a:rPr>
                            <m:t>+1)</m:t>
                          </m:r>
                        </m:den>
                      </m:f>
                    </m:oMath>
                  </m:oMathPara>
                </a14:m>
                <a:endParaRPr lang="en-US" sz="2000" dirty="0"/>
              </a:p>
            </p:txBody>
          </p:sp>
        </mc:Choice>
        <mc:Fallback xmlns="">
          <p:sp>
            <p:nvSpPr>
              <p:cNvPr id="19" name="CuadroTexto 4">
                <a:extLst>
                  <a:ext uri="{FF2B5EF4-FFF2-40B4-BE49-F238E27FC236}">
                    <a16:creationId xmlns:a16="http://schemas.microsoft.com/office/drawing/2014/main" id="{9C59A33E-C384-4C4F-BA14-CC3BCC994724}"/>
                  </a:ext>
                </a:extLst>
              </p:cNvPr>
              <p:cNvSpPr txBox="1">
                <a:spLocks noRot="1" noChangeAspect="1" noMove="1" noResize="1" noEditPoints="1" noAdjustHandles="1" noChangeArrowheads="1" noChangeShapeType="1" noTextEdit="1"/>
              </p:cNvSpPr>
              <p:nvPr/>
            </p:nvSpPr>
            <p:spPr>
              <a:xfrm>
                <a:off x="251520" y="3156437"/>
                <a:ext cx="3598421" cy="632802"/>
              </a:xfrm>
              <a:prstGeom prst="rect">
                <a:avLst/>
              </a:prstGeom>
              <a:blipFill>
                <a:blip r:embed="rId8"/>
                <a:stretch>
                  <a:fillRect/>
                </a:stretch>
              </a:blipFill>
            </p:spPr>
            <p:txBody>
              <a:bodyPr/>
              <a:lstStyle/>
              <a:p>
                <a:r>
                  <a:rPr lang="en-US">
                    <a:noFill/>
                  </a:rPr>
                  <a:t> </a:t>
                </a:r>
              </a:p>
            </p:txBody>
          </p:sp>
        </mc:Fallback>
      </mc:AlternateContent>
      <p:sp>
        <p:nvSpPr>
          <p:cNvPr id="20" name="Date Placeholder 3">
            <a:extLst>
              <a:ext uri="{FF2B5EF4-FFF2-40B4-BE49-F238E27FC236}">
                <a16:creationId xmlns:a16="http://schemas.microsoft.com/office/drawing/2014/main" id="{607CCE9B-C9D3-426D-8B18-B401CDACF1A3}"/>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1" name="Footer Placeholder 4">
            <a:extLst>
              <a:ext uri="{FF2B5EF4-FFF2-40B4-BE49-F238E27FC236}">
                <a16:creationId xmlns:a16="http://schemas.microsoft.com/office/drawing/2014/main" id="{C8D822FC-0CD8-42C0-92FF-F94426F09459}"/>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39225845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46AD73-04B3-483C-BB6D-2E0D7FAC5476}"/>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2202B4EE-FE07-4A03-828A-7B9DC5750B5C}"/>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060FDFCF-CC0E-4A70-A803-CE4E250B81B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55</a:t>
            </a:fld>
            <a:r>
              <a:rPr lang="en-US"/>
              <a:t>/1024</a:t>
            </a:r>
            <a:endParaRPr lang="en-US" dirty="0"/>
          </a:p>
        </p:txBody>
      </p:sp>
      <p:sp>
        <p:nvSpPr>
          <p:cNvPr id="7" name="Título 1">
            <a:extLst>
              <a:ext uri="{FF2B5EF4-FFF2-40B4-BE49-F238E27FC236}">
                <a16:creationId xmlns:a16="http://schemas.microsoft.com/office/drawing/2014/main" id="{2A64EE5B-B760-4191-95F3-7B2951008F87}"/>
              </a:ext>
            </a:extLst>
          </p:cNvPr>
          <p:cNvSpPr>
            <a:spLocks noGrp="1"/>
          </p:cNvSpPr>
          <p:nvPr>
            <p:ph type="title"/>
          </p:nvPr>
        </p:nvSpPr>
        <p:spPr>
          <a:xfrm>
            <a:off x="0" y="709569"/>
            <a:ext cx="9144000" cy="935038"/>
          </a:xfrm>
        </p:spPr>
        <p:txBody>
          <a:bodyPr/>
          <a:lstStyle/>
          <a:p>
            <a:pPr lvl="0"/>
            <a:r>
              <a:rPr lang="en-GB" sz="3600" dirty="0"/>
              <a:t>4. Study case: SISO Peltier system</a:t>
            </a:r>
            <a:endParaRPr lang="en-US" sz="3600" dirty="0"/>
          </a:p>
        </p:txBody>
      </p:sp>
      <p:sp>
        <p:nvSpPr>
          <p:cNvPr id="8" name="Content Placeholder 2">
            <a:extLst>
              <a:ext uri="{FF2B5EF4-FFF2-40B4-BE49-F238E27FC236}">
                <a16:creationId xmlns:a16="http://schemas.microsoft.com/office/drawing/2014/main" id="{5043AA37-E9BE-4B21-A01C-F22C1CCB1796}"/>
              </a:ext>
            </a:extLst>
          </p:cNvPr>
          <p:cNvSpPr txBox="1">
            <a:spLocks/>
          </p:cNvSpPr>
          <p:nvPr/>
        </p:nvSpPr>
        <p:spPr bwMode="auto">
          <a:xfrm>
            <a:off x="179388" y="1628081"/>
            <a:ext cx="8785225" cy="6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kern="0" dirty="0"/>
              <a:t>Step 3: DT assembly</a:t>
            </a:r>
            <a:endParaRPr lang="en-US" kern="0" dirty="0"/>
          </a:p>
        </p:txBody>
      </p:sp>
      <p:pic>
        <p:nvPicPr>
          <p:cNvPr id="9" name="Picture 8">
            <a:extLst>
              <a:ext uri="{FF2B5EF4-FFF2-40B4-BE49-F238E27FC236}">
                <a16:creationId xmlns:a16="http://schemas.microsoft.com/office/drawing/2014/main" id="{D38C3244-7D0B-422E-A87E-AC824DAAFB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58213"/>
            <a:ext cx="9144000" cy="2426277"/>
          </a:xfrm>
          <a:prstGeom prst="rect">
            <a:avLst/>
          </a:prstGeom>
        </p:spPr>
      </p:pic>
    </p:spTree>
    <p:extLst>
      <p:ext uri="{BB962C8B-B14F-4D97-AF65-F5344CB8AC3E}">
        <p14:creationId xmlns:p14="http://schemas.microsoft.com/office/powerpoint/2010/main" val="99924778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7E8D-8485-49B9-AF8E-F27ACE2F84E2}"/>
              </a:ext>
            </a:extLst>
          </p:cNvPr>
          <p:cNvSpPr>
            <a:spLocks noGrp="1"/>
          </p:cNvSpPr>
          <p:nvPr>
            <p:ph type="title"/>
          </p:nvPr>
        </p:nvSpPr>
        <p:spPr/>
        <p:txBody>
          <a:bodyPr/>
          <a:lstStyle/>
          <a:p>
            <a:r>
              <a:rPr lang="en-US" dirty="0">
                <a:latin typeface="+mn-lt"/>
              </a:rPr>
              <a:t>4. Study case: SISO Peltier system</a:t>
            </a:r>
          </a:p>
        </p:txBody>
      </p:sp>
      <p:sp>
        <p:nvSpPr>
          <p:cNvPr id="3" name="Content Placeholder 2">
            <a:extLst>
              <a:ext uri="{FF2B5EF4-FFF2-40B4-BE49-F238E27FC236}">
                <a16:creationId xmlns:a16="http://schemas.microsoft.com/office/drawing/2014/main" id="{D9549E9E-70E5-43A3-A6B1-57316EE35374}"/>
              </a:ext>
            </a:extLst>
          </p:cNvPr>
          <p:cNvSpPr>
            <a:spLocks noGrp="1"/>
          </p:cNvSpPr>
          <p:nvPr>
            <p:ph idx="1"/>
          </p:nvPr>
        </p:nvSpPr>
        <p:spPr>
          <a:xfrm>
            <a:off x="179388" y="1916113"/>
            <a:ext cx="8785225" cy="576783"/>
          </a:xfrm>
        </p:spPr>
        <p:txBody>
          <a:bodyPr/>
          <a:lstStyle/>
          <a:p>
            <a:pPr marL="0" indent="0">
              <a:buNone/>
            </a:pPr>
            <a:r>
              <a:rPr lang="en-US" dirty="0"/>
              <a:t>Step 4: behavioral matching</a:t>
            </a:r>
          </a:p>
        </p:txBody>
      </p:sp>
      <p:sp>
        <p:nvSpPr>
          <p:cNvPr id="4" name="Date Placeholder 3">
            <a:extLst>
              <a:ext uri="{FF2B5EF4-FFF2-40B4-BE49-F238E27FC236}">
                <a16:creationId xmlns:a16="http://schemas.microsoft.com/office/drawing/2014/main" id="{A1073453-8F9A-476D-993C-1E9568A59B36}"/>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C02D45AC-1A05-4858-825B-D8CE7DC94ED6}"/>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02103D08-806C-49AA-A042-332DB39CF35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56</a:t>
            </a:fld>
            <a:r>
              <a:rPr lang="en-US"/>
              <a:t>/1024</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B0CD0F-629C-49B6-B1B7-C4D8CC444A0E}"/>
                  </a:ext>
                </a:extLst>
              </p:cNvPr>
              <p:cNvSpPr txBox="1"/>
              <p:nvPr/>
            </p:nvSpPr>
            <p:spPr>
              <a:xfrm>
                <a:off x="251520" y="2751311"/>
                <a:ext cx="4392488" cy="3785652"/>
              </a:xfrm>
              <a:prstGeom prst="rect">
                <a:avLst/>
              </a:prstGeom>
              <a:noFill/>
            </p:spPr>
            <p:txBody>
              <a:bodyPr wrap="square" rtlCol="0">
                <a:spAutoFit/>
              </a:bodyPr>
              <a:lstStyle/>
              <a:p>
                <a:r>
                  <a:rPr lang="en-US" dirty="0">
                    <a:latin typeface="+mn-lt"/>
                  </a:rPr>
                  <a:t>Unknown parameters on thermal domain</a:t>
                </a:r>
                <a:r>
                  <a:rPr lang="en-GB" dirty="0">
                    <a:latin typeface="+mn-lt"/>
                  </a:rPr>
                  <a:t>:</a:t>
                </a:r>
              </a:p>
              <a:p>
                <a:r>
                  <a:rPr lang="en-GB" dirty="0">
                    <a:latin typeface="+mn-lt"/>
                  </a:rPr>
                  <a:t>  </a:t>
                </a:r>
              </a:p>
              <a:p>
                <a:pPr marL="800100" lvl="1" indent="-342900">
                  <a:buFont typeface="Arial" panose="020B0604020202020204" pitchFamily="34" charset="0"/>
                  <a:buChar char="•"/>
                </a:pPr>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oMath>
                </a14:m>
                <a:r>
                  <a:rPr lang="en-US" dirty="0">
                    <a:latin typeface="+mn-lt"/>
                  </a:rPr>
                  <a:t> Seebeck coefficient</a:t>
                </a:r>
              </a:p>
              <a:p>
                <a:pPr marL="800100" lvl="1" indent="-342900">
                  <a:buFont typeface="Arial" panose="020B0604020202020204" pitchFamily="34" charset="0"/>
                  <a:buChar char="•"/>
                </a:pPr>
                <a14:m>
                  <m:oMath xmlns:m="http://schemas.openxmlformats.org/officeDocument/2006/math">
                    <m:r>
                      <a:rPr lang="en-US" i="1">
                        <a:latin typeface="Cambria Math" panose="02040503050406030204" pitchFamily="18" charset="0"/>
                      </a:rPr>
                      <m:t>𝑅</m:t>
                    </m:r>
                    <m:r>
                      <a:rPr lang="en-US" i="1">
                        <a:latin typeface="Cambria Math" panose="02040503050406030204" pitchFamily="18" charset="0"/>
                      </a:rPr>
                      <m:t>:</m:t>
                    </m:r>
                  </m:oMath>
                </a14:m>
                <a:r>
                  <a:rPr lang="en-US" dirty="0">
                    <a:latin typeface="+mn-lt"/>
                  </a:rPr>
                  <a:t> electrical resistance</a:t>
                </a:r>
              </a:p>
              <a:p>
                <a:pPr marL="800100" lvl="1" indent="-342900">
                  <a:buFont typeface="Arial" panose="020B0604020202020204" pitchFamily="34" charset="0"/>
                  <a:buChar char="•"/>
                </a:pP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m:t>
                    </m:r>
                  </m:oMath>
                </a14:m>
                <a:r>
                  <a:rPr lang="en-US" dirty="0">
                    <a:latin typeface="+mn-lt"/>
                  </a:rPr>
                  <a:t> thermal conductance</a:t>
                </a:r>
              </a:p>
              <a:p>
                <a:pPr marL="800100" lvl="1" indent="-342900">
                  <a:buFont typeface="Arial" panose="020B0604020202020204" pitchFamily="34" charset="0"/>
                  <a:buChar char="•"/>
                </a:pPr>
                <a14:m>
                  <m:oMath xmlns:m="http://schemas.openxmlformats.org/officeDocument/2006/math">
                    <m:r>
                      <a:rPr lang="en-GB" b="0" i="1" smtClean="0">
                        <a:latin typeface="Cambria Math" panose="02040503050406030204" pitchFamily="18" charset="0"/>
                      </a:rPr>
                      <m:t>𝑐</m:t>
                    </m:r>
                    <m:r>
                      <a:rPr lang="en-GB" b="0" i="1" smtClean="0">
                        <a:latin typeface="Cambria Math" panose="02040503050406030204" pitchFamily="18" charset="0"/>
                      </a:rPr>
                      <m:t>:</m:t>
                    </m:r>
                  </m:oMath>
                </a14:m>
                <a:r>
                  <a:rPr lang="en-US" dirty="0">
                    <a:latin typeface="+mn-lt"/>
                  </a:rPr>
                  <a:t> specific heat</a:t>
                </a:r>
              </a:p>
              <a:p>
                <a:endParaRPr lang="en-US" dirty="0">
                  <a:latin typeface="+mn-lt"/>
                </a:endParaRPr>
              </a:p>
              <a:p>
                <a:endParaRPr lang="en-US" dirty="0">
                  <a:latin typeface="+mn-lt"/>
                </a:endParaRPr>
              </a:p>
              <a:p>
                <a:endParaRPr lang="en-US" dirty="0">
                  <a:latin typeface="+mn-lt"/>
                </a:endParaRPr>
              </a:p>
            </p:txBody>
          </p:sp>
        </mc:Choice>
        <mc:Fallback xmlns="">
          <p:sp>
            <p:nvSpPr>
              <p:cNvPr id="7" name="TextBox 6">
                <a:extLst>
                  <a:ext uri="{FF2B5EF4-FFF2-40B4-BE49-F238E27FC236}">
                    <a16:creationId xmlns:a16="http://schemas.microsoft.com/office/drawing/2014/main" id="{C1B0CD0F-629C-49B6-B1B7-C4D8CC444A0E}"/>
                  </a:ext>
                </a:extLst>
              </p:cNvPr>
              <p:cNvSpPr txBox="1">
                <a:spLocks noRot="1" noChangeAspect="1" noMove="1" noResize="1" noEditPoints="1" noAdjustHandles="1" noChangeArrowheads="1" noChangeShapeType="1" noTextEdit="1"/>
              </p:cNvSpPr>
              <p:nvPr/>
            </p:nvSpPr>
            <p:spPr>
              <a:xfrm>
                <a:off x="251520" y="2751311"/>
                <a:ext cx="4392488" cy="3785652"/>
              </a:xfrm>
              <a:prstGeom prst="rect">
                <a:avLst/>
              </a:prstGeom>
              <a:blipFill>
                <a:blip r:embed="rId2"/>
                <a:stretch>
                  <a:fillRect l="-2080" t="-1288"/>
                </a:stretch>
              </a:blipFill>
            </p:spPr>
            <p:txBody>
              <a:bodyPr/>
              <a:lstStyle/>
              <a:p>
                <a:r>
                  <a:rPr lang="en-US">
                    <a:noFill/>
                  </a:rPr>
                  <a:t> </a:t>
                </a:r>
              </a:p>
            </p:txBody>
          </p:sp>
        </mc:Fallback>
      </mc:AlternateContent>
      <p:graphicFrame>
        <p:nvGraphicFramePr>
          <p:cNvPr id="8" name="Diagram 7">
            <a:extLst>
              <a:ext uri="{FF2B5EF4-FFF2-40B4-BE49-F238E27FC236}">
                <a16:creationId xmlns:a16="http://schemas.microsoft.com/office/drawing/2014/main" id="{411A269B-AEDB-4064-9C1C-1F55C8359581}"/>
              </a:ext>
            </a:extLst>
          </p:cNvPr>
          <p:cNvGraphicFramePr/>
          <p:nvPr>
            <p:extLst>
              <p:ext uri="{D42A27DB-BD31-4B8C-83A1-F6EECF244321}">
                <p14:modId xmlns:p14="http://schemas.microsoft.com/office/powerpoint/2010/main" val="3586608193"/>
              </p:ext>
            </p:extLst>
          </p:nvPr>
        </p:nvGraphicFramePr>
        <p:xfrm>
          <a:off x="5292080" y="3283333"/>
          <a:ext cx="3048000" cy="282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A924854-44B1-44AB-A2D2-06E805D75BF1}"/>
              </a:ext>
            </a:extLst>
          </p:cNvPr>
          <p:cNvSpPr txBox="1"/>
          <p:nvPr/>
        </p:nvSpPr>
        <p:spPr>
          <a:xfrm>
            <a:off x="4860032" y="2564904"/>
            <a:ext cx="4032448" cy="646331"/>
          </a:xfrm>
          <a:prstGeom prst="rect">
            <a:avLst/>
          </a:prstGeom>
          <a:noFill/>
        </p:spPr>
        <p:txBody>
          <a:bodyPr wrap="square" rtlCol="0">
            <a:spAutoFit/>
          </a:bodyPr>
          <a:lstStyle/>
          <a:p>
            <a:pPr algn="ctr"/>
            <a:r>
              <a:rPr lang="en-GB" sz="1800" dirty="0">
                <a:latin typeface="+mn-lt"/>
              </a:rPr>
              <a:t>Options for finding parameters and behavioural matching</a:t>
            </a:r>
            <a:endParaRPr lang="en-US" sz="1800" dirty="0">
              <a:latin typeface="+mn-lt"/>
            </a:endParaRPr>
          </a:p>
        </p:txBody>
      </p:sp>
    </p:spTree>
    <p:extLst>
      <p:ext uri="{BB962C8B-B14F-4D97-AF65-F5344CB8AC3E}">
        <p14:creationId xmlns:p14="http://schemas.microsoft.com/office/powerpoint/2010/main" val="104336441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7E8D-8485-49B9-AF8E-F27ACE2F84E2}"/>
              </a:ext>
            </a:extLst>
          </p:cNvPr>
          <p:cNvSpPr>
            <a:spLocks noGrp="1"/>
          </p:cNvSpPr>
          <p:nvPr>
            <p:ph type="title"/>
          </p:nvPr>
        </p:nvSpPr>
        <p:spPr/>
        <p:txBody>
          <a:bodyPr/>
          <a:lstStyle/>
          <a:p>
            <a:r>
              <a:rPr lang="en-US" dirty="0"/>
              <a:t>4. Study case: SISO Peltier system</a:t>
            </a:r>
          </a:p>
        </p:txBody>
      </p:sp>
      <p:sp>
        <p:nvSpPr>
          <p:cNvPr id="3" name="Content Placeholder 2">
            <a:extLst>
              <a:ext uri="{FF2B5EF4-FFF2-40B4-BE49-F238E27FC236}">
                <a16:creationId xmlns:a16="http://schemas.microsoft.com/office/drawing/2014/main" id="{D9549E9E-70E5-43A3-A6B1-57316EE35374}"/>
              </a:ext>
            </a:extLst>
          </p:cNvPr>
          <p:cNvSpPr>
            <a:spLocks noGrp="1"/>
          </p:cNvSpPr>
          <p:nvPr>
            <p:ph idx="1"/>
          </p:nvPr>
        </p:nvSpPr>
        <p:spPr>
          <a:xfrm>
            <a:off x="179388" y="1916113"/>
            <a:ext cx="8785225" cy="576783"/>
          </a:xfrm>
        </p:spPr>
        <p:txBody>
          <a:bodyPr/>
          <a:lstStyle/>
          <a:p>
            <a:pPr marL="0" indent="0">
              <a:buNone/>
            </a:pPr>
            <a:r>
              <a:rPr lang="en-US" dirty="0"/>
              <a:t>Step 4: behavioral matching</a:t>
            </a:r>
          </a:p>
        </p:txBody>
      </p:sp>
      <p:sp>
        <p:nvSpPr>
          <p:cNvPr id="4" name="Date Placeholder 3">
            <a:extLst>
              <a:ext uri="{FF2B5EF4-FFF2-40B4-BE49-F238E27FC236}">
                <a16:creationId xmlns:a16="http://schemas.microsoft.com/office/drawing/2014/main" id="{A1073453-8F9A-476D-993C-1E9568A59B36}"/>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C02D45AC-1A05-4858-825B-D8CE7DC94ED6}"/>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02103D08-806C-49AA-A042-332DB39CF35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57</a:t>
            </a:fld>
            <a:r>
              <a:rPr lang="en-US"/>
              <a:t>/1024</a:t>
            </a:r>
            <a:endParaRPr lang="en-US" dirty="0"/>
          </a:p>
        </p:txBody>
      </p:sp>
      <mc:AlternateContent xmlns:mc="http://schemas.openxmlformats.org/markup-compatibility/2006" xmlns:a14="http://schemas.microsoft.com/office/drawing/2010/main">
        <mc:Choice Requires="a14">
          <p:graphicFrame>
            <p:nvGraphicFramePr>
              <p:cNvPr id="8" name="Table 8">
                <a:extLst>
                  <a:ext uri="{FF2B5EF4-FFF2-40B4-BE49-F238E27FC236}">
                    <a16:creationId xmlns:a16="http://schemas.microsoft.com/office/drawing/2014/main" id="{DD47943A-B569-4E6F-BB73-9523654E7FE6}"/>
                  </a:ext>
                </a:extLst>
              </p:cNvPr>
              <p:cNvGraphicFramePr>
                <a:graphicFrameLocks noGrp="1"/>
              </p:cNvGraphicFramePr>
              <p:nvPr>
                <p:extLst>
                  <p:ext uri="{D42A27DB-BD31-4B8C-83A1-F6EECF244321}">
                    <p14:modId xmlns:p14="http://schemas.microsoft.com/office/powerpoint/2010/main" val="3843734517"/>
                  </p:ext>
                </p:extLst>
              </p:nvPr>
            </p:nvGraphicFramePr>
            <p:xfrm>
              <a:off x="3779912" y="3405098"/>
              <a:ext cx="5070740" cy="2109470"/>
            </p:xfrm>
            <a:graphic>
              <a:graphicData uri="http://schemas.openxmlformats.org/drawingml/2006/table">
                <a:tbl>
                  <a:tblPr firstRow="1" bandRow="1">
                    <a:tableStyleId>{D27102A9-8310-4765-A935-A1911B00CA55}</a:tableStyleId>
                  </a:tblPr>
                  <a:tblGrid>
                    <a:gridCol w="1267685">
                      <a:extLst>
                        <a:ext uri="{9D8B030D-6E8A-4147-A177-3AD203B41FA5}">
                          <a16:colId xmlns:a16="http://schemas.microsoft.com/office/drawing/2014/main" val="1617426856"/>
                        </a:ext>
                      </a:extLst>
                    </a:gridCol>
                    <a:gridCol w="1267685">
                      <a:extLst>
                        <a:ext uri="{9D8B030D-6E8A-4147-A177-3AD203B41FA5}">
                          <a16:colId xmlns:a16="http://schemas.microsoft.com/office/drawing/2014/main" val="4076900690"/>
                        </a:ext>
                      </a:extLst>
                    </a:gridCol>
                    <a:gridCol w="1267685">
                      <a:extLst>
                        <a:ext uri="{9D8B030D-6E8A-4147-A177-3AD203B41FA5}">
                          <a16:colId xmlns:a16="http://schemas.microsoft.com/office/drawing/2014/main" val="1219635371"/>
                        </a:ext>
                      </a:extLst>
                    </a:gridCol>
                    <a:gridCol w="1267685">
                      <a:extLst>
                        <a:ext uri="{9D8B030D-6E8A-4147-A177-3AD203B41FA5}">
                          <a16:colId xmlns:a16="http://schemas.microsoft.com/office/drawing/2014/main" val="3718501836"/>
                        </a:ext>
                      </a:extLst>
                    </a:gridCol>
                  </a:tblGrid>
                  <a:tr h="228646">
                    <a:tc>
                      <a:txBody>
                        <a:bodyPr/>
                        <a:lstStyle/>
                        <a:p>
                          <a:pPr algn="ctr"/>
                          <a:r>
                            <a:rPr lang="en-GB" sz="1400" dirty="0"/>
                            <a:t>Parameter</a:t>
                          </a:r>
                          <a:endParaRPr lang="en-US" sz="1400" dirty="0"/>
                        </a:p>
                      </a:txBody>
                      <a:tcPr anchor="ctr"/>
                    </a:tc>
                    <a:tc>
                      <a:txBody>
                        <a:bodyPr/>
                        <a:lstStyle/>
                        <a:p>
                          <a:pPr algn="ctr"/>
                          <a:r>
                            <a:rPr lang="en-GB" sz="1400" dirty="0"/>
                            <a:t>Datasheet</a:t>
                          </a:r>
                          <a:endParaRPr lang="en-US" sz="1400" dirty="0"/>
                        </a:p>
                      </a:txBody>
                      <a:tcPr anchor="ctr"/>
                    </a:tc>
                    <a:tc>
                      <a:txBody>
                        <a:bodyPr/>
                        <a:lstStyle/>
                        <a:p>
                          <a:pPr algn="ctr"/>
                          <a:r>
                            <a:rPr lang="en-GB" sz="1400" dirty="0"/>
                            <a:t>Measurement [29]</a:t>
                          </a:r>
                          <a:endParaRPr lang="en-US" sz="1400" dirty="0"/>
                        </a:p>
                      </a:txBody>
                      <a:tcPr anchor="ctr"/>
                    </a:tc>
                    <a:tc>
                      <a:txBody>
                        <a:bodyPr/>
                        <a:lstStyle/>
                        <a:p>
                          <a:pPr algn="ctr"/>
                          <a:r>
                            <a:rPr lang="en-US" sz="1400" dirty="0"/>
                            <a:t>Experience</a:t>
                          </a:r>
                        </a:p>
                      </a:txBody>
                      <a:tcPr anchor="ctr"/>
                    </a:tc>
                    <a:extLst>
                      <a:ext uri="{0D108BD9-81ED-4DB2-BD59-A6C34878D82A}">
                        <a16:rowId xmlns:a16="http://schemas.microsoft.com/office/drawing/2014/main" val="3447004064"/>
                      </a:ext>
                    </a:extLst>
                  </a:tr>
                  <a:tr h="228646">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𝛼</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53 </m:t>
                                </m:r>
                                <m:r>
                                  <a:rPr lang="en-GB" sz="1400" dirty="0" smtClean="0">
                                    <a:latin typeface="Cambria Math" panose="02040503050406030204" pitchFamily="18" charset="0"/>
                                  </a:rPr>
                                  <m:t>𝑚𝑣</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40</m:t>
                                </m:r>
                                <m:r>
                                  <a:rPr lang="en-GB" sz="1400" dirty="0" smtClean="0">
                                    <a:latin typeface="Cambria Math" panose="02040503050406030204" pitchFamily="18" charset="0"/>
                                  </a:rPr>
                                  <m:t>𝑚𝑉</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7</m:t>
                                </m:r>
                                <m:r>
                                  <a:rPr lang="en-US" sz="1400" b="0" i="0" dirty="0" smtClean="0">
                                    <a:latin typeface="Cambria Math" panose="02040503050406030204" pitchFamily="18" charset="0"/>
                                  </a:rPr>
                                  <m:t>5</m:t>
                                </m:r>
                                <m:r>
                                  <a:rPr lang="en-GB" sz="1400" dirty="0" smtClean="0">
                                    <a:latin typeface="Cambria Math" panose="02040503050406030204" pitchFamily="18" charset="0"/>
                                  </a:rPr>
                                  <m:t>𝑚𝑉</m:t>
                                </m:r>
                              </m:oMath>
                            </m:oMathPara>
                          </a14:m>
                          <a:endParaRPr lang="en-US" sz="1400" dirty="0"/>
                        </a:p>
                      </a:txBody>
                      <a:tcPr anchor="ctr">
                        <a:noFill/>
                      </a:tcPr>
                    </a:tc>
                    <a:extLst>
                      <a:ext uri="{0D108BD9-81ED-4DB2-BD59-A6C34878D82A}">
                        <a16:rowId xmlns:a16="http://schemas.microsoft.com/office/drawing/2014/main" val="4077589059"/>
                      </a:ext>
                    </a:extLst>
                  </a:tr>
                  <a:tr h="228646">
                    <a:tc>
                      <a:txBody>
                        <a:bodyPr/>
                        <a:lstStyle/>
                        <a:p>
                          <a:pPr algn="ctr"/>
                          <a14:m>
                            <m:oMathPara xmlns:m="http://schemas.openxmlformats.org/officeDocument/2006/math">
                              <m:oMathParaPr>
                                <m:jc m:val="centerGroup"/>
                              </m:oMathParaPr>
                              <m:oMath xmlns:m="http://schemas.openxmlformats.org/officeDocument/2006/math">
                                <m:r>
                                  <m:rPr>
                                    <m:sty m:val="p"/>
                                  </m:rPr>
                                  <a:rPr lang="en-GB" sz="1400" smtClean="0">
                                    <a:latin typeface="Cambria Math" panose="02040503050406030204" pitchFamily="18" charset="0"/>
                                  </a:rPr>
                                  <m:t>R</m:t>
                                </m:r>
                                <m:r>
                                  <a:rPr lang="en-GB" sz="1400" smtClean="0">
                                    <a:latin typeface="Cambria Math" panose="02040503050406030204" pitchFamily="18" charset="0"/>
                                  </a:rPr>
                                  <m:t> </m:t>
                                </m:r>
                              </m:oMath>
                            </m:oMathPara>
                          </a14:m>
                          <a:endParaRPr lang="en-US" sz="1400" dirty="0"/>
                        </a:p>
                      </a:txBody>
                      <a:tcPr anchor="ctr">
                        <a:noFill/>
                      </a:tcPr>
                    </a:tc>
                    <a:tc>
                      <a:txBody>
                        <a:bodyPr/>
                        <a:lstStyle/>
                        <a:p>
                          <a:pPr algn="ctr"/>
                          <a:r>
                            <a:rPr lang="en-GB" sz="1400" dirty="0"/>
                            <a:t> </a:t>
                          </a:r>
                          <a14:m>
                            <m:oMath xmlns:m="http://schemas.openxmlformats.org/officeDocument/2006/math">
                              <m:r>
                                <a:rPr lang="en-GB" sz="1400" smtClean="0">
                                  <a:latin typeface="Cambria Math" panose="02040503050406030204" pitchFamily="18" charset="0"/>
                                </a:rPr>
                                <m:t>1.8</m:t>
                              </m:r>
                              <m:r>
                                <m:rPr>
                                  <m:sty m:val="p"/>
                                </m:rPr>
                                <a:rPr lang="en-GB" sz="1400" smtClean="0">
                                  <a:latin typeface="Cambria Math" panose="02040503050406030204" pitchFamily="18" charset="0"/>
                                </a:rPr>
                                <m:t>Ω</m:t>
                              </m:r>
                            </m:oMath>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6 </m:t>
                                </m:r>
                                <m:r>
                                  <m:rPr>
                                    <m:sty m:val="p"/>
                                  </m:rPr>
                                  <a:rPr lang="en-GB" sz="1400" smtClean="0">
                                    <a:latin typeface="Cambria Math" panose="02040503050406030204" pitchFamily="18" charset="0"/>
                                  </a:rPr>
                                  <m:t>Ω</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2</m:t>
                                </m:r>
                                <m:r>
                                  <a:rPr lang="en-US" sz="1400" b="0" i="0" smtClean="0">
                                    <a:latin typeface="Cambria Math" panose="02040503050406030204" pitchFamily="18" charset="0"/>
                                  </a:rPr>
                                  <m:t>.90</m:t>
                                </m:r>
                                <m:r>
                                  <a:rPr lang="en-GB" sz="1400" smtClean="0">
                                    <a:latin typeface="Cambria Math" panose="02040503050406030204" pitchFamily="18" charset="0"/>
                                  </a:rPr>
                                  <m:t> </m:t>
                                </m:r>
                                <m:r>
                                  <m:rPr>
                                    <m:sty m:val="p"/>
                                  </m:rPr>
                                  <a:rPr lang="en-GB" sz="1400" smtClean="0">
                                    <a:latin typeface="Cambria Math" panose="02040503050406030204" pitchFamily="18" charset="0"/>
                                  </a:rPr>
                                  <m:t>Ω</m:t>
                                </m:r>
                              </m:oMath>
                            </m:oMathPara>
                          </a14:m>
                          <a:endParaRPr lang="en-US" sz="1400" dirty="0"/>
                        </a:p>
                      </a:txBody>
                      <a:tcPr anchor="ctr">
                        <a:noFill/>
                      </a:tcPr>
                    </a:tc>
                    <a:extLst>
                      <a:ext uri="{0D108BD9-81ED-4DB2-BD59-A6C34878D82A}">
                        <a16:rowId xmlns:a16="http://schemas.microsoft.com/office/drawing/2014/main" val="573204145"/>
                      </a:ext>
                    </a:extLst>
                  </a:tr>
                  <a:tr h="374134">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𝐾</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1</m:t>
                                    </m:r>
                                  </m:num>
                                  <m:den>
                                    <m:r>
                                      <a:rPr lang="en-GB" sz="1400" dirty="0" smtClean="0">
                                        <a:latin typeface="Cambria Math" panose="02040503050406030204" pitchFamily="18" charset="0"/>
                                      </a:rPr>
                                      <m:t>1.8</m:t>
                                    </m:r>
                                  </m:den>
                                </m:f>
                                <m:r>
                                  <a:rPr lang="en-GB" sz="1400" dirty="0" smtClean="0">
                                    <a:latin typeface="Cambria Math" panose="02040503050406030204" pitchFamily="18" charset="0"/>
                                  </a:rPr>
                                  <m:t> </m:t>
                                </m:r>
                                <m:r>
                                  <a:rPr lang="en-GB" sz="1400" dirty="0" smtClean="0">
                                    <a:latin typeface="Cambria Math" panose="02040503050406030204" pitchFamily="18" charset="0"/>
                                  </a:rPr>
                                  <m:t>𝐾</m:t>
                                </m:r>
                                <m:r>
                                  <a:rPr lang="en-GB" sz="1400" dirty="0" smtClean="0">
                                    <a:latin typeface="Cambria Math" panose="02040503050406030204" pitchFamily="18" charset="0"/>
                                  </a:rPr>
                                  <m:t>/</m:t>
                                </m:r>
                                <m:r>
                                  <a:rPr lang="en-GB" sz="1400" dirty="0" smtClean="0">
                                    <a:latin typeface="Cambria Math" panose="02040503050406030204" pitchFamily="18" charset="0"/>
                                  </a:rPr>
                                  <m:t>𝑊</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1</m:t>
                                    </m:r>
                                  </m:num>
                                  <m:den>
                                    <m:r>
                                      <a:rPr lang="en-GB" sz="1400" dirty="0" smtClean="0">
                                        <a:latin typeface="Cambria Math" panose="02040503050406030204" pitchFamily="18" charset="0"/>
                                      </a:rPr>
                                      <m:t>3</m:t>
                                    </m:r>
                                  </m:den>
                                </m:f>
                                <m:r>
                                  <a:rPr lang="en-GB" sz="1400" dirty="0" smtClean="0">
                                    <a:latin typeface="Cambria Math" panose="02040503050406030204" pitchFamily="18" charset="0"/>
                                  </a:rPr>
                                  <m:t>𝐾</m:t>
                                </m:r>
                                <m:r>
                                  <a:rPr lang="en-GB" sz="1400" dirty="0" smtClean="0">
                                    <a:latin typeface="Cambria Math" panose="02040503050406030204" pitchFamily="18" charset="0"/>
                                  </a:rPr>
                                  <m:t>/</m:t>
                                </m:r>
                                <m:r>
                                  <a:rPr lang="en-GB" sz="1400" dirty="0" smtClean="0">
                                    <a:latin typeface="Cambria Math" panose="02040503050406030204" pitchFamily="18" charset="0"/>
                                  </a:rPr>
                                  <m:t>𝑊</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US" sz="1400" b="0" i="0" dirty="0" smtClean="0">
                                    <a:latin typeface="Cambria Math" panose="02040503050406030204" pitchFamily="18" charset="0"/>
                                  </a:rPr>
                                  <m:t>0.3808</m:t>
                                </m:r>
                                <m:r>
                                  <a:rPr lang="en-GB" sz="1400" dirty="0" smtClean="0">
                                    <a:latin typeface="Cambria Math" panose="02040503050406030204" pitchFamily="18" charset="0"/>
                                  </a:rPr>
                                  <m:t>𝐾</m:t>
                                </m:r>
                                <m:r>
                                  <a:rPr lang="en-GB" sz="1400" dirty="0" smtClean="0">
                                    <a:latin typeface="Cambria Math" panose="02040503050406030204" pitchFamily="18" charset="0"/>
                                  </a:rPr>
                                  <m:t>/</m:t>
                                </m:r>
                                <m:r>
                                  <a:rPr lang="en-GB" sz="1400" dirty="0" smtClean="0">
                                    <a:latin typeface="Cambria Math" panose="02040503050406030204" pitchFamily="18" charset="0"/>
                                  </a:rPr>
                                  <m:t>𝑊</m:t>
                                </m:r>
                              </m:oMath>
                            </m:oMathPara>
                          </a14:m>
                          <a:endParaRPr lang="en-US" sz="1400" dirty="0"/>
                        </a:p>
                      </a:txBody>
                      <a:tcPr anchor="ctr">
                        <a:noFill/>
                      </a:tcPr>
                    </a:tc>
                    <a:extLst>
                      <a:ext uri="{0D108BD9-81ED-4DB2-BD59-A6C34878D82A}">
                        <a16:rowId xmlns:a16="http://schemas.microsoft.com/office/drawing/2014/main" val="1156365611"/>
                      </a:ext>
                    </a:extLst>
                  </a:tr>
                  <a:tr h="371903">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𝐶</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15</m:t>
                                </m:r>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𝐽</m:t>
                                    </m:r>
                                  </m:num>
                                  <m:den>
                                    <m:r>
                                      <a:rPr lang="en-GB" sz="1400" dirty="0" smtClean="0">
                                        <a:latin typeface="Cambria Math" panose="02040503050406030204" pitchFamily="18" charset="0"/>
                                      </a:rPr>
                                      <m:t>𝐾</m:t>
                                    </m:r>
                                  </m:den>
                                </m:f>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15</m:t>
                                </m:r>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𝐽</m:t>
                                    </m:r>
                                  </m:num>
                                  <m:den>
                                    <m:r>
                                      <a:rPr lang="en-GB" sz="1400" dirty="0" smtClean="0">
                                        <a:latin typeface="Cambria Math" panose="02040503050406030204" pitchFamily="18" charset="0"/>
                                      </a:rPr>
                                      <m:t>𝐾</m:t>
                                    </m:r>
                                  </m:den>
                                </m:f>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GB" sz="1400" i="0" dirty="0" smtClean="0">
                                    <a:latin typeface="Cambria Math" panose="02040503050406030204" pitchFamily="18" charset="0"/>
                                  </a:rPr>
                                  <m:t>3</m:t>
                                </m:r>
                                <m:r>
                                  <a:rPr lang="en-US" sz="1400" b="0" i="0" dirty="0" smtClean="0">
                                    <a:latin typeface="Cambria Math" panose="02040503050406030204" pitchFamily="18" charset="0"/>
                                  </a:rPr>
                                  <m:t>1.4173</m:t>
                                </m:r>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𝐽</m:t>
                                    </m:r>
                                  </m:num>
                                  <m:den>
                                    <m:r>
                                      <a:rPr lang="en-GB" sz="1400" dirty="0" smtClean="0">
                                        <a:latin typeface="Cambria Math" panose="02040503050406030204" pitchFamily="18" charset="0"/>
                                      </a:rPr>
                                      <m:t>𝐾</m:t>
                                    </m:r>
                                  </m:den>
                                </m:f>
                              </m:oMath>
                            </m:oMathPara>
                          </a14:m>
                          <a:endParaRPr lang="en-US" sz="1400" dirty="0"/>
                        </a:p>
                      </a:txBody>
                      <a:tcPr anchor="ctr">
                        <a:noFill/>
                      </a:tcPr>
                    </a:tc>
                    <a:extLst>
                      <a:ext uri="{0D108BD9-81ED-4DB2-BD59-A6C34878D82A}">
                        <a16:rowId xmlns:a16="http://schemas.microsoft.com/office/drawing/2014/main" val="2135756479"/>
                      </a:ext>
                    </a:extLst>
                  </a:tr>
                </a:tbl>
              </a:graphicData>
            </a:graphic>
          </p:graphicFrame>
        </mc:Choice>
        <mc:Fallback xmlns="">
          <p:graphicFrame>
            <p:nvGraphicFramePr>
              <p:cNvPr id="8" name="Table 8">
                <a:extLst>
                  <a:ext uri="{FF2B5EF4-FFF2-40B4-BE49-F238E27FC236}">
                    <a16:creationId xmlns:a16="http://schemas.microsoft.com/office/drawing/2014/main" id="{DD47943A-B569-4E6F-BB73-9523654E7FE6}"/>
                  </a:ext>
                </a:extLst>
              </p:cNvPr>
              <p:cNvGraphicFramePr>
                <a:graphicFrameLocks noGrp="1"/>
              </p:cNvGraphicFramePr>
              <p:nvPr>
                <p:extLst>
                  <p:ext uri="{D42A27DB-BD31-4B8C-83A1-F6EECF244321}">
                    <p14:modId xmlns:p14="http://schemas.microsoft.com/office/powerpoint/2010/main" val="3843734517"/>
                  </p:ext>
                </p:extLst>
              </p:nvPr>
            </p:nvGraphicFramePr>
            <p:xfrm>
              <a:off x="3779912" y="3405098"/>
              <a:ext cx="5070740" cy="2109470"/>
            </p:xfrm>
            <a:graphic>
              <a:graphicData uri="http://schemas.openxmlformats.org/drawingml/2006/table">
                <a:tbl>
                  <a:tblPr firstRow="1" bandRow="1">
                    <a:tableStyleId>{D27102A9-8310-4765-A935-A1911B00CA55}</a:tableStyleId>
                  </a:tblPr>
                  <a:tblGrid>
                    <a:gridCol w="1267685">
                      <a:extLst>
                        <a:ext uri="{9D8B030D-6E8A-4147-A177-3AD203B41FA5}">
                          <a16:colId xmlns:a16="http://schemas.microsoft.com/office/drawing/2014/main" val="1617426856"/>
                        </a:ext>
                      </a:extLst>
                    </a:gridCol>
                    <a:gridCol w="1267685">
                      <a:extLst>
                        <a:ext uri="{9D8B030D-6E8A-4147-A177-3AD203B41FA5}">
                          <a16:colId xmlns:a16="http://schemas.microsoft.com/office/drawing/2014/main" val="4076900690"/>
                        </a:ext>
                      </a:extLst>
                    </a:gridCol>
                    <a:gridCol w="1267685">
                      <a:extLst>
                        <a:ext uri="{9D8B030D-6E8A-4147-A177-3AD203B41FA5}">
                          <a16:colId xmlns:a16="http://schemas.microsoft.com/office/drawing/2014/main" val="1219635371"/>
                        </a:ext>
                      </a:extLst>
                    </a:gridCol>
                    <a:gridCol w="1267685">
                      <a:extLst>
                        <a:ext uri="{9D8B030D-6E8A-4147-A177-3AD203B41FA5}">
                          <a16:colId xmlns:a16="http://schemas.microsoft.com/office/drawing/2014/main" val="3718501836"/>
                        </a:ext>
                      </a:extLst>
                    </a:gridCol>
                  </a:tblGrid>
                  <a:tr h="518160">
                    <a:tc>
                      <a:txBody>
                        <a:bodyPr/>
                        <a:lstStyle/>
                        <a:p>
                          <a:pPr algn="ctr"/>
                          <a:r>
                            <a:rPr lang="en-GB" sz="1400" dirty="0"/>
                            <a:t>Parameter</a:t>
                          </a:r>
                          <a:endParaRPr lang="en-US" sz="1400" dirty="0"/>
                        </a:p>
                      </a:txBody>
                      <a:tcPr anchor="ctr"/>
                    </a:tc>
                    <a:tc>
                      <a:txBody>
                        <a:bodyPr/>
                        <a:lstStyle/>
                        <a:p>
                          <a:pPr algn="ctr"/>
                          <a:r>
                            <a:rPr lang="en-GB" sz="1400" dirty="0"/>
                            <a:t>Datasheet</a:t>
                          </a:r>
                          <a:endParaRPr lang="en-US" sz="1400" dirty="0"/>
                        </a:p>
                      </a:txBody>
                      <a:tcPr anchor="ctr"/>
                    </a:tc>
                    <a:tc>
                      <a:txBody>
                        <a:bodyPr/>
                        <a:lstStyle/>
                        <a:p>
                          <a:pPr algn="ctr"/>
                          <a:r>
                            <a:rPr lang="en-GB" sz="1400" dirty="0"/>
                            <a:t>Measurement [29]</a:t>
                          </a:r>
                          <a:endParaRPr lang="en-US" sz="1400" dirty="0"/>
                        </a:p>
                      </a:txBody>
                      <a:tcPr anchor="ctr"/>
                    </a:tc>
                    <a:tc>
                      <a:txBody>
                        <a:bodyPr/>
                        <a:lstStyle/>
                        <a:p>
                          <a:pPr algn="ctr"/>
                          <a:r>
                            <a:rPr lang="en-US" sz="1400" dirty="0"/>
                            <a:t>Experience</a:t>
                          </a:r>
                        </a:p>
                      </a:txBody>
                      <a:tcPr anchor="ctr"/>
                    </a:tc>
                    <a:extLst>
                      <a:ext uri="{0D108BD9-81ED-4DB2-BD59-A6C34878D82A}">
                        <a16:rowId xmlns:a16="http://schemas.microsoft.com/office/drawing/2014/main" val="3447004064"/>
                      </a:ext>
                    </a:extLst>
                  </a:tr>
                  <a:tr h="304800">
                    <a:tc>
                      <a:txBody>
                        <a:bodyPr/>
                        <a:lstStyle/>
                        <a:p>
                          <a:endParaRPr lang="en-US"/>
                        </a:p>
                      </a:txBody>
                      <a:tcPr anchor="ctr">
                        <a:blipFill>
                          <a:blip r:embed="rId2"/>
                          <a:stretch>
                            <a:fillRect t="-172000" r="-300481" b="-428000"/>
                          </a:stretch>
                        </a:blipFill>
                      </a:tcPr>
                    </a:tc>
                    <a:tc>
                      <a:txBody>
                        <a:bodyPr/>
                        <a:lstStyle/>
                        <a:p>
                          <a:endParaRPr lang="en-US"/>
                        </a:p>
                      </a:txBody>
                      <a:tcPr anchor="ctr">
                        <a:blipFill>
                          <a:blip r:embed="rId2"/>
                          <a:stretch>
                            <a:fillRect l="-100000" t="-172000" r="-200481" b="-428000"/>
                          </a:stretch>
                        </a:blipFill>
                      </a:tcPr>
                    </a:tc>
                    <a:tc>
                      <a:txBody>
                        <a:bodyPr/>
                        <a:lstStyle/>
                        <a:p>
                          <a:endParaRPr lang="en-US"/>
                        </a:p>
                      </a:txBody>
                      <a:tcPr anchor="ctr">
                        <a:blipFill>
                          <a:blip r:embed="rId2"/>
                          <a:stretch>
                            <a:fillRect l="-200000" t="-172000" r="-100481" b="-428000"/>
                          </a:stretch>
                        </a:blipFill>
                      </a:tcPr>
                    </a:tc>
                    <a:tc>
                      <a:txBody>
                        <a:bodyPr/>
                        <a:lstStyle/>
                        <a:p>
                          <a:endParaRPr lang="en-US"/>
                        </a:p>
                      </a:txBody>
                      <a:tcPr anchor="ctr">
                        <a:blipFill>
                          <a:blip r:embed="rId2"/>
                          <a:stretch>
                            <a:fillRect l="-300000" t="-172000" r="-481" b="-428000"/>
                          </a:stretch>
                        </a:blipFill>
                      </a:tcPr>
                    </a:tc>
                    <a:extLst>
                      <a:ext uri="{0D108BD9-81ED-4DB2-BD59-A6C34878D82A}">
                        <a16:rowId xmlns:a16="http://schemas.microsoft.com/office/drawing/2014/main" val="4077589059"/>
                      </a:ext>
                    </a:extLst>
                  </a:tr>
                  <a:tr h="304800">
                    <a:tc>
                      <a:txBody>
                        <a:bodyPr/>
                        <a:lstStyle/>
                        <a:p>
                          <a:endParaRPr lang="en-US"/>
                        </a:p>
                      </a:txBody>
                      <a:tcPr anchor="ctr">
                        <a:blipFill>
                          <a:blip r:embed="rId2"/>
                          <a:stretch>
                            <a:fillRect t="-266667" r="-300481" b="-319608"/>
                          </a:stretch>
                        </a:blipFill>
                      </a:tcPr>
                    </a:tc>
                    <a:tc>
                      <a:txBody>
                        <a:bodyPr/>
                        <a:lstStyle/>
                        <a:p>
                          <a:endParaRPr lang="en-US"/>
                        </a:p>
                      </a:txBody>
                      <a:tcPr anchor="ctr">
                        <a:blipFill>
                          <a:blip r:embed="rId2"/>
                          <a:stretch>
                            <a:fillRect l="-100000" t="-266667" r="-200481" b="-319608"/>
                          </a:stretch>
                        </a:blipFill>
                      </a:tcPr>
                    </a:tc>
                    <a:tc>
                      <a:txBody>
                        <a:bodyPr/>
                        <a:lstStyle/>
                        <a:p>
                          <a:endParaRPr lang="en-US"/>
                        </a:p>
                      </a:txBody>
                      <a:tcPr anchor="ctr">
                        <a:blipFill>
                          <a:blip r:embed="rId2"/>
                          <a:stretch>
                            <a:fillRect l="-200000" t="-266667" r="-100481" b="-319608"/>
                          </a:stretch>
                        </a:blipFill>
                      </a:tcPr>
                    </a:tc>
                    <a:tc>
                      <a:txBody>
                        <a:bodyPr/>
                        <a:lstStyle/>
                        <a:p>
                          <a:endParaRPr lang="en-US"/>
                        </a:p>
                      </a:txBody>
                      <a:tcPr anchor="ctr">
                        <a:blipFill>
                          <a:blip r:embed="rId2"/>
                          <a:stretch>
                            <a:fillRect l="-300000" t="-266667" r="-481" b="-319608"/>
                          </a:stretch>
                        </a:blipFill>
                      </a:tcPr>
                    </a:tc>
                    <a:extLst>
                      <a:ext uri="{0D108BD9-81ED-4DB2-BD59-A6C34878D82A}">
                        <a16:rowId xmlns:a16="http://schemas.microsoft.com/office/drawing/2014/main" val="573204145"/>
                      </a:ext>
                    </a:extLst>
                  </a:tr>
                  <a:tr h="492252">
                    <a:tc>
                      <a:txBody>
                        <a:bodyPr/>
                        <a:lstStyle/>
                        <a:p>
                          <a:endParaRPr lang="en-US"/>
                        </a:p>
                      </a:txBody>
                      <a:tcPr anchor="ctr">
                        <a:blipFill>
                          <a:blip r:embed="rId2"/>
                          <a:stretch>
                            <a:fillRect t="-233750" r="-300481" b="-103750"/>
                          </a:stretch>
                        </a:blipFill>
                      </a:tcPr>
                    </a:tc>
                    <a:tc>
                      <a:txBody>
                        <a:bodyPr/>
                        <a:lstStyle/>
                        <a:p>
                          <a:endParaRPr lang="en-US"/>
                        </a:p>
                      </a:txBody>
                      <a:tcPr anchor="ctr">
                        <a:blipFill>
                          <a:blip r:embed="rId2"/>
                          <a:stretch>
                            <a:fillRect l="-100000" t="-233750" r="-200481" b="-103750"/>
                          </a:stretch>
                        </a:blipFill>
                      </a:tcPr>
                    </a:tc>
                    <a:tc>
                      <a:txBody>
                        <a:bodyPr/>
                        <a:lstStyle/>
                        <a:p>
                          <a:endParaRPr lang="en-US"/>
                        </a:p>
                      </a:txBody>
                      <a:tcPr anchor="ctr">
                        <a:blipFill>
                          <a:blip r:embed="rId2"/>
                          <a:stretch>
                            <a:fillRect l="-200000" t="-233750" r="-100481" b="-103750"/>
                          </a:stretch>
                        </a:blipFill>
                      </a:tcPr>
                    </a:tc>
                    <a:tc>
                      <a:txBody>
                        <a:bodyPr/>
                        <a:lstStyle/>
                        <a:p>
                          <a:endParaRPr lang="en-US"/>
                        </a:p>
                      </a:txBody>
                      <a:tcPr anchor="ctr">
                        <a:blipFill>
                          <a:blip r:embed="rId2"/>
                          <a:stretch>
                            <a:fillRect l="-300000" t="-233750" r="-481" b="-103750"/>
                          </a:stretch>
                        </a:blipFill>
                      </a:tcPr>
                    </a:tc>
                    <a:extLst>
                      <a:ext uri="{0D108BD9-81ED-4DB2-BD59-A6C34878D82A}">
                        <a16:rowId xmlns:a16="http://schemas.microsoft.com/office/drawing/2014/main" val="1156365611"/>
                      </a:ext>
                    </a:extLst>
                  </a:tr>
                  <a:tr h="489458">
                    <a:tc>
                      <a:txBody>
                        <a:bodyPr/>
                        <a:lstStyle/>
                        <a:p>
                          <a:endParaRPr lang="en-US"/>
                        </a:p>
                      </a:txBody>
                      <a:tcPr anchor="ctr">
                        <a:blipFill>
                          <a:blip r:embed="rId2"/>
                          <a:stretch>
                            <a:fillRect t="-329630" r="-300481" b="-2469"/>
                          </a:stretch>
                        </a:blipFill>
                      </a:tcPr>
                    </a:tc>
                    <a:tc>
                      <a:txBody>
                        <a:bodyPr/>
                        <a:lstStyle/>
                        <a:p>
                          <a:endParaRPr lang="en-US"/>
                        </a:p>
                      </a:txBody>
                      <a:tcPr anchor="ctr">
                        <a:blipFill>
                          <a:blip r:embed="rId2"/>
                          <a:stretch>
                            <a:fillRect l="-100000" t="-329630" r="-200481" b="-2469"/>
                          </a:stretch>
                        </a:blipFill>
                      </a:tcPr>
                    </a:tc>
                    <a:tc>
                      <a:txBody>
                        <a:bodyPr/>
                        <a:lstStyle/>
                        <a:p>
                          <a:endParaRPr lang="en-US"/>
                        </a:p>
                      </a:txBody>
                      <a:tcPr anchor="ctr">
                        <a:blipFill>
                          <a:blip r:embed="rId2"/>
                          <a:stretch>
                            <a:fillRect l="-200000" t="-329630" r="-100481" b="-2469"/>
                          </a:stretch>
                        </a:blipFill>
                      </a:tcPr>
                    </a:tc>
                    <a:tc>
                      <a:txBody>
                        <a:bodyPr/>
                        <a:lstStyle/>
                        <a:p>
                          <a:endParaRPr lang="en-US"/>
                        </a:p>
                      </a:txBody>
                      <a:tcPr anchor="ctr">
                        <a:blipFill>
                          <a:blip r:embed="rId2"/>
                          <a:stretch>
                            <a:fillRect l="-300000" t="-329630" r="-481" b="-2469"/>
                          </a:stretch>
                        </a:blipFill>
                      </a:tcPr>
                    </a:tc>
                    <a:extLst>
                      <a:ext uri="{0D108BD9-81ED-4DB2-BD59-A6C34878D82A}">
                        <a16:rowId xmlns:a16="http://schemas.microsoft.com/office/drawing/2014/main" val="2135756479"/>
                      </a:ext>
                    </a:extLst>
                  </a:tr>
                </a:tbl>
              </a:graphicData>
            </a:graphic>
          </p:graphicFrame>
        </mc:Fallback>
      </mc:AlternateContent>
      <p:grpSp>
        <p:nvGrpSpPr>
          <p:cNvPr id="12" name="Group 11">
            <a:extLst>
              <a:ext uri="{FF2B5EF4-FFF2-40B4-BE49-F238E27FC236}">
                <a16:creationId xmlns:a16="http://schemas.microsoft.com/office/drawing/2014/main" id="{C42DEA5C-F0CC-45B6-8745-5C3F8260AB08}"/>
              </a:ext>
            </a:extLst>
          </p:cNvPr>
          <p:cNvGrpSpPr/>
          <p:nvPr/>
        </p:nvGrpSpPr>
        <p:grpSpPr>
          <a:xfrm>
            <a:off x="300039" y="3642080"/>
            <a:ext cx="3711718" cy="1659128"/>
            <a:chOff x="-2021390" y="3393646"/>
            <a:chExt cx="3711718" cy="1659128"/>
          </a:xfrm>
        </p:grpSpPr>
        <p:pic>
          <p:nvPicPr>
            <p:cNvPr id="10" name="Picture 9">
              <a:extLst>
                <a:ext uri="{FF2B5EF4-FFF2-40B4-BE49-F238E27FC236}">
                  <a16:creationId xmlns:a16="http://schemas.microsoft.com/office/drawing/2014/main" id="{1DB61ADA-0C22-4F12-A0A7-6C7183D290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390" y="3393646"/>
              <a:ext cx="2304256" cy="1659128"/>
            </a:xfrm>
            <a:prstGeom prst="rect">
              <a:avLst/>
            </a:prstGeom>
          </p:spPr>
        </p:pic>
        <p:pic>
          <p:nvPicPr>
            <p:cNvPr id="11" name="Picture 10">
              <a:extLst>
                <a:ext uri="{FF2B5EF4-FFF2-40B4-BE49-F238E27FC236}">
                  <a16:creationId xmlns:a16="http://schemas.microsoft.com/office/drawing/2014/main" id="{571797C6-334D-475D-9B9A-006E5F44BB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4672" y="3393646"/>
              <a:ext cx="1475656" cy="1659128"/>
            </a:xfrm>
            <a:prstGeom prst="rect">
              <a:avLst/>
            </a:prstGeom>
          </p:spPr>
        </p:pic>
      </p:grpSp>
      <p:sp>
        <p:nvSpPr>
          <p:cNvPr id="13" name="TextBox 12">
            <a:extLst>
              <a:ext uri="{FF2B5EF4-FFF2-40B4-BE49-F238E27FC236}">
                <a16:creationId xmlns:a16="http://schemas.microsoft.com/office/drawing/2014/main" id="{4C5DA55B-0479-47C7-90E0-E45BF6843A38}"/>
              </a:ext>
            </a:extLst>
          </p:cNvPr>
          <p:cNvSpPr txBox="1"/>
          <p:nvPr/>
        </p:nvSpPr>
        <p:spPr>
          <a:xfrm>
            <a:off x="263634" y="2751311"/>
            <a:ext cx="3667992" cy="461665"/>
          </a:xfrm>
          <a:prstGeom prst="rect">
            <a:avLst/>
          </a:prstGeom>
          <a:noFill/>
        </p:spPr>
        <p:txBody>
          <a:bodyPr wrap="none" rtlCol="0">
            <a:spAutoFit/>
          </a:bodyPr>
          <a:lstStyle/>
          <a:p>
            <a:r>
              <a:rPr lang="en-GB" dirty="0">
                <a:latin typeface="+mn-lt"/>
              </a:rPr>
              <a:t>TEC1-12706 Peltier module</a:t>
            </a:r>
            <a:endParaRPr lang="en-US" dirty="0">
              <a:latin typeface="+mn-lt"/>
            </a:endParaRPr>
          </a:p>
        </p:txBody>
      </p:sp>
      <p:sp>
        <p:nvSpPr>
          <p:cNvPr id="14" name="TextBox 13">
            <a:extLst>
              <a:ext uri="{FF2B5EF4-FFF2-40B4-BE49-F238E27FC236}">
                <a16:creationId xmlns:a16="http://schemas.microsoft.com/office/drawing/2014/main" id="{12688756-4CAF-4EE0-AE0B-3935EBEE7735}"/>
              </a:ext>
            </a:extLst>
          </p:cNvPr>
          <p:cNvSpPr txBox="1"/>
          <p:nvPr/>
        </p:nvSpPr>
        <p:spPr>
          <a:xfrm>
            <a:off x="2604295" y="5804545"/>
            <a:ext cx="4574970" cy="461665"/>
          </a:xfrm>
          <a:prstGeom prst="rect">
            <a:avLst/>
          </a:prstGeom>
          <a:noFill/>
        </p:spPr>
        <p:txBody>
          <a:bodyPr wrap="none" rtlCol="0">
            <a:spAutoFit/>
          </a:bodyPr>
          <a:lstStyle/>
          <a:p>
            <a:r>
              <a:rPr lang="en-GB" dirty="0">
                <a:solidFill>
                  <a:srgbClr val="FF0000"/>
                </a:solidFill>
              </a:rPr>
              <a:t>Which are the right parameters?</a:t>
            </a:r>
            <a:endParaRPr lang="en-US" dirty="0">
              <a:solidFill>
                <a:srgbClr val="FF0000"/>
              </a:solidFill>
            </a:endParaRPr>
          </a:p>
        </p:txBody>
      </p:sp>
    </p:spTree>
    <p:extLst>
      <p:ext uri="{BB962C8B-B14F-4D97-AF65-F5344CB8AC3E}">
        <p14:creationId xmlns:p14="http://schemas.microsoft.com/office/powerpoint/2010/main" val="280611662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D01B56-3B24-49CA-8ED3-D697045F717D}"/>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339AF6B7-E04A-46DF-8E15-880A71A9B887}"/>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F13A68AD-87CB-4690-B03A-6D909201EE8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58</a:t>
            </a:fld>
            <a:r>
              <a:rPr lang="en-US"/>
              <a:t>/1024</a:t>
            </a:r>
            <a:endParaRPr lang="en-US" dirty="0"/>
          </a:p>
        </p:txBody>
      </p:sp>
      <p:sp>
        <p:nvSpPr>
          <p:cNvPr id="7" name="Title 1">
            <a:extLst>
              <a:ext uri="{FF2B5EF4-FFF2-40B4-BE49-F238E27FC236}">
                <a16:creationId xmlns:a16="http://schemas.microsoft.com/office/drawing/2014/main" id="{A1E855C2-FD20-4431-BCB3-A13F4531172A}"/>
              </a:ext>
            </a:extLst>
          </p:cNvPr>
          <p:cNvSpPr>
            <a:spLocks noGrp="1"/>
          </p:cNvSpPr>
          <p:nvPr>
            <p:ph type="title"/>
          </p:nvPr>
        </p:nvSpPr>
        <p:spPr>
          <a:xfrm>
            <a:off x="0" y="620688"/>
            <a:ext cx="9144000" cy="935038"/>
          </a:xfrm>
        </p:spPr>
        <p:txBody>
          <a:bodyPr/>
          <a:lstStyle/>
          <a:p>
            <a:r>
              <a:rPr lang="en-US" dirty="0"/>
              <a:t>4. Study case: SISO Peltier system</a:t>
            </a:r>
          </a:p>
        </p:txBody>
      </p:sp>
      <p:sp>
        <p:nvSpPr>
          <p:cNvPr id="8" name="Content Placeholder 2">
            <a:extLst>
              <a:ext uri="{FF2B5EF4-FFF2-40B4-BE49-F238E27FC236}">
                <a16:creationId xmlns:a16="http://schemas.microsoft.com/office/drawing/2014/main" id="{D182CE12-0FAF-4B76-92EE-3D1D712DF443}"/>
              </a:ext>
            </a:extLst>
          </p:cNvPr>
          <p:cNvSpPr>
            <a:spLocks noGrp="1"/>
          </p:cNvSpPr>
          <p:nvPr>
            <p:ph idx="1"/>
          </p:nvPr>
        </p:nvSpPr>
        <p:spPr>
          <a:xfrm>
            <a:off x="35496" y="1628800"/>
            <a:ext cx="8785225" cy="576783"/>
          </a:xfrm>
        </p:spPr>
        <p:txBody>
          <a:bodyPr/>
          <a:lstStyle/>
          <a:p>
            <a:pPr marL="0" indent="0">
              <a:buNone/>
            </a:pPr>
            <a:r>
              <a:rPr lang="en-US" dirty="0"/>
              <a:t>Step 4: behavioral matching </a:t>
            </a:r>
            <a:r>
              <a:rPr lang="en-GB" dirty="0"/>
              <a:t>for 50</a:t>
            </a:r>
            <a:r>
              <a:rPr lang="es-CO" dirty="0"/>
              <a:t>°C </a:t>
            </a:r>
            <a:r>
              <a:rPr lang="es-CO" dirty="0" err="1"/>
              <a:t>setpoint</a:t>
            </a:r>
            <a:endParaRPr lang="en-US" dirty="0"/>
          </a:p>
        </p:txBody>
      </p:sp>
      <p:pic>
        <p:nvPicPr>
          <p:cNvPr id="12" name="Picture 11">
            <a:extLst>
              <a:ext uri="{FF2B5EF4-FFF2-40B4-BE49-F238E27FC236}">
                <a16:creationId xmlns:a16="http://schemas.microsoft.com/office/drawing/2014/main" id="{AE064471-12F1-48E4-89C2-F6DFFAD3DE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60" y="2290222"/>
            <a:ext cx="7641396" cy="3947090"/>
          </a:xfrm>
          <a:prstGeom prst="rect">
            <a:avLst/>
          </a:prstGeom>
        </p:spPr>
      </p:pic>
      <p:sp>
        <p:nvSpPr>
          <p:cNvPr id="13" name="TextBox 12">
            <a:extLst>
              <a:ext uri="{FF2B5EF4-FFF2-40B4-BE49-F238E27FC236}">
                <a16:creationId xmlns:a16="http://schemas.microsoft.com/office/drawing/2014/main" id="{CFCCB2FF-9552-44E9-8B31-E5864E36B1BF}"/>
              </a:ext>
            </a:extLst>
          </p:cNvPr>
          <p:cNvSpPr txBox="1"/>
          <p:nvPr/>
        </p:nvSpPr>
        <p:spPr>
          <a:xfrm>
            <a:off x="7164288" y="3722746"/>
            <a:ext cx="1872208" cy="646331"/>
          </a:xfrm>
          <a:prstGeom prst="rect">
            <a:avLst/>
          </a:prstGeom>
          <a:noFill/>
        </p:spPr>
        <p:txBody>
          <a:bodyPr wrap="square" rtlCol="0">
            <a:spAutoFit/>
          </a:bodyPr>
          <a:lstStyle/>
          <a:p>
            <a:r>
              <a:rPr lang="en-US" sz="1800" dirty="0">
                <a:solidFill>
                  <a:srgbClr val="FF0000"/>
                </a:solidFill>
              </a:rPr>
              <a:t>Input output matching</a:t>
            </a:r>
          </a:p>
        </p:txBody>
      </p:sp>
    </p:spTree>
    <p:extLst>
      <p:ext uri="{BB962C8B-B14F-4D97-AF65-F5344CB8AC3E}">
        <p14:creationId xmlns:p14="http://schemas.microsoft.com/office/powerpoint/2010/main" val="34835100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7E8D-8485-49B9-AF8E-F27ACE2F84E2}"/>
              </a:ext>
            </a:extLst>
          </p:cNvPr>
          <p:cNvSpPr>
            <a:spLocks noGrp="1"/>
          </p:cNvSpPr>
          <p:nvPr>
            <p:ph type="title"/>
          </p:nvPr>
        </p:nvSpPr>
        <p:spPr/>
        <p:txBody>
          <a:bodyPr/>
          <a:lstStyle/>
          <a:p>
            <a:r>
              <a:rPr lang="en-US" dirty="0"/>
              <a:t>4. Study case: SISO Peltier system</a:t>
            </a:r>
          </a:p>
        </p:txBody>
      </p:sp>
      <p:sp>
        <p:nvSpPr>
          <p:cNvPr id="3" name="Content Placeholder 2">
            <a:extLst>
              <a:ext uri="{FF2B5EF4-FFF2-40B4-BE49-F238E27FC236}">
                <a16:creationId xmlns:a16="http://schemas.microsoft.com/office/drawing/2014/main" id="{D9549E9E-70E5-43A3-A6B1-57316EE35374}"/>
              </a:ext>
            </a:extLst>
          </p:cNvPr>
          <p:cNvSpPr>
            <a:spLocks noGrp="1"/>
          </p:cNvSpPr>
          <p:nvPr>
            <p:ph idx="1"/>
          </p:nvPr>
        </p:nvSpPr>
        <p:spPr>
          <a:xfrm>
            <a:off x="179388" y="1772816"/>
            <a:ext cx="8785225" cy="576783"/>
          </a:xfrm>
        </p:spPr>
        <p:txBody>
          <a:bodyPr/>
          <a:lstStyle/>
          <a:p>
            <a:pPr marL="0" indent="0">
              <a:buNone/>
            </a:pPr>
            <a:r>
              <a:rPr lang="en-US" dirty="0"/>
              <a:t>Step 4: behavioral matching</a:t>
            </a:r>
          </a:p>
        </p:txBody>
      </p:sp>
      <p:sp>
        <p:nvSpPr>
          <p:cNvPr id="4" name="Date Placeholder 3">
            <a:extLst>
              <a:ext uri="{FF2B5EF4-FFF2-40B4-BE49-F238E27FC236}">
                <a16:creationId xmlns:a16="http://schemas.microsoft.com/office/drawing/2014/main" id="{A1073453-8F9A-476D-993C-1E9568A59B36}"/>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C02D45AC-1A05-4858-825B-D8CE7DC94ED6}"/>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02103D08-806C-49AA-A042-332DB39CF35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59</a:t>
            </a:fld>
            <a:r>
              <a:rPr lang="en-US"/>
              <a:t>/1024</a:t>
            </a:r>
            <a:endParaRPr lang="en-US" dirty="0"/>
          </a:p>
        </p:txBody>
      </p:sp>
      <p:sp>
        <p:nvSpPr>
          <p:cNvPr id="7" name="TextBox 6">
            <a:extLst>
              <a:ext uri="{FF2B5EF4-FFF2-40B4-BE49-F238E27FC236}">
                <a16:creationId xmlns:a16="http://schemas.microsoft.com/office/drawing/2014/main" id="{BD944BEA-8E0F-4843-BD29-DF03F55D73C6}"/>
              </a:ext>
            </a:extLst>
          </p:cNvPr>
          <p:cNvSpPr txBox="1"/>
          <p:nvPr/>
        </p:nvSpPr>
        <p:spPr>
          <a:xfrm>
            <a:off x="182244" y="2553494"/>
            <a:ext cx="6117947" cy="400110"/>
          </a:xfrm>
          <a:prstGeom prst="rect">
            <a:avLst/>
          </a:prstGeom>
          <a:noFill/>
        </p:spPr>
        <p:txBody>
          <a:bodyPr wrap="square" rtlCol="0">
            <a:spAutoFit/>
          </a:bodyPr>
          <a:lstStyle/>
          <a:p>
            <a:r>
              <a:rPr lang="en-GB" sz="2000" dirty="0">
                <a:latin typeface="+mn-lt"/>
              </a:rPr>
              <a:t>Genetic algorithm (closed-loop operation)</a:t>
            </a:r>
            <a:endParaRPr lang="en-US" sz="2000" dirty="0">
              <a:latin typeface="+mn-lt"/>
            </a:endParaRPr>
          </a:p>
        </p:txBody>
      </p:sp>
      <p:pic>
        <p:nvPicPr>
          <p:cNvPr id="8" name="Imagen 5">
            <a:extLst>
              <a:ext uri="{FF2B5EF4-FFF2-40B4-BE49-F238E27FC236}">
                <a16:creationId xmlns:a16="http://schemas.microsoft.com/office/drawing/2014/main" id="{0E59FE37-CB83-4679-A043-FBFB874CA274}"/>
              </a:ext>
            </a:extLst>
          </p:cNvPr>
          <p:cNvPicPr/>
          <p:nvPr/>
        </p:nvPicPr>
        <p:blipFill>
          <a:blip r:embed="rId3" cstate="email">
            <a:extLst>
              <a:ext uri="{28A0092B-C50C-407E-A947-70E740481C1C}">
                <a14:useLocalDpi xmlns:a14="http://schemas.microsoft.com/office/drawing/2010/main"/>
              </a:ext>
            </a:extLst>
          </a:blip>
          <a:stretch>
            <a:fillRect/>
          </a:stretch>
        </p:blipFill>
        <p:spPr>
          <a:xfrm>
            <a:off x="6769821" y="2076837"/>
            <a:ext cx="2110569" cy="4447788"/>
          </a:xfrm>
          <a:prstGeom prst="rect">
            <a:avLst/>
          </a:prstGeom>
        </p:spPr>
      </p:pic>
      <mc:AlternateContent xmlns:mc="http://schemas.openxmlformats.org/markup-compatibility/2006" xmlns:a14="http://schemas.microsoft.com/office/drawing/2010/main">
        <mc:Choice Requires="a14">
          <p:sp>
            <p:nvSpPr>
              <p:cNvPr id="9" name="Rectángulo 6">
                <a:extLst>
                  <a:ext uri="{FF2B5EF4-FFF2-40B4-BE49-F238E27FC236}">
                    <a16:creationId xmlns:a16="http://schemas.microsoft.com/office/drawing/2014/main" id="{D51D6EE7-0E8F-4D18-90F8-10E2F39BACE7}"/>
                  </a:ext>
                </a:extLst>
              </p:cNvPr>
              <p:cNvSpPr/>
              <p:nvPr/>
            </p:nvSpPr>
            <p:spPr>
              <a:xfrm>
                <a:off x="1755582" y="3068960"/>
                <a:ext cx="3345147" cy="426848"/>
              </a:xfrm>
              <a:prstGeom prst="rect">
                <a:avLst/>
              </a:prstGeom>
            </p:spPr>
            <p:txBody>
              <a:bodyPr wrap="none">
                <a:spAutoFit/>
              </a:bodyPr>
              <a:lstStyle/>
              <a:p>
                <a14:m>
                  <m:oMath xmlns:m="http://schemas.openxmlformats.org/officeDocument/2006/math">
                    <m:r>
                      <a:rPr lang="en-US" sz="1600" i="1" smtClean="0">
                        <a:latin typeface="Cambria Math" panose="02040503050406030204" pitchFamily="18" charset="0"/>
                      </a:rPr>
                      <m:t>𝐽</m:t>
                    </m:r>
                    <m:r>
                      <a:rPr lang="en-US" sz="1600" i="0">
                        <a:latin typeface="Cambria Math" panose="02040503050406030204" pitchFamily="18" charset="0"/>
                      </a:rPr>
                      <m:t>=</m:t>
                    </m:r>
                    <m:nary>
                      <m:naryPr>
                        <m:ctrlPr>
                          <a:rPr lang="en-US" sz="1600" i="1" smtClean="0">
                            <a:latin typeface="Cambria Math" panose="02040503050406030204" pitchFamily="18" charset="0"/>
                          </a:rPr>
                        </m:ctrlPr>
                      </m:naryPr>
                      <m:sub>
                        <m:r>
                          <m:rPr>
                            <m:brk m:alnAt="23"/>
                          </m:rPr>
                          <a:rPr lang="en-GB" sz="1600" b="0" i="1" smtClean="0">
                            <a:latin typeface="Cambria Math" panose="02040503050406030204" pitchFamily="18" charset="0"/>
                          </a:rPr>
                          <m:t>0</m:t>
                        </m:r>
                      </m:sub>
                      <m:sup>
                        <m:r>
                          <a:rPr lang="en-GB" sz="1600" b="0" i="1" smtClean="0">
                            <a:latin typeface="Cambria Math" panose="02040503050406030204" pitchFamily="18" charset="0"/>
                          </a:rPr>
                          <m:t>𝑇</m:t>
                        </m:r>
                      </m:sup>
                      <m:e>
                        <m:sSup>
                          <m:sSupPr>
                            <m:ctrlPr>
                              <a:rPr lang="en-GB" sz="1600" b="0" i="1" smtClean="0">
                                <a:latin typeface="Cambria Math" panose="02040503050406030204" pitchFamily="18" charset="0"/>
                              </a:rPr>
                            </m:ctrlPr>
                          </m:sSupPr>
                          <m:e>
                            <m:d>
                              <m:dPr>
                                <m:ctrlPr>
                                  <a:rPr lang="en-GB" sz="1600" b="0" i="1" smtClean="0">
                                    <a:latin typeface="Cambria Math" panose="02040503050406030204" pitchFamily="18" charset="0"/>
                                  </a:rPr>
                                </m:ctrlPr>
                              </m:dPr>
                              <m:e>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𝑦</m:t>
                                    </m:r>
                                  </m:e>
                                  <m:sub>
                                    <m:r>
                                      <a:rPr lang="en-GB" sz="1600" b="0" i="1" smtClean="0">
                                        <a:latin typeface="Cambria Math" panose="02040503050406030204" pitchFamily="18" charset="0"/>
                                      </a:rPr>
                                      <m:t>𝑟</m:t>
                                    </m:r>
                                  </m:sub>
                                </m:sSub>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𝑦</m:t>
                                    </m:r>
                                  </m:e>
                                  <m:sub>
                                    <m:r>
                                      <a:rPr lang="en-GB" sz="1600" b="0" i="1" smtClean="0">
                                        <a:latin typeface="Cambria Math" panose="02040503050406030204" pitchFamily="18" charset="0"/>
                                      </a:rPr>
                                      <m:t>𝐷𝑇</m:t>
                                    </m:r>
                                  </m:sub>
                                </m:sSub>
                              </m:e>
                            </m:d>
                          </m:e>
                          <m:sup>
                            <m:r>
                              <a:rPr lang="en-GB" sz="1600" b="0" i="1" smtClean="0">
                                <a:latin typeface="Cambria Math" panose="02040503050406030204" pitchFamily="18" charset="0"/>
                              </a:rPr>
                              <m:t>2</m:t>
                            </m:r>
                          </m:sup>
                        </m:sSup>
                      </m:e>
                    </m:nary>
                    <m:r>
                      <a:rPr lang="en-GB" sz="1600" b="0" i="1" smtClean="0">
                        <a:latin typeface="Cambria Math" panose="02040503050406030204" pitchFamily="18" charset="0"/>
                      </a:rPr>
                      <m:t>+</m:t>
                    </m:r>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b="0" i="1" smtClean="0">
                                    <a:latin typeface="Cambria Math" panose="02040503050406030204" pitchFamily="18" charset="0"/>
                                  </a:rPr>
                                  <m:t>𝑈</m:t>
                                </m:r>
                              </m:e>
                              <m:sub>
                                <m:r>
                                  <a:rPr lang="en-GB" sz="1600" i="1">
                                    <a:latin typeface="Cambria Math" panose="02040503050406030204" pitchFamily="18" charset="0"/>
                                  </a:rPr>
                                  <m:t>𝑟</m:t>
                                </m:r>
                              </m:sub>
                            </m:sSub>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b="0" i="1" smtClean="0">
                                    <a:latin typeface="Cambria Math" panose="02040503050406030204" pitchFamily="18" charset="0"/>
                                  </a:rPr>
                                  <m:t>𝑈</m:t>
                                </m:r>
                              </m:e>
                              <m:sub>
                                <m:r>
                                  <a:rPr lang="en-GB" sz="1600" i="1">
                                    <a:latin typeface="Cambria Math" panose="02040503050406030204" pitchFamily="18" charset="0"/>
                                  </a:rPr>
                                  <m:t>𝐷𝑇</m:t>
                                </m:r>
                              </m:sub>
                            </m:sSub>
                          </m:e>
                        </m:d>
                      </m:e>
                      <m:sup>
                        <m:r>
                          <a:rPr lang="en-GB" sz="1600" i="1">
                            <a:latin typeface="Cambria Math" panose="02040503050406030204" pitchFamily="18" charset="0"/>
                          </a:rPr>
                          <m:t>2</m:t>
                        </m:r>
                      </m:sup>
                    </m:sSup>
                    <m:r>
                      <a:rPr lang="en-GB" sz="1600" b="0" i="1" smtClean="0">
                        <a:latin typeface="Cambria Math" panose="02040503050406030204" pitchFamily="18" charset="0"/>
                      </a:rPr>
                      <m:t>𝑑𝑡</m:t>
                    </m:r>
                  </m:oMath>
                </a14:m>
                <a:r>
                  <a:rPr lang="en-US" sz="1600" dirty="0">
                    <a:latin typeface="Times New Roman" panose="02020603050405020304" pitchFamily="18" charset="0"/>
                    <a:cs typeface="Times New Roman" panose="02020603050405020304" pitchFamily="18" charset="0"/>
                  </a:rPr>
                  <a:t> </a:t>
                </a:r>
              </a:p>
            </p:txBody>
          </p:sp>
        </mc:Choice>
        <mc:Fallback xmlns="">
          <p:sp>
            <p:nvSpPr>
              <p:cNvPr id="9" name="Rectángulo 6">
                <a:extLst>
                  <a:ext uri="{FF2B5EF4-FFF2-40B4-BE49-F238E27FC236}">
                    <a16:creationId xmlns:a16="http://schemas.microsoft.com/office/drawing/2014/main" id="{D51D6EE7-0E8F-4D18-90F8-10E2F39BACE7}"/>
                  </a:ext>
                </a:extLst>
              </p:cNvPr>
              <p:cNvSpPr>
                <a:spLocks noRot="1" noChangeAspect="1" noMove="1" noResize="1" noEditPoints="1" noAdjustHandles="1" noChangeArrowheads="1" noChangeShapeType="1" noTextEdit="1"/>
              </p:cNvSpPr>
              <p:nvPr/>
            </p:nvSpPr>
            <p:spPr>
              <a:xfrm>
                <a:off x="1755582" y="3068960"/>
                <a:ext cx="3345147" cy="426848"/>
              </a:xfrm>
              <a:prstGeom prst="rect">
                <a:avLst/>
              </a:prstGeom>
              <a:blipFill>
                <a:blip r:embed="rId4"/>
                <a:stretch>
                  <a:fillRect l="-182" t="-100000" b="-16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8">
                <a:extLst>
                  <a:ext uri="{FF2B5EF4-FFF2-40B4-BE49-F238E27FC236}">
                    <a16:creationId xmlns:a16="http://schemas.microsoft.com/office/drawing/2014/main" id="{4BB3A08B-BB32-49E7-8943-37B8EEC7064C}"/>
                  </a:ext>
                </a:extLst>
              </p:cNvPr>
              <p:cNvSpPr txBox="1"/>
              <p:nvPr/>
            </p:nvSpPr>
            <p:spPr>
              <a:xfrm>
                <a:off x="163126" y="3729896"/>
                <a:ext cx="3184911" cy="1169551"/>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sz="1400" b="0" i="1" smtClean="0">
                        <a:latin typeface="Cambria Math" panose="02040503050406030204" pitchFamily="18" charset="0"/>
                        <a:cs typeface="Times New Roman" panose="02020603050405020304" pitchFamily="18" charset="0"/>
                      </a:rPr>
                      <m:t>𝐽</m:t>
                    </m:r>
                  </m:oMath>
                </a14:m>
                <a:r>
                  <a:rPr lang="en-US" sz="1400" b="0" i="1" dirty="0">
                    <a:latin typeface="Cambria Math" panose="02040503050406030204" pitchFamily="18" charset="0"/>
                    <a:cs typeface="Times New Roman" panose="02020603050405020304" pitchFamily="18" charset="0"/>
                  </a:rPr>
                  <a:t>: </a:t>
                </a:r>
                <a:r>
                  <a:rPr lang="en-US" sz="1400" dirty="0">
                    <a:latin typeface="Cambria Math" panose="02040503050406030204" pitchFamily="18" charset="0"/>
                    <a:cs typeface="Times New Roman" panose="02020603050405020304" pitchFamily="18" charset="0"/>
                  </a:rPr>
                  <a:t>Cost function value</a:t>
                </a:r>
                <a:endParaRPr lang="en-US" sz="1400" b="0" i="1" dirty="0">
                  <a:latin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GB" sz="1400" b="0" i="1" smtClean="0">
                            <a:latin typeface="Cambria Math" panose="02040503050406030204" pitchFamily="18" charset="0"/>
                            <a:cs typeface="Times New Roman" panose="02020603050405020304" pitchFamily="18" charset="0"/>
                          </a:rPr>
                        </m:ctrlPr>
                      </m:sSubPr>
                      <m:e>
                        <m:r>
                          <a:rPr lang="en-GB" sz="1400" b="0" i="1" smtClean="0">
                            <a:latin typeface="Cambria Math" panose="02040503050406030204" pitchFamily="18" charset="0"/>
                            <a:cs typeface="Times New Roman" panose="02020603050405020304" pitchFamily="18" charset="0"/>
                          </a:rPr>
                          <m:t>𝑦</m:t>
                        </m:r>
                      </m:e>
                      <m:sub>
                        <m:r>
                          <a:rPr lang="en-GB" sz="1400" b="0" i="1" smtClean="0">
                            <a:latin typeface="Cambria Math" panose="02040503050406030204" pitchFamily="18" charset="0"/>
                            <a:cs typeface="Times New Roman" panose="02020603050405020304" pitchFamily="18" charset="0"/>
                          </a:rPr>
                          <m:t>𝑟</m:t>
                        </m:r>
                      </m:sub>
                    </m:sSub>
                  </m:oMath>
                </a14:m>
                <a:r>
                  <a:rPr lang="en-US" sz="1400" dirty="0">
                    <a:latin typeface="Times New Roman" panose="02020603050405020304" pitchFamily="18" charset="0"/>
                    <a:cs typeface="Times New Roman" panose="02020603050405020304" pitchFamily="18" charset="0"/>
                  </a:rPr>
                  <a:t>: physical system output</a:t>
                </a:r>
              </a:p>
              <a:p>
                <a:pPr marL="285750" indent="-285750">
                  <a:buFont typeface="Arial" panose="020B0604020202020204" pitchFamily="34" charset="0"/>
                  <a:buChar char="•"/>
                </a:pPr>
                <a14:m>
                  <m:oMath xmlns:m="http://schemas.openxmlformats.org/officeDocument/2006/math">
                    <m:sSub>
                      <m:sSubPr>
                        <m:ctrlPr>
                          <a:rPr lang="en-GB" sz="1400" b="0" i="1" smtClean="0">
                            <a:latin typeface="Cambria Math" panose="02040503050406030204" pitchFamily="18" charset="0"/>
                            <a:cs typeface="Times New Roman" panose="02020603050405020304" pitchFamily="18" charset="0"/>
                          </a:rPr>
                        </m:ctrlPr>
                      </m:sSubPr>
                      <m:e>
                        <m:r>
                          <a:rPr lang="en-GB" sz="1400" b="0" i="1" smtClean="0">
                            <a:latin typeface="Cambria Math" panose="02040503050406030204" pitchFamily="18" charset="0"/>
                            <a:cs typeface="Times New Roman" panose="02020603050405020304" pitchFamily="18" charset="0"/>
                          </a:rPr>
                          <m:t>𝑦</m:t>
                        </m:r>
                      </m:e>
                      <m:sub>
                        <m:r>
                          <a:rPr lang="en-GB" sz="1400" b="0" i="1" smtClean="0">
                            <a:latin typeface="Cambria Math" panose="02040503050406030204" pitchFamily="18" charset="0"/>
                            <a:cs typeface="Times New Roman" panose="02020603050405020304" pitchFamily="18" charset="0"/>
                          </a:rPr>
                          <m:t>𝐷𝑇</m:t>
                        </m:r>
                      </m:sub>
                    </m:sSub>
                  </m:oMath>
                </a14:m>
                <a:r>
                  <a:rPr lang="en-US" sz="1400" dirty="0">
                    <a:latin typeface="Times New Roman" panose="02020603050405020304" pitchFamily="18" charset="0"/>
                    <a:cs typeface="Times New Roman" panose="02020603050405020304" pitchFamily="18" charset="0"/>
                  </a:rPr>
                  <a:t>: digital twin output</a:t>
                </a:r>
              </a:p>
              <a:p>
                <a:pPr marL="285750" indent="-285750">
                  <a:buFont typeface="Arial" panose="020B0604020202020204" pitchFamily="34" charset="0"/>
                  <a:buChar char="•"/>
                </a:pPr>
                <a14:m>
                  <m:oMath xmlns:m="http://schemas.openxmlformats.org/officeDocument/2006/math">
                    <m:sSub>
                      <m:sSubPr>
                        <m:ctrlPr>
                          <a:rPr lang="en-GB" sz="1400" i="1">
                            <a:latin typeface="Cambria Math" panose="02040503050406030204" pitchFamily="18" charset="0"/>
                            <a:cs typeface="Times New Roman" panose="02020603050405020304" pitchFamily="18" charset="0"/>
                          </a:rPr>
                        </m:ctrlPr>
                      </m:sSubPr>
                      <m:e>
                        <m:r>
                          <a:rPr lang="en-GB" sz="1400" i="1">
                            <a:latin typeface="Cambria Math" panose="02040503050406030204" pitchFamily="18" charset="0"/>
                            <a:cs typeface="Times New Roman" panose="02020603050405020304" pitchFamily="18" charset="0"/>
                          </a:rPr>
                          <m:t>𝑈</m:t>
                        </m:r>
                      </m:e>
                      <m:sub>
                        <m:r>
                          <a:rPr lang="en-GB" sz="1400" i="1">
                            <a:latin typeface="Cambria Math" panose="02040503050406030204" pitchFamily="18" charset="0"/>
                            <a:cs typeface="Times New Roman" panose="02020603050405020304" pitchFamily="18" charset="0"/>
                          </a:rPr>
                          <m:t>𝑟</m:t>
                        </m:r>
                      </m:sub>
                    </m:sSub>
                  </m:oMath>
                </a14:m>
                <a:r>
                  <a:rPr lang="en-US" sz="1400" dirty="0">
                    <a:latin typeface="Times New Roman" panose="02020603050405020304" pitchFamily="18" charset="0"/>
                    <a:cs typeface="Times New Roman" panose="02020603050405020304" pitchFamily="18" charset="0"/>
                  </a:rPr>
                  <a:t>: control action from real system </a:t>
                </a:r>
              </a:p>
              <a:p>
                <a:pPr marL="285750" indent="-285750">
                  <a:buFont typeface="Arial" panose="020B0604020202020204" pitchFamily="34" charset="0"/>
                  <a:buChar char="•"/>
                </a:pPr>
                <a14:m>
                  <m:oMath xmlns:m="http://schemas.openxmlformats.org/officeDocument/2006/math">
                    <m:sSub>
                      <m:sSubPr>
                        <m:ctrlPr>
                          <a:rPr lang="en-GB" sz="1400" i="1">
                            <a:latin typeface="Cambria Math" panose="02040503050406030204" pitchFamily="18" charset="0"/>
                            <a:cs typeface="Times New Roman" panose="02020603050405020304" pitchFamily="18" charset="0"/>
                          </a:rPr>
                        </m:ctrlPr>
                      </m:sSubPr>
                      <m:e>
                        <m:r>
                          <a:rPr lang="en-GB" sz="1400" i="1">
                            <a:latin typeface="Cambria Math" panose="02040503050406030204" pitchFamily="18" charset="0"/>
                            <a:cs typeface="Times New Roman" panose="02020603050405020304" pitchFamily="18" charset="0"/>
                          </a:rPr>
                          <m:t>𝑈</m:t>
                        </m:r>
                      </m:e>
                      <m:sub>
                        <m:r>
                          <a:rPr lang="en-GB" sz="1400" i="1">
                            <a:latin typeface="Cambria Math" panose="02040503050406030204" pitchFamily="18" charset="0"/>
                            <a:cs typeface="Times New Roman" panose="02020603050405020304" pitchFamily="18" charset="0"/>
                          </a:rPr>
                          <m:t>𝐷𝑇</m:t>
                        </m:r>
                      </m:sub>
                    </m:sSub>
                  </m:oMath>
                </a14:m>
                <a:r>
                  <a:rPr lang="en-US" sz="1400" dirty="0">
                    <a:latin typeface="Times New Roman" panose="02020603050405020304" pitchFamily="18" charset="0"/>
                    <a:cs typeface="Times New Roman" panose="02020603050405020304" pitchFamily="18" charset="0"/>
                  </a:rPr>
                  <a:t>: control action from Digital Twin</a:t>
                </a:r>
              </a:p>
            </p:txBody>
          </p:sp>
        </mc:Choice>
        <mc:Fallback xmlns="">
          <p:sp>
            <p:nvSpPr>
              <p:cNvPr id="11" name="CuadroTexto 8">
                <a:extLst>
                  <a:ext uri="{FF2B5EF4-FFF2-40B4-BE49-F238E27FC236}">
                    <a16:creationId xmlns:a16="http://schemas.microsoft.com/office/drawing/2014/main" id="{4BB3A08B-BB32-49E7-8943-37B8EEC7064C}"/>
                  </a:ext>
                </a:extLst>
              </p:cNvPr>
              <p:cNvSpPr txBox="1">
                <a:spLocks noRot="1" noChangeAspect="1" noMove="1" noResize="1" noEditPoints="1" noAdjustHandles="1" noChangeArrowheads="1" noChangeShapeType="1" noTextEdit="1"/>
              </p:cNvSpPr>
              <p:nvPr/>
            </p:nvSpPr>
            <p:spPr>
              <a:xfrm>
                <a:off x="163126" y="3729896"/>
                <a:ext cx="3184911" cy="1169551"/>
              </a:xfrm>
              <a:prstGeom prst="rect">
                <a:avLst/>
              </a:prstGeom>
              <a:blipFill>
                <a:blip r:embed="rId5"/>
                <a:stretch>
                  <a:fillRect l="-383" t="-1563" b="-4167"/>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F017DB9B-61C6-4598-8870-C9B7D13BFD94}"/>
              </a:ext>
            </a:extLst>
          </p:cNvPr>
          <p:cNvGrpSpPr/>
          <p:nvPr/>
        </p:nvGrpSpPr>
        <p:grpSpPr>
          <a:xfrm>
            <a:off x="1200878" y="5112685"/>
            <a:ext cx="4294317" cy="1126107"/>
            <a:chOff x="1317366" y="4869160"/>
            <a:chExt cx="4537791" cy="1326836"/>
          </a:xfrm>
        </p:grpSpPr>
        <p:pic>
          <p:nvPicPr>
            <p:cNvPr id="12" name="Gráfico 34">
              <a:extLst>
                <a:ext uri="{FF2B5EF4-FFF2-40B4-BE49-F238E27FC236}">
                  <a16:creationId xmlns:a16="http://schemas.microsoft.com/office/drawing/2014/main" id="{C086CB16-C241-478E-889A-E120582F9DB0}"/>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7366" y="5087182"/>
              <a:ext cx="4537791" cy="1108814"/>
            </a:xfrm>
            <a:prstGeom prst="rect">
              <a:avLst/>
            </a:prstGeom>
          </p:spPr>
        </p:pic>
        <p:sp>
          <p:nvSpPr>
            <p:cNvPr id="16" name="Oval 15">
              <a:extLst>
                <a:ext uri="{FF2B5EF4-FFF2-40B4-BE49-F238E27FC236}">
                  <a16:creationId xmlns:a16="http://schemas.microsoft.com/office/drawing/2014/main" id="{0A9D3BDC-210D-4F05-A109-09C7A64A8D3D}"/>
                </a:ext>
              </a:extLst>
            </p:cNvPr>
            <p:cNvSpPr/>
            <p:nvPr/>
          </p:nvSpPr>
          <p:spPr bwMode="auto">
            <a:xfrm>
              <a:off x="3707904" y="4869160"/>
              <a:ext cx="576064" cy="648072"/>
            </a:xfrm>
            <a:prstGeom prst="ellipse">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7" name="Oval 16">
              <a:extLst>
                <a:ext uri="{FF2B5EF4-FFF2-40B4-BE49-F238E27FC236}">
                  <a16:creationId xmlns:a16="http://schemas.microsoft.com/office/drawing/2014/main" id="{54FF6445-BA4B-46AE-B254-7C486DDF38D7}"/>
                </a:ext>
              </a:extLst>
            </p:cNvPr>
            <p:cNvSpPr/>
            <p:nvPr/>
          </p:nvSpPr>
          <p:spPr bwMode="auto">
            <a:xfrm>
              <a:off x="4910600" y="4883275"/>
              <a:ext cx="576064" cy="648072"/>
            </a:xfrm>
            <a:prstGeom prst="ellipse">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grpSp>
      <mc:AlternateContent xmlns:mc="http://schemas.openxmlformats.org/markup-compatibility/2006" xmlns:a14="http://schemas.microsoft.com/office/drawing/2010/main">
        <mc:Choice Requires="a14">
          <p:sp>
            <p:nvSpPr>
              <p:cNvPr id="19" name="CuadroTexto 8">
                <a:extLst>
                  <a:ext uri="{FF2B5EF4-FFF2-40B4-BE49-F238E27FC236}">
                    <a16:creationId xmlns:a16="http://schemas.microsoft.com/office/drawing/2014/main" id="{D690039E-BFC0-473B-A734-6CFA06113BDB}"/>
                  </a:ext>
                </a:extLst>
              </p:cNvPr>
              <p:cNvSpPr txBox="1"/>
              <p:nvPr/>
            </p:nvSpPr>
            <p:spPr>
              <a:xfrm>
                <a:off x="3846260" y="3567245"/>
                <a:ext cx="2425337" cy="1384995"/>
              </a:xfrm>
              <a:prstGeom prst="rect">
                <a:avLst/>
              </a:prstGeom>
              <a:noFill/>
            </p:spPr>
            <p:txBody>
              <a:bodyPr wrap="square" rtlCol="0">
                <a:spAutoFit/>
              </a:bodyPr>
              <a:lstStyle/>
              <a:p>
                <a:r>
                  <a:rPr lang="en-GB" sz="1400" dirty="0">
                    <a:latin typeface="Cambria Math" panose="02040503050406030204" pitchFamily="18" charset="0"/>
                    <a:cs typeface="Times New Roman" panose="02020603050405020304" pitchFamily="18" charset="0"/>
                  </a:rPr>
                  <a:t>Parameters constrains</a:t>
                </a:r>
              </a:p>
              <a:p>
                <a:endParaRPr lang="en-GB" sz="1400" dirty="0">
                  <a:latin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GB" sz="1400" i="1">
                        <a:latin typeface="Cambria Math" panose="02040503050406030204" pitchFamily="18" charset="0"/>
                        <a:cs typeface="Times New Roman" panose="02020603050405020304" pitchFamily="18" charset="0"/>
                      </a:rPr>
                      <m:t>1</m:t>
                    </m:r>
                    <m:r>
                      <a:rPr lang="en-GB" sz="1400" b="0" i="1" smtClean="0">
                        <a:latin typeface="Cambria Math" panose="02040503050406030204" pitchFamily="18" charset="0"/>
                        <a:cs typeface="Times New Roman" panose="02020603050405020304" pitchFamily="18" charset="0"/>
                      </a:rPr>
                      <m:t>0</m:t>
                    </m:r>
                    <m:r>
                      <a:rPr lang="en-GB" sz="1400" b="0" i="1" smtClean="0">
                        <a:latin typeface="Cambria Math" panose="02040503050406030204" pitchFamily="18" charset="0"/>
                        <a:cs typeface="Times New Roman" panose="02020603050405020304" pitchFamily="18" charset="0"/>
                      </a:rPr>
                      <m:t>𝑚𝑣</m:t>
                    </m:r>
                    <m:r>
                      <a:rPr lang="en-GB" sz="1400" b="0" i="1" smtClean="0">
                        <a:latin typeface="Cambria Math" panose="02040503050406030204" pitchFamily="18" charset="0"/>
                        <a:cs typeface="Times New Roman" panose="02020603050405020304" pitchFamily="18" charset="0"/>
                      </a:rPr>
                      <m:t>≤</m:t>
                    </m:r>
                    <m:r>
                      <a:rPr lang="en-GB" sz="1400" b="0" i="1" smtClean="0">
                        <a:latin typeface="Cambria Math" panose="02040503050406030204" pitchFamily="18" charset="0"/>
                        <a:cs typeface="Times New Roman" panose="02020603050405020304" pitchFamily="18" charset="0"/>
                      </a:rPr>
                      <m:t>𝛼</m:t>
                    </m:r>
                    <m:r>
                      <a:rPr lang="en-GB" sz="1400" b="0" i="1" smtClean="0">
                        <a:latin typeface="Cambria Math" panose="02040503050406030204" pitchFamily="18" charset="0"/>
                        <a:cs typeface="Times New Roman" panose="02020603050405020304" pitchFamily="18" charset="0"/>
                      </a:rPr>
                      <m:t>≤200</m:t>
                    </m:r>
                    <m:r>
                      <a:rPr lang="en-GB" sz="1400" b="0" i="1" smtClean="0">
                        <a:latin typeface="Cambria Math" panose="02040503050406030204" pitchFamily="18" charset="0"/>
                        <a:cs typeface="Times New Roman" panose="02020603050405020304" pitchFamily="18" charset="0"/>
                      </a:rPr>
                      <m:t>𝑚𝑣</m:t>
                    </m:r>
                  </m:oMath>
                </a14:m>
                <a:endParaRPr lang="en-GB" sz="1400" b="0" dirty="0">
                  <a:latin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GB" sz="1400" b="0" i="1" smtClean="0">
                        <a:latin typeface="Cambria Math" panose="02040503050406030204" pitchFamily="18" charset="0"/>
                        <a:cs typeface="Times New Roman" panose="02020603050405020304" pitchFamily="18" charset="0"/>
                      </a:rPr>
                      <m:t>1.8≤</m:t>
                    </m:r>
                    <m:r>
                      <a:rPr lang="en-GB" sz="1400" b="0" i="1" smtClean="0">
                        <a:latin typeface="Cambria Math" panose="02040503050406030204" pitchFamily="18" charset="0"/>
                        <a:cs typeface="Times New Roman" panose="02020603050405020304" pitchFamily="18" charset="0"/>
                      </a:rPr>
                      <m:t>𝑅</m:t>
                    </m:r>
                    <m:r>
                      <a:rPr lang="en-GB" sz="1400" b="0" i="1" smtClean="0">
                        <a:latin typeface="Cambria Math" panose="02040503050406030204" pitchFamily="18" charset="0"/>
                        <a:cs typeface="Times New Roman" panose="02020603050405020304" pitchFamily="18" charset="0"/>
                      </a:rPr>
                      <m:t>≤6</m:t>
                    </m:r>
                  </m:oMath>
                </a14:m>
                <a:endParaRPr lang="en-GB" sz="1400" dirty="0">
                  <a:latin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GB" sz="1400" b="0" i="1" smtClean="0">
                        <a:latin typeface="Cambria Math" panose="02040503050406030204" pitchFamily="18" charset="0"/>
                        <a:cs typeface="Times New Roman" panose="02020603050405020304" pitchFamily="18" charset="0"/>
                      </a:rPr>
                      <m:t>0.2≤</m:t>
                    </m:r>
                    <m:r>
                      <a:rPr lang="en-GB" sz="1400" b="0" i="1" smtClean="0">
                        <a:latin typeface="Cambria Math" panose="02040503050406030204" pitchFamily="18" charset="0"/>
                        <a:cs typeface="Times New Roman" panose="02020603050405020304" pitchFamily="18" charset="0"/>
                      </a:rPr>
                      <m:t>𝐾</m:t>
                    </m:r>
                    <m:r>
                      <a:rPr lang="en-GB" sz="1400" b="0" i="1" smtClean="0">
                        <a:latin typeface="Cambria Math" panose="02040503050406030204" pitchFamily="18" charset="0"/>
                        <a:cs typeface="Times New Roman" panose="02020603050405020304" pitchFamily="18" charset="0"/>
                      </a:rPr>
                      <m:t>≤0.833</m:t>
                    </m:r>
                  </m:oMath>
                </a14:m>
                <a:endParaRPr lang="en-GB" sz="1400" b="0" dirty="0">
                  <a:latin typeface="Cambria Math" panose="020405030504060302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GB" sz="1400" b="0" i="1" smtClean="0">
                        <a:latin typeface="Cambria Math" panose="02040503050406030204" pitchFamily="18" charset="0"/>
                        <a:cs typeface="Times New Roman" panose="02020603050405020304" pitchFamily="18" charset="0"/>
                      </a:rPr>
                      <m:t>15≤</m:t>
                    </m:r>
                    <m:r>
                      <a:rPr lang="en-GB" sz="1400" b="0" i="1" smtClean="0">
                        <a:latin typeface="Cambria Math" panose="02040503050406030204" pitchFamily="18" charset="0"/>
                        <a:cs typeface="Times New Roman" panose="02020603050405020304" pitchFamily="18" charset="0"/>
                      </a:rPr>
                      <m:t>𝐶</m:t>
                    </m:r>
                    <m:r>
                      <a:rPr lang="en-GB" sz="1400" b="0" i="1" smtClean="0">
                        <a:latin typeface="Cambria Math" panose="02040503050406030204" pitchFamily="18" charset="0"/>
                        <a:cs typeface="Times New Roman" panose="02020603050405020304" pitchFamily="18" charset="0"/>
                      </a:rPr>
                      <m:t>≤30</m:t>
                    </m:r>
                  </m:oMath>
                </a14:m>
                <a:endParaRPr lang="en-GB" sz="1400" b="0" dirty="0">
                  <a:latin typeface="Cambria Math" panose="02040503050406030204" pitchFamily="18" charset="0"/>
                  <a:cs typeface="Times New Roman" panose="02020603050405020304" pitchFamily="18" charset="0"/>
                </a:endParaRPr>
              </a:p>
            </p:txBody>
          </p:sp>
        </mc:Choice>
        <mc:Fallback xmlns="">
          <p:sp>
            <p:nvSpPr>
              <p:cNvPr id="19" name="CuadroTexto 8">
                <a:extLst>
                  <a:ext uri="{FF2B5EF4-FFF2-40B4-BE49-F238E27FC236}">
                    <a16:creationId xmlns:a16="http://schemas.microsoft.com/office/drawing/2014/main" id="{D690039E-BFC0-473B-A734-6CFA06113BDB}"/>
                  </a:ext>
                </a:extLst>
              </p:cNvPr>
              <p:cNvSpPr txBox="1">
                <a:spLocks noRot="1" noChangeAspect="1" noMove="1" noResize="1" noEditPoints="1" noAdjustHandles="1" noChangeArrowheads="1" noChangeShapeType="1" noTextEdit="1"/>
              </p:cNvSpPr>
              <p:nvPr/>
            </p:nvSpPr>
            <p:spPr>
              <a:xfrm>
                <a:off x="3846260" y="3567245"/>
                <a:ext cx="2425337" cy="1384995"/>
              </a:xfrm>
              <a:prstGeom prst="rect">
                <a:avLst/>
              </a:prstGeom>
              <a:blipFill>
                <a:blip r:embed="rId8"/>
                <a:stretch>
                  <a:fillRect l="-754" t="-1322" b="-2643"/>
                </a:stretch>
              </a:blipFill>
            </p:spPr>
            <p:txBody>
              <a:bodyPr/>
              <a:lstStyle/>
              <a:p>
                <a:r>
                  <a:rPr lang="en-US">
                    <a:noFill/>
                  </a:rPr>
                  <a:t> </a:t>
                </a:r>
              </a:p>
            </p:txBody>
          </p:sp>
        </mc:Fallback>
      </mc:AlternateContent>
    </p:spTree>
    <p:extLst>
      <p:ext uri="{BB962C8B-B14F-4D97-AF65-F5344CB8AC3E}">
        <p14:creationId xmlns:p14="http://schemas.microsoft.com/office/powerpoint/2010/main" val="32678288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D183-427E-4732-A45F-C3379E44349A}"/>
              </a:ext>
            </a:extLst>
          </p:cNvPr>
          <p:cNvSpPr>
            <a:spLocks noGrp="1"/>
          </p:cNvSpPr>
          <p:nvPr>
            <p:ph type="title"/>
          </p:nvPr>
        </p:nvSpPr>
        <p:spPr/>
        <p:txBody>
          <a:bodyPr/>
          <a:lstStyle/>
          <a:p>
            <a:r>
              <a:rPr lang="en-GB" dirty="0"/>
              <a:t>1. Introduction</a:t>
            </a:r>
            <a:endParaRPr lang="en-US" dirty="0"/>
          </a:p>
        </p:txBody>
      </p:sp>
      <p:sp>
        <p:nvSpPr>
          <p:cNvPr id="3" name="Content Placeholder 2">
            <a:extLst>
              <a:ext uri="{FF2B5EF4-FFF2-40B4-BE49-F238E27FC236}">
                <a16:creationId xmlns:a16="http://schemas.microsoft.com/office/drawing/2014/main" id="{BB161C2F-4142-4F53-AC21-5F176A07CD83}"/>
              </a:ext>
            </a:extLst>
          </p:cNvPr>
          <p:cNvSpPr>
            <a:spLocks noGrp="1"/>
          </p:cNvSpPr>
          <p:nvPr>
            <p:ph idx="1"/>
          </p:nvPr>
        </p:nvSpPr>
        <p:spPr>
          <a:xfrm>
            <a:off x="179387" y="1628800"/>
            <a:ext cx="8785225" cy="649238"/>
          </a:xfrm>
        </p:spPr>
        <p:txBody>
          <a:bodyPr/>
          <a:lstStyle/>
          <a:p>
            <a:pPr marL="0" indent="0">
              <a:buNone/>
            </a:pPr>
            <a:r>
              <a:rPr lang="en-GB" dirty="0"/>
              <a:t>Industrial Artificial intelligence</a:t>
            </a:r>
            <a:endParaRPr lang="en-US" dirty="0"/>
          </a:p>
        </p:txBody>
      </p:sp>
      <p:sp>
        <p:nvSpPr>
          <p:cNvPr id="6" name="Slide Number Placeholder 5">
            <a:extLst>
              <a:ext uri="{FF2B5EF4-FFF2-40B4-BE49-F238E27FC236}">
                <a16:creationId xmlns:a16="http://schemas.microsoft.com/office/drawing/2014/main" id="{CA819546-3502-4F97-BAF2-00E2228C782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a:t>
            </a:fld>
            <a:r>
              <a:rPr lang="en-US"/>
              <a:t>/1024</a:t>
            </a:r>
            <a:endParaRPr lang="en-US" dirty="0"/>
          </a:p>
        </p:txBody>
      </p:sp>
      <p:sp>
        <p:nvSpPr>
          <p:cNvPr id="15" name="Rectángulo 12">
            <a:extLst>
              <a:ext uri="{FF2B5EF4-FFF2-40B4-BE49-F238E27FC236}">
                <a16:creationId xmlns:a16="http://schemas.microsoft.com/office/drawing/2014/main" id="{661329B1-8727-47A4-BFD5-2F0E24827A8C}"/>
              </a:ext>
            </a:extLst>
          </p:cNvPr>
          <p:cNvSpPr/>
          <p:nvPr/>
        </p:nvSpPr>
        <p:spPr bwMode="auto">
          <a:xfrm>
            <a:off x="526384" y="2754039"/>
            <a:ext cx="1022044" cy="307777"/>
          </a:xfrm>
          <a:prstGeom prst="rect">
            <a:avLst/>
          </a:prstGeom>
          <a:solidFill>
            <a:schemeClr val="accent5">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a:latin typeface="Times New Roman" panose="02020603050405020304" pitchFamily="18" charset="0"/>
                <a:cs typeface="Times New Roman" panose="02020603050405020304" pitchFamily="18" charset="0"/>
              </a:rPr>
              <a:t>Physical</a:t>
            </a:r>
            <a:endParaRPr kumimoji="0" 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91F54F81-76FA-4F97-9CA9-30E15B62598E}"/>
              </a:ext>
            </a:extLst>
          </p:cNvPr>
          <p:cNvSpPr/>
          <p:nvPr/>
        </p:nvSpPr>
        <p:spPr bwMode="auto">
          <a:xfrm>
            <a:off x="1905000" y="2754587"/>
            <a:ext cx="2504675" cy="1836139"/>
          </a:xfrm>
          <a:prstGeom prst="rect">
            <a:avLst/>
          </a:prstGeom>
          <a:solidFill>
            <a:schemeClr val="accent5">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Predictive maintenance</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Factory and warehouse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automation</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Supply chain management</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Fleet logistics and routing</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Quality control</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Fault detection and isolation</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HVAC automation</a:t>
            </a:r>
          </a:p>
        </p:txBody>
      </p:sp>
      <p:sp>
        <p:nvSpPr>
          <p:cNvPr id="17" name="Rectángulo 18">
            <a:extLst>
              <a:ext uri="{FF2B5EF4-FFF2-40B4-BE49-F238E27FC236}">
                <a16:creationId xmlns:a16="http://schemas.microsoft.com/office/drawing/2014/main" id="{A7E7CE15-695C-46AD-BF38-10EFEEACE322}"/>
              </a:ext>
            </a:extLst>
          </p:cNvPr>
          <p:cNvSpPr/>
          <p:nvPr/>
        </p:nvSpPr>
        <p:spPr bwMode="auto">
          <a:xfrm>
            <a:off x="4605829" y="2733461"/>
            <a:ext cx="2088232" cy="968166"/>
          </a:xfrm>
          <a:prstGeom prst="rect">
            <a:avLst/>
          </a:prstGeom>
          <a:solidFill>
            <a:schemeClr val="accent5">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Enterprise data sources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SCADA systems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Industrial robots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IoT Sensors</a:t>
            </a:r>
          </a:p>
        </p:txBody>
      </p:sp>
      <p:sp>
        <p:nvSpPr>
          <p:cNvPr id="18" name="Rectángulo 21">
            <a:extLst>
              <a:ext uri="{FF2B5EF4-FFF2-40B4-BE49-F238E27FC236}">
                <a16:creationId xmlns:a16="http://schemas.microsoft.com/office/drawing/2014/main" id="{B94E8918-C0A5-4B89-9665-2C32E126D7DA}"/>
              </a:ext>
            </a:extLst>
          </p:cNvPr>
          <p:cNvSpPr/>
          <p:nvPr/>
        </p:nvSpPr>
        <p:spPr bwMode="auto">
          <a:xfrm>
            <a:off x="6957233" y="2733461"/>
            <a:ext cx="1995276" cy="968166"/>
          </a:xfrm>
          <a:prstGeom prst="rect">
            <a:avLst/>
          </a:prstGeom>
          <a:solidFill>
            <a:schemeClr val="accent5">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Web, mobile, desktop</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Industrial robots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Intelligent systems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400" dirty="0">
                <a:latin typeface="Times New Roman" panose="02020603050405020304" pitchFamily="18" charset="0"/>
                <a:cs typeface="Times New Roman" panose="02020603050405020304" pitchFamily="18" charset="0"/>
              </a:rPr>
              <a:t>Connected devices</a:t>
            </a:r>
          </a:p>
        </p:txBody>
      </p:sp>
      <p:pic>
        <p:nvPicPr>
          <p:cNvPr id="19" name="Picture 4" descr="Resultado de imagen para robotic arm vector&quot;">
            <a:extLst>
              <a:ext uri="{FF2B5EF4-FFF2-40B4-BE49-F238E27FC236}">
                <a16:creationId xmlns:a16="http://schemas.microsoft.com/office/drawing/2014/main" id="{3AFC8AAF-79F5-4865-B2FC-A03B5CE9771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9523" y="3282159"/>
            <a:ext cx="599507" cy="575747"/>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40">
            <a:extLst>
              <a:ext uri="{FF2B5EF4-FFF2-40B4-BE49-F238E27FC236}">
                <a16:creationId xmlns:a16="http://schemas.microsoft.com/office/drawing/2014/main" id="{93867741-CFDA-4E19-9677-D3AD6CDCB576}"/>
              </a:ext>
            </a:extLst>
          </p:cNvPr>
          <p:cNvSpPr txBox="1"/>
          <p:nvPr/>
        </p:nvSpPr>
        <p:spPr>
          <a:xfrm>
            <a:off x="330690" y="2410802"/>
            <a:ext cx="1456680"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Primary domain</a:t>
            </a:r>
          </a:p>
        </p:txBody>
      </p:sp>
      <p:sp>
        <p:nvSpPr>
          <p:cNvPr id="21" name="CuadroTexto 41">
            <a:extLst>
              <a:ext uri="{FF2B5EF4-FFF2-40B4-BE49-F238E27FC236}">
                <a16:creationId xmlns:a16="http://schemas.microsoft.com/office/drawing/2014/main" id="{1F3C02B0-75F2-4750-9E14-CBC6CFD97622}"/>
              </a:ext>
            </a:extLst>
          </p:cNvPr>
          <p:cNvSpPr txBox="1"/>
          <p:nvPr/>
        </p:nvSpPr>
        <p:spPr>
          <a:xfrm>
            <a:off x="2460593" y="2406251"/>
            <a:ext cx="1456680"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User cases</a:t>
            </a:r>
          </a:p>
        </p:txBody>
      </p:sp>
      <p:sp>
        <p:nvSpPr>
          <p:cNvPr id="22" name="CuadroTexto 42">
            <a:extLst>
              <a:ext uri="{FF2B5EF4-FFF2-40B4-BE49-F238E27FC236}">
                <a16:creationId xmlns:a16="http://schemas.microsoft.com/office/drawing/2014/main" id="{C2A3F1F5-A5EB-4D77-BC36-4D2A9BB1A923}"/>
              </a:ext>
            </a:extLst>
          </p:cNvPr>
          <p:cNvSpPr txBox="1"/>
          <p:nvPr/>
        </p:nvSpPr>
        <p:spPr>
          <a:xfrm>
            <a:off x="4930600" y="2413538"/>
            <a:ext cx="1535465"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Data sources</a:t>
            </a:r>
          </a:p>
        </p:txBody>
      </p:sp>
      <p:sp>
        <p:nvSpPr>
          <p:cNvPr id="23" name="CuadroTexto 43">
            <a:extLst>
              <a:ext uri="{FF2B5EF4-FFF2-40B4-BE49-F238E27FC236}">
                <a16:creationId xmlns:a16="http://schemas.microsoft.com/office/drawing/2014/main" id="{4C295FF4-E8C5-4436-A411-1A8F652F8F06}"/>
              </a:ext>
            </a:extLst>
          </p:cNvPr>
          <p:cNvSpPr txBox="1"/>
          <p:nvPr/>
        </p:nvSpPr>
        <p:spPr>
          <a:xfrm>
            <a:off x="7299064" y="2413538"/>
            <a:ext cx="1374806"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Delivery mode</a:t>
            </a:r>
          </a:p>
        </p:txBody>
      </p:sp>
      <p:pic>
        <p:nvPicPr>
          <p:cNvPr id="24" name="Picture 6" descr="Resultado de imagen para drone vector&quot;">
            <a:extLst>
              <a:ext uri="{FF2B5EF4-FFF2-40B4-BE49-F238E27FC236}">
                <a16:creationId xmlns:a16="http://schemas.microsoft.com/office/drawing/2014/main" id="{0B777C85-E76C-4A7D-8F5E-A6D91E3D383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9523" y="4073892"/>
            <a:ext cx="576567" cy="4218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Resultado de imagen para smart buildings vector">
            <a:extLst>
              <a:ext uri="{FF2B5EF4-FFF2-40B4-BE49-F238E27FC236}">
                <a16:creationId xmlns:a16="http://schemas.microsoft.com/office/drawing/2014/main" id="{6390F3C8-E6F5-4A79-9C87-CCBE234EDD3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50112" y="3282159"/>
            <a:ext cx="476602" cy="1072207"/>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4">
            <a:extLst>
              <a:ext uri="{FF2B5EF4-FFF2-40B4-BE49-F238E27FC236}">
                <a16:creationId xmlns:a16="http://schemas.microsoft.com/office/drawing/2014/main" id="{08114183-EF9A-435B-AEF3-E540E317C207}"/>
              </a:ext>
            </a:extLst>
          </p:cNvPr>
          <p:cNvSpPr txBox="1"/>
          <p:nvPr/>
        </p:nvSpPr>
        <p:spPr>
          <a:xfrm>
            <a:off x="683568" y="4995715"/>
            <a:ext cx="2974413" cy="1323439"/>
          </a:xfrm>
          <a:prstGeom prst="rect">
            <a:avLst/>
          </a:prstGeom>
          <a:noFill/>
          <a:ln>
            <a:solidFill>
              <a:srgbClr val="92D050"/>
            </a:solidFill>
          </a:ln>
        </p:spPr>
        <p:txBody>
          <a:bodyPr wrap="square" rtlCol="0">
            <a:spAutoFit/>
          </a:bodyPr>
          <a:lstStyle/>
          <a:p>
            <a:pPr algn="ctr"/>
            <a:r>
              <a:rPr lang="en-US" sz="1600" b="1" dirty="0">
                <a:latin typeface="+mn-lt"/>
              </a:rPr>
              <a:t>Industrial Artificial Intelligence</a:t>
            </a:r>
            <a:endParaRPr lang="en-US" sz="1600" dirty="0">
              <a:latin typeface="+mn-lt"/>
            </a:endParaRPr>
          </a:p>
          <a:p>
            <a:pPr algn="ctr"/>
            <a:r>
              <a:rPr lang="en-US" sz="1600" dirty="0">
                <a:latin typeface="+mn-lt"/>
              </a:rPr>
              <a:t>Create value based on unknown knowledge from systematic </a:t>
            </a:r>
          </a:p>
          <a:p>
            <a:pPr algn="ctr"/>
            <a:r>
              <a:rPr lang="en-US" sz="1600" dirty="0">
                <a:latin typeface="+mn-lt"/>
              </a:rPr>
              <a:t>data driven information </a:t>
            </a:r>
          </a:p>
          <a:p>
            <a:pPr algn="ctr"/>
            <a:r>
              <a:rPr lang="en-US" sz="1600" dirty="0">
                <a:latin typeface="+mn-lt"/>
              </a:rPr>
              <a:t>to reach the 3 </a:t>
            </a:r>
            <a:r>
              <a:rPr lang="en-US" sz="1600" dirty="0">
                <a:solidFill>
                  <a:srgbClr val="FF0000"/>
                </a:solidFill>
                <a:latin typeface="+mn-lt"/>
              </a:rPr>
              <a:t>W</a:t>
            </a:r>
            <a:r>
              <a:rPr lang="en-US" sz="1600" dirty="0">
                <a:latin typeface="+mn-lt"/>
              </a:rPr>
              <a:t>’s </a:t>
            </a:r>
          </a:p>
        </p:txBody>
      </p:sp>
      <p:sp>
        <p:nvSpPr>
          <p:cNvPr id="28" name="Marcador de contenido 2">
            <a:extLst>
              <a:ext uri="{FF2B5EF4-FFF2-40B4-BE49-F238E27FC236}">
                <a16:creationId xmlns:a16="http://schemas.microsoft.com/office/drawing/2014/main" id="{9FCB9211-9C0B-4325-ABB3-69005A2C92D3}"/>
              </a:ext>
            </a:extLst>
          </p:cNvPr>
          <p:cNvSpPr txBox="1">
            <a:spLocks/>
          </p:cNvSpPr>
          <p:nvPr/>
        </p:nvSpPr>
        <p:spPr bwMode="auto">
          <a:xfrm>
            <a:off x="3917273" y="4995715"/>
            <a:ext cx="2088232" cy="135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kern="0" dirty="0">
                <a:solidFill>
                  <a:srgbClr val="FF0000"/>
                </a:solidFill>
              </a:rPr>
              <a:t>W</a:t>
            </a:r>
            <a:r>
              <a:rPr lang="en-US" sz="1600" kern="0" dirty="0"/>
              <a:t>ork reduction</a:t>
            </a:r>
          </a:p>
          <a:p>
            <a:r>
              <a:rPr lang="en-US" sz="1600" kern="0" dirty="0">
                <a:solidFill>
                  <a:srgbClr val="FF0000"/>
                </a:solidFill>
              </a:rPr>
              <a:t>W</a:t>
            </a:r>
            <a:r>
              <a:rPr lang="en-US" sz="1600" kern="0" dirty="0"/>
              <a:t>aste reduction</a:t>
            </a:r>
          </a:p>
          <a:p>
            <a:r>
              <a:rPr lang="en-US" sz="1600" kern="0" dirty="0">
                <a:solidFill>
                  <a:srgbClr val="FF0000"/>
                </a:solidFill>
              </a:rPr>
              <a:t>W</a:t>
            </a:r>
            <a:r>
              <a:rPr lang="en-US" sz="1600" kern="0" dirty="0"/>
              <a:t>orry-free manufacturing</a:t>
            </a:r>
          </a:p>
        </p:txBody>
      </p:sp>
      <p:cxnSp>
        <p:nvCxnSpPr>
          <p:cNvPr id="29" name="Conector recto de flecha 31">
            <a:extLst>
              <a:ext uri="{FF2B5EF4-FFF2-40B4-BE49-F238E27FC236}">
                <a16:creationId xmlns:a16="http://schemas.microsoft.com/office/drawing/2014/main" id="{7D9123BC-1BC9-4BEB-9536-6F54303BE532}"/>
              </a:ext>
            </a:extLst>
          </p:cNvPr>
          <p:cNvCxnSpPr>
            <a:cxnSpLocks/>
            <a:stCxn id="27" idx="3"/>
            <a:endCxn id="28" idx="1"/>
          </p:cNvCxnSpPr>
          <p:nvPr/>
        </p:nvCxnSpPr>
        <p:spPr bwMode="auto">
          <a:xfrm>
            <a:off x="3657981" y="5657435"/>
            <a:ext cx="259292" cy="16013"/>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sp>
        <p:nvSpPr>
          <p:cNvPr id="31" name="Rectangle 30">
            <a:extLst>
              <a:ext uri="{FF2B5EF4-FFF2-40B4-BE49-F238E27FC236}">
                <a16:creationId xmlns:a16="http://schemas.microsoft.com/office/drawing/2014/main" id="{C9EF1ACF-B44B-4559-B8E9-F0E0FED73CBE}"/>
              </a:ext>
            </a:extLst>
          </p:cNvPr>
          <p:cNvSpPr/>
          <p:nvPr/>
        </p:nvSpPr>
        <p:spPr bwMode="auto">
          <a:xfrm>
            <a:off x="6516216" y="4797152"/>
            <a:ext cx="2436293" cy="1522002"/>
          </a:xfrm>
          <a:prstGeom prst="rect">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1"/>
                </a:solidFill>
                <a:effectLst/>
                <a:latin typeface="+mn-lt"/>
              </a:rPr>
              <a:t>Cognitive</a:t>
            </a:r>
            <a:br>
              <a:rPr kumimoji="0" lang="en-GB" sz="2400" b="1" i="0" u="none" strike="noStrike" cap="none" normalizeH="0" baseline="0" dirty="0">
                <a:ln>
                  <a:noFill/>
                </a:ln>
                <a:solidFill>
                  <a:schemeClr val="tx1"/>
                </a:solidFill>
                <a:effectLst/>
                <a:latin typeface="+mn-lt"/>
              </a:rPr>
            </a:br>
            <a:r>
              <a:rPr kumimoji="0" lang="en-GB" sz="2400" b="1" i="0" u="none" strike="noStrike" cap="none" normalizeH="0" baseline="0" dirty="0">
                <a:ln>
                  <a:noFill/>
                </a:ln>
                <a:solidFill>
                  <a:schemeClr val="tx1"/>
                </a:solidFill>
                <a:effectLst/>
                <a:latin typeface="+mn-lt"/>
              </a:rPr>
              <a:t>Process</a:t>
            </a:r>
          </a:p>
          <a:p>
            <a:pPr marL="0" marR="0" indent="0" algn="ctr" defTabSz="914400" rtl="0" eaLnBrk="1" fontAlgn="base" latinLnBrk="0" hangingPunct="1">
              <a:lnSpc>
                <a:spcPct val="100000"/>
              </a:lnSpc>
              <a:spcBef>
                <a:spcPct val="0"/>
              </a:spcBef>
              <a:spcAft>
                <a:spcPct val="0"/>
              </a:spcAft>
              <a:buClrTx/>
              <a:buSzTx/>
              <a:buFontTx/>
              <a:buNone/>
              <a:tabLst/>
            </a:pPr>
            <a:r>
              <a:rPr lang="en-GB" b="1" dirty="0">
                <a:latin typeface="+mn-lt"/>
              </a:rPr>
              <a:t>C</a:t>
            </a:r>
            <a:r>
              <a:rPr kumimoji="0" lang="en-GB" sz="2400" b="1" i="0" u="none" strike="noStrike" cap="none" normalizeH="0" baseline="0" dirty="0">
                <a:ln>
                  <a:noFill/>
                </a:ln>
                <a:solidFill>
                  <a:schemeClr val="tx1"/>
                </a:solidFill>
                <a:effectLst/>
                <a:latin typeface="+mn-lt"/>
              </a:rPr>
              <a:t>ontrol (CPC)</a:t>
            </a:r>
            <a:endParaRPr kumimoji="0" lang="en-US" sz="2400" b="1" i="0" u="none" strike="noStrike" cap="none" normalizeH="0" baseline="0" dirty="0">
              <a:ln>
                <a:noFill/>
              </a:ln>
              <a:solidFill>
                <a:schemeClr val="tx1"/>
              </a:solidFill>
              <a:effectLst/>
              <a:latin typeface="+mn-lt"/>
            </a:endParaRPr>
          </a:p>
        </p:txBody>
      </p:sp>
      <p:sp>
        <p:nvSpPr>
          <p:cNvPr id="33" name="Arrow: Down 32">
            <a:extLst>
              <a:ext uri="{FF2B5EF4-FFF2-40B4-BE49-F238E27FC236}">
                <a16:creationId xmlns:a16="http://schemas.microsoft.com/office/drawing/2014/main" id="{A2102369-FDE1-4AB3-9D7A-2B2348433A81}"/>
              </a:ext>
            </a:extLst>
          </p:cNvPr>
          <p:cNvSpPr/>
          <p:nvPr/>
        </p:nvSpPr>
        <p:spPr bwMode="auto">
          <a:xfrm>
            <a:off x="7586600" y="3965899"/>
            <a:ext cx="360040" cy="637800"/>
          </a:xfrm>
          <a:prstGeom prst="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34" name="Arrow: Down 33">
            <a:extLst>
              <a:ext uri="{FF2B5EF4-FFF2-40B4-BE49-F238E27FC236}">
                <a16:creationId xmlns:a16="http://schemas.microsoft.com/office/drawing/2014/main" id="{6913F8AC-0404-4C05-AAD1-21B2C3C0196D}"/>
              </a:ext>
            </a:extLst>
          </p:cNvPr>
          <p:cNvSpPr/>
          <p:nvPr/>
        </p:nvSpPr>
        <p:spPr bwMode="auto">
          <a:xfrm rot="16200000">
            <a:off x="5964026" y="5259765"/>
            <a:ext cx="381897" cy="573660"/>
          </a:xfrm>
          <a:prstGeom prst="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32" name="Marcador de fecha 3">
            <a:extLst>
              <a:ext uri="{FF2B5EF4-FFF2-40B4-BE49-F238E27FC236}">
                <a16:creationId xmlns:a16="http://schemas.microsoft.com/office/drawing/2014/main" id="{C2F41912-1BF4-4DCC-AB11-4F85C52E547E}"/>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35" name="Marcador de pie de página 4">
            <a:extLst>
              <a:ext uri="{FF2B5EF4-FFF2-40B4-BE49-F238E27FC236}">
                <a16:creationId xmlns:a16="http://schemas.microsoft.com/office/drawing/2014/main" id="{F38C23AC-40FC-466C-8E98-8AD15674C65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6022566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7E8D-8485-49B9-AF8E-F27ACE2F84E2}"/>
              </a:ext>
            </a:extLst>
          </p:cNvPr>
          <p:cNvSpPr>
            <a:spLocks noGrp="1"/>
          </p:cNvSpPr>
          <p:nvPr>
            <p:ph type="title"/>
          </p:nvPr>
        </p:nvSpPr>
        <p:spPr/>
        <p:txBody>
          <a:bodyPr/>
          <a:lstStyle/>
          <a:p>
            <a:r>
              <a:rPr lang="en-US" dirty="0"/>
              <a:t>4. Study case: SISO Peltier system</a:t>
            </a:r>
          </a:p>
        </p:txBody>
      </p:sp>
      <p:sp>
        <p:nvSpPr>
          <p:cNvPr id="3" name="Content Placeholder 2">
            <a:extLst>
              <a:ext uri="{FF2B5EF4-FFF2-40B4-BE49-F238E27FC236}">
                <a16:creationId xmlns:a16="http://schemas.microsoft.com/office/drawing/2014/main" id="{D9549E9E-70E5-43A3-A6B1-57316EE35374}"/>
              </a:ext>
            </a:extLst>
          </p:cNvPr>
          <p:cNvSpPr>
            <a:spLocks noGrp="1"/>
          </p:cNvSpPr>
          <p:nvPr>
            <p:ph idx="1"/>
          </p:nvPr>
        </p:nvSpPr>
        <p:spPr>
          <a:xfrm>
            <a:off x="179388" y="1844105"/>
            <a:ext cx="8785225" cy="576783"/>
          </a:xfrm>
        </p:spPr>
        <p:txBody>
          <a:bodyPr/>
          <a:lstStyle/>
          <a:p>
            <a:pPr marL="0" indent="0">
              <a:buNone/>
            </a:pPr>
            <a:r>
              <a:rPr lang="en-US" dirty="0"/>
              <a:t>Step 4: behavioral matching GA results</a:t>
            </a:r>
          </a:p>
        </p:txBody>
      </p:sp>
      <p:sp>
        <p:nvSpPr>
          <p:cNvPr id="4" name="Date Placeholder 3">
            <a:extLst>
              <a:ext uri="{FF2B5EF4-FFF2-40B4-BE49-F238E27FC236}">
                <a16:creationId xmlns:a16="http://schemas.microsoft.com/office/drawing/2014/main" id="{A1073453-8F9A-476D-993C-1E9568A59B36}"/>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C02D45AC-1A05-4858-825B-D8CE7DC94ED6}"/>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02103D08-806C-49AA-A042-332DB39CF35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60</a:t>
            </a:fld>
            <a:r>
              <a:rPr lang="en-US"/>
              <a:t>/1024</a:t>
            </a:r>
            <a:endParaRPr lang="en-US" dirty="0"/>
          </a:p>
        </p:txBody>
      </p:sp>
      <p:sp>
        <p:nvSpPr>
          <p:cNvPr id="7" name="TextBox 6">
            <a:extLst>
              <a:ext uri="{FF2B5EF4-FFF2-40B4-BE49-F238E27FC236}">
                <a16:creationId xmlns:a16="http://schemas.microsoft.com/office/drawing/2014/main" id="{3A956B3E-2B09-4995-A867-E2D723E4C976}"/>
              </a:ext>
            </a:extLst>
          </p:cNvPr>
          <p:cNvSpPr txBox="1"/>
          <p:nvPr/>
        </p:nvSpPr>
        <p:spPr>
          <a:xfrm>
            <a:off x="107504" y="2649686"/>
            <a:ext cx="2880320" cy="1200329"/>
          </a:xfrm>
          <a:prstGeom prst="rect">
            <a:avLst/>
          </a:prstGeom>
          <a:noFill/>
        </p:spPr>
        <p:txBody>
          <a:bodyPr wrap="square" rtlCol="0">
            <a:spAutoFit/>
          </a:bodyPr>
          <a:lstStyle/>
          <a:p>
            <a:r>
              <a:rPr lang="en-GB" sz="1800" dirty="0">
                <a:latin typeface="+mn-lt"/>
              </a:rPr>
              <a:t>Execution parameters:</a:t>
            </a:r>
          </a:p>
          <a:p>
            <a:pPr marL="285750" indent="-285750">
              <a:buFont typeface="Arial" panose="020B0604020202020204" pitchFamily="34" charset="0"/>
              <a:buChar char="•"/>
            </a:pPr>
            <a:r>
              <a:rPr lang="en-GB" sz="1800" dirty="0">
                <a:latin typeface="+mn-lt"/>
              </a:rPr>
              <a:t>100 generations</a:t>
            </a:r>
          </a:p>
          <a:p>
            <a:pPr marL="285750" indent="-285750">
              <a:buFont typeface="Arial" panose="020B0604020202020204" pitchFamily="34" charset="0"/>
              <a:buChar char="•"/>
            </a:pPr>
            <a:r>
              <a:rPr lang="en-GB" sz="1800" dirty="0">
                <a:latin typeface="+mn-lt"/>
              </a:rPr>
              <a:t>initial pool 3 parents</a:t>
            </a:r>
          </a:p>
          <a:p>
            <a:pPr marL="285750" indent="-285750">
              <a:buFont typeface="Arial" panose="020B0604020202020204" pitchFamily="34" charset="0"/>
              <a:buChar char="•"/>
            </a:pPr>
            <a:r>
              <a:rPr lang="en-GB" sz="1800" dirty="0">
                <a:latin typeface="+mn-lt"/>
              </a:rPr>
              <a:t>Mutation probability 90%</a:t>
            </a:r>
            <a:endParaRPr lang="en-US" sz="1800" dirty="0">
              <a:latin typeface="+mn-lt"/>
            </a:endParaRPr>
          </a:p>
        </p:txBody>
      </p:sp>
      <p:pic>
        <p:nvPicPr>
          <p:cNvPr id="9" name="Picture 8">
            <a:extLst>
              <a:ext uri="{FF2B5EF4-FFF2-40B4-BE49-F238E27FC236}">
                <a16:creationId xmlns:a16="http://schemas.microsoft.com/office/drawing/2014/main" id="{35913B44-2FF0-41AA-99EF-3E5BAADD72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2790" y="2564780"/>
            <a:ext cx="6335714" cy="3775350"/>
          </a:xfrm>
          <a:prstGeom prst="rect">
            <a:avLst/>
          </a:prstGeom>
        </p:spPr>
      </p:pic>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640A5ADA-75E6-40E3-8965-8E661798B0DF}"/>
                  </a:ext>
                </a:extLst>
              </p:cNvPr>
              <p:cNvGraphicFramePr>
                <a:graphicFrameLocks noGrp="1"/>
              </p:cNvGraphicFramePr>
              <p:nvPr>
                <p:extLst>
                  <p:ext uri="{D42A27DB-BD31-4B8C-83A1-F6EECF244321}">
                    <p14:modId xmlns:p14="http://schemas.microsoft.com/office/powerpoint/2010/main" val="1324379164"/>
                  </p:ext>
                </p:extLst>
              </p:nvPr>
            </p:nvGraphicFramePr>
            <p:xfrm>
              <a:off x="251520" y="4053170"/>
              <a:ext cx="2535370" cy="1777992"/>
            </p:xfrm>
            <a:graphic>
              <a:graphicData uri="http://schemas.openxmlformats.org/drawingml/2006/table">
                <a:tbl>
                  <a:tblPr firstRow="1" bandRow="1">
                    <a:tableStyleId>{D27102A9-8310-4765-A935-A1911B00CA55}</a:tableStyleId>
                  </a:tblPr>
                  <a:tblGrid>
                    <a:gridCol w="1267685">
                      <a:extLst>
                        <a:ext uri="{9D8B030D-6E8A-4147-A177-3AD203B41FA5}">
                          <a16:colId xmlns:a16="http://schemas.microsoft.com/office/drawing/2014/main" val="3994009042"/>
                        </a:ext>
                      </a:extLst>
                    </a:gridCol>
                    <a:gridCol w="1267685">
                      <a:extLst>
                        <a:ext uri="{9D8B030D-6E8A-4147-A177-3AD203B41FA5}">
                          <a16:colId xmlns:a16="http://schemas.microsoft.com/office/drawing/2014/main" val="3779786252"/>
                        </a:ext>
                      </a:extLst>
                    </a:gridCol>
                  </a:tblGrid>
                  <a:tr h="228646">
                    <a:tc>
                      <a:txBody>
                        <a:bodyPr/>
                        <a:lstStyle/>
                        <a:p>
                          <a:pPr algn="ctr"/>
                          <a:r>
                            <a:rPr lang="en-GB" sz="1400" dirty="0"/>
                            <a:t>Parameter</a:t>
                          </a:r>
                          <a:endParaRPr lang="en-US" sz="1400" dirty="0"/>
                        </a:p>
                      </a:txBody>
                      <a:tcPr anchor="ctr"/>
                    </a:tc>
                    <a:tc>
                      <a:txBody>
                        <a:bodyPr/>
                        <a:lstStyle/>
                        <a:p>
                          <a:pPr algn="ctr"/>
                          <a:r>
                            <a:rPr lang="en-GB" sz="1400" dirty="0"/>
                            <a:t>GA</a:t>
                          </a:r>
                          <a:endParaRPr lang="en-US" sz="1400" dirty="0"/>
                        </a:p>
                      </a:txBody>
                      <a:tcPr anchor="ctr"/>
                    </a:tc>
                    <a:extLst>
                      <a:ext uri="{0D108BD9-81ED-4DB2-BD59-A6C34878D82A}">
                        <a16:rowId xmlns:a16="http://schemas.microsoft.com/office/drawing/2014/main" val="2859926242"/>
                      </a:ext>
                    </a:extLst>
                  </a:tr>
                  <a:tr h="228646">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𝛼</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US" sz="1400" b="0" i="0" dirty="0" smtClean="0">
                                    <a:latin typeface="Cambria Math" panose="02040503050406030204" pitchFamily="18" charset="0"/>
                                  </a:rPr>
                                  <m:t>3</m:t>
                                </m:r>
                                <m:r>
                                  <a:rPr lang="en-GB" sz="1400" b="0" i="0" dirty="0" smtClean="0">
                                    <a:latin typeface="Cambria Math" panose="02040503050406030204" pitchFamily="18" charset="0"/>
                                  </a:rPr>
                                  <m:t>5.8</m:t>
                                </m:r>
                                <m:r>
                                  <a:rPr lang="en-US" sz="1400" b="0" i="1" dirty="0" smtClean="0">
                                    <a:latin typeface="Cambria Math" panose="02040503050406030204" pitchFamily="18" charset="0"/>
                                  </a:rPr>
                                  <m:t>𝑚𝑣</m:t>
                                </m:r>
                              </m:oMath>
                            </m:oMathPara>
                          </a14:m>
                          <a:endParaRPr lang="en-US" sz="1400" i="1" dirty="0"/>
                        </a:p>
                      </a:txBody>
                      <a:tcPr anchor="ctr">
                        <a:noFill/>
                      </a:tcPr>
                    </a:tc>
                    <a:extLst>
                      <a:ext uri="{0D108BD9-81ED-4DB2-BD59-A6C34878D82A}">
                        <a16:rowId xmlns:a16="http://schemas.microsoft.com/office/drawing/2014/main" val="2048712953"/>
                      </a:ext>
                    </a:extLst>
                  </a:tr>
                  <a:tr h="228646">
                    <a:tc>
                      <a:txBody>
                        <a:bodyPr/>
                        <a:lstStyle/>
                        <a:p>
                          <a:pPr algn="ctr"/>
                          <a14:m>
                            <m:oMathPara xmlns:m="http://schemas.openxmlformats.org/officeDocument/2006/math">
                              <m:oMathParaPr>
                                <m:jc m:val="centerGroup"/>
                              </m:oMathParaPr>
                              <m:oMath xmlns:m="http://schemas.openxmlformats.org/officeDocument/2006/math">
                                <m:r>
                                  <m:rPr>
                                    <m:sty m:val="p"/>
                                  </m:rPr>
                                  <a:rPr lang="en-GB" sz="1400" smtClean="0">
                                    <a:latin typeface="Cambria Math" panose="02040503050406030204" pitchFamily="18" charset="0"/>
                                  </a:rPr>
                                  <m:t>R</m:t>
                                </m:r>
                                <m:r>
                                  <a:rPr lang="en-GB" sz="1400" smtClean="0">
                                    <a:latin typeface="Cambria Math" panose="02040503050406030204" pitchFamily="18" charset="0"/>
                                  </a:rPr>
                                  <m:t> </m:t>
                                </m:r>
                              </m:oMath>
                            </m:oMathPara>
                          </a14:m>
                          <a:endParaRPr lang="en-US" sz="1400" dirty="0"/>
                        </a:p>
                      </a:txBody>
                      <a:tcPr anchor="ctr">
                        <a:noFill/>
                      </a:tcPr>
                    </a:tc>
                    <a:tc>
                      <a:txBody>
                        <a:bodyPr/>
                        <a:lstStyle/>
                        <a:p>
                          <a:pPr algn="ctr"/>
                          <a:r>
                            <a:rPr lang="en-GB" sz="1400" dirty="0"/>
                            <a:t> </a:t>
                          </a:r>
                          <a14:m>
                            <m:oMath xmlns:m="http://schemas.openxmlformats.org/officeDocument/2006/math">
                              <m:r>
                                <a:rPr lang="en-GB" sz="1400" smtClean="0">
                                  <a:latin typeface="Cambria Math" panose="02040503050406030204" pitchFamily="18" charset="0"/>
                                </a:rPr>
                                <m:t>3</m:t>
                              </m:r>
                              <m:r>
                                <a:rPr lang="en-GB" sz="1400" b="0" i="0" smtClean="0">
                                  <a:latin typeface="Cambria Math" panose="02040503050406030204" pitchFamily="18" charset="0"/>
                                </a:rPr>
                                <m:t>.35</m:t>
                              </m:r>
                              <m:r>
                                <m:rPr>
                                  <m:sty m:val="p"/>
                                </m:rPr>
                                <a:rPr lang="en-GB" sz="1400" smtClean="0">
                                  <a:latin typeface="Cambria Math" panose="02040503050406030204" pitchFamily="18" charset="0"/>
                                </a:rPr>
                                <m:t>Ω</m:t>
                              </m:r>
                            </m:oMath>
                          </a14:m>
                          <a:endParaRPr lang="en-US" sz="1400" dirty="0"/>
                        </a:p>
                      </a:txBody>
                      <a:tcPr anchor="ctr">
                        <a:noFill/>
                      </a:tcPr>
                    </a:tc>
                    <a:extLst>
                      <a:ext uri="{0D108BD9-81ED-4DB2-BD59-A6C34878D82A}">
                        <a16:rowId xmlns:a16="http://schemas.microsoft.com/office/drawing/2014/main" val="2536803526"/>
                      </a:ext>
                    </a:extLst>
                  </a:tr>
                  <a:tr h="374134">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𝐾</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US" sz="1400" b="0" i="0" dirty="0" smtClean="0">
                                    <a:latin typeface="Cambria Math" panose="02040503050406030204" pitchFamily="18" charset="0"/>
                                  </a:rPr>
                                  <m:t>0</m:t>
                                </m:r>
                                <m:r>
                                  <a:rPr lang="en-GB" sz="1400" b="0" i="0" dirty="0" smtClean="0">
                                    <a:latin typeface="Cambria Math" panose="02040503050406030204" pitchFamily="18" charset="0"/>
                                  </a:rPr>
                                  <m:t>.2882</m:t>
                                </m:r>
                                <m:r>
                                  <a:rPr lang="en-GB" sz="1400" dirty="0" smtClean="0">
                                    <a:latin typeface="Cambria Math" panose="02040503050406030204" pitchFamily="18" charset="0"/>
                                  </a:rPr>
                                  <m:t>𝐾</m:t>
                                </m:r>
                                <m:r>
                                  <a:rPr lang="en-GB" sz="1400" dirty="0" smtClean="0">
                                    <a:latin typeface="Cambria Math" panose="02040503050406030204" pitchFamily="18" charset="0"/>
                                  </a:rPr>
                                  <m:t>/</m:t>
                                </m:r>
                                <m:r>
                                  <a:rPr lang="en-GB" sz="1400" dirty="0" smtClean="0">
                                    <a:latin typeface="Cambria Math" panose="02040503050406030204" pitchFamily="18" charset="0"/>
                                  </a:rPr>
                                  <m:t>𝑊</m:t>
                                </m:r>
                              </m:oMath>
                            </m:oMathPara>
                          </a14:m>
                          <a:endParaRPr lang="en-US" sz="1400" dirty="0"/>
                        </a:p>
                      </a:txBody>
                      <a:tcPr anchor="ctr">
                        <a:noFill/>
                      </a:tcPr>
                    </a:tc>
                    <a:extLst>
                      <a:ext uri="{0D108BD9-81ED-4DB2-BD59-A6C34878D82A}">
                        <a16:rowId xmlns:a16="http://schemas.microsoft.com/office/drawing/2014/main" val="2455501825"/>
                      </a:ext>
                    </a:extLst>
                  </a:tr>
                  <a:tr h="371903">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𝐶</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1</m:t>
                                </m:r>
                                <m:r>
                                  <a:rPr lang="en-GB" sz="1400" b="0" i="1" dirty="0" smtClean="0">
                                    <a:latin typeface="Cambria Math" panose="02040503050406030204" pitchFamily="18" charset="0"/>
                                  </a:rPr>
                                  <m:t>5</m:t>
                                </m:r>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𝐽</m:t>
                                    </m:r>
                                  </m:num>
                                  <m:den>
                                    <m:r>
                                      <a:rPr lang="en-GB" sz="1400" dirty="0" smtClean="0">
                                        <a:latin typeface="Cambria Math" panose="02040503050406030204" pitchFamily="18" charset="0"/>
                                      </a:rPr>
                                      <m:t>𝐾</m:t>
                                    </m:r>
                                  </m:den>
                                </m:f>
                              </m:oMath>
                            </m:oMathPara>
                          </a14:m>
                          <a:endParaRPr lang="en-US" sz="1400" dirty="0"/>
                        </a:p>
                      </a:txBody>
                      <a:tcPr anchor="ctr">
                        <a:noFill/>
                      </a:tcPr>
                    </a:tc>
                    <a:extLst>
                      <a:ext uri="{0D108BD9-81ED-4DB2-BD59-A6C34878D82A}">
                        <a16:rowId xmlns:a16="http://schemas.microsoft.com/office/drawing/2014/main" val="3213779157"/>
                      </a:ext>
                    </a:extLst>
                  </a:tr>
                </a:tbl>
              </a:graphicData>
            </a:graphic>
          </p:graphicFrame>
        </mc:Choice>
        <mc:Fallback xmlns="">
          <p:graphicFrame>
            <p:nvGraphicFramePr>
              <p:cNvPr id="10" name="Table 9">
                <a:extLst>
                  <a:ext uri="{FF2B5EF4-FFF2-40B4-BE49-F238E27FC236}">
                    <a16:creationId xmlns:a16="http://schemas.microsoft.com/office/drawing/2014/main" id="{640A5ADA-75E6-40E3-8965-8E661798B0DF}"/>
                  </a:ext>
                </a:extLst>
              </p:cNvPr>
              <p:cNvGraphicFramePr>
                <a:graphicFrameLocks noGrp="1"/>
              </p:cNvGraphicFramePr>
              <p:nvPr>
                <p:extLst>
                  <p:ext uri="{D42A27DB-BD31-4B8C-83A1-F6EECF244321}">
                    <p14:modId xmlns:p14="http://schemas.microsoft.com/office/powerpoint/2010/main" val="1324379164"/>
                  </p:ext>
                </p:extLst>
              </p:nvPr>
            </p:nvGraphicFramePr>
            <p:xfrm>
              <a:off x="251520" y="4053170"/>
              <a:ext cx="2535370" cy="1777992"/>
            </p:xfrm>
            <a:graphic>
              <a:graphicData uri="http://schemas.openxmlformats.org/drawingml/2006/table">
                <a:tbl>
                  <a:tblPr firstRow="1" bandRow="1">
                    <a:tableStyleId>{D27102A9-8310-4765-A935-A1911B00CA55}</a:tableStyleId>
                  </a:tblPr>
                  <a:tblGrid>
                    <a:gridCol w="1267685">
                      <a:extLst>
                        <a:ext uri="{9D8B030D-6E8A-4147-A177-3AD203B41FA5}">
                          <a16:colId xmlns:a16="http://schemas.microsoft.com/office/drawing/2014/main" val="3994009042"/>
                        </a:ext>
                      </a:extLst>
                    </a:gridCol>
                    <a:gridCol w="1267685">
                      <a:extLst>
                        <a:ext uri="{9D8B030D-6E8A-4147-A177-3AD203B41FA5}">
                          <a16:colId xmlns:a16="http://schemas.microsoft.com/office/drawing/2014/main" val="3779786252"/>
                        </a:ext>
                      </a:extLst>
                    </a:gridCol>
                  </a:tblGrid>
                  <a:tr h="304800">
                    <a:tc>
                      <a:txBody>
                        <a:bodyPr/>
                        <a:lstStyle/>
                        <a:p>
                          <a:pPr algn="ctr"/>
                          <a:r>
                            <a:rPr lang="en-GB" sz="1400" dirty="0"/>
                            <a:t>Parameter</a:t>
                          </a:r>
                          <a:endParaRPr lang="en-US" sz="1400" dirty="0"/>
                        </a:p>
                      </a:txBody>
                      <a:tcPr anchor="ctr"/>
                    </a:tc>
                    <a:tc>
                      <a:txBody>
                        <a:bodyPr/>
                        <a:lstStyle/>
                        <a:p>
                          <a:pPr algn="ctr"/>
                          <a:r>
                            <a:rPr lang="en-GB" sz="1400" dirty="0"/>
                            <a:t>GA</a:t>
                          </a:r>
                          <a:endParaRPr lang="en-US" sz="1400" dirty="0"/>
                        </a:p>
                      </a:txBody>
                      <a:tcPr anchor="ctr"/>
                    </a:tc>
                    <a:extLst>
                      <a:ext uri="{0D108BD9-81ED-4DB2-BD59-A6C34878D82A}">
                        <a16:rowId xmlns:a16="http://schemas.microsoft.com/office/drawing/2014/main" val="2859926242"/>
                      </a:ext>
                    </a:extLst>
                  </a:tr>
                  <a:tr h="304800">
                    <a:tc>
                      <a:txBody>
                        <a:bodyPr/>
                        <a:lstStyle/>
                        <a:p>
                          <a:endParaRPr lang="en-US"/>
                        </a:p>
                      </a:txBody>
                      <a:tcPr anchor="ctr">
                        <a:blipFill>
                          <a:blip r:embed="rId3"/>
                          <a:stretch>
                            <a:fillRect t="-102000" r="-100000" b="-390000"/>
                          </a:stretch>
                        </a:blipFill>
                      </a:tcPr>
                    </a:tc>
                    <a:tc>
                      <a:txBody>
                        <a:bodyPr/>
                        <a:lstStyle/>
                        <a:p>
                          <a:endParaRPr lang="en-US"/>
                        </a:p>
                      </a:txBody>
                      <a:tcPr anchor="ctr">
                        <a:blipFill>
                          <a:blip r:embed="rId3"/>
                          <a:stretch>
                            <a:fillRect l="-100481" t="-102000" r="-481" b="-390000"/>
                          </a:stretch>
                        </a:blipFill>
                      </a:tcPr>
                    </a:tc>
                    <a:extLst>
                      <a:ext uri="{0D108BD9-81ED-4DB2-BD59-A6C34878D82A}">
                        <a16:rowId xmlns:a16="http://schemas.microsoft.com/office/drawing/2014/main" val="2048712953"/>
                      </a:ext>
                    </a:extLst>
                  </a:tr>
                  <a:tr h="304800">
                    <a:tc>
                      <a:txBody>
                        <a:bodyPr/>
                        <a:lstStyle/>
                        <a:p>
                          <a:endParaRPr lang="en-US"/>
                        </a:p>
                      </a:txBody>
                      <a:tcPr anchor="ctr">
                        <a:blipFill>
                          <a:blip r:embed="rId3"/>
                          <a:stretch>
                            <a:fillRect t="-198039" r="-100000" b="-282353"/>
                          </a:stretch>
                        </a:blipFill>
                      </a:tcPr>
                    </a:tc>
                    <a:tc>
                      <a:txBody>
                        <a:bodyPr/>
                        <a:lstStyle/>
                        <a:p>
                          <a:endParaRPr lang="en-US"/>
                        </a:p>
                      </a:txBody>
                      <a:tcPr anchor="ctr">
                        <a:blipFill>
                          <a:blip r:embed="rId3"/>
                          <a:stretch>
                            <a:fillRect l="-100481" t="-198039" r="-481" b="-282353"/>
                          </a:stretch>
                        </a:blipFill>
                      </a:tcPr>
                    </a:tc>
                    <a:extLst>
                      <a:ext uri="{0D108BD9-81ED-4DB2-BD59-A6C34878D82A}">
                        <a16:rowId xmlns:a16="http://schemas.microsoft.com/office/drawing/2014/main" val="2536803526"/>
                      </a:ext>
                    </a:extLst>
                  </a:tr>
                  <a:tr h="374134">
                    <a:tc>
                      <a:txBody>
                        <a:bodyPr/>
                        <a:lstStyle/>
                        <a:p>
                          <a:endParaRPr lang="en-US"/>
                        </a:p>
                      </a:txBody>
                      <a:tcPr anchor="ctr">
                        <a:blipFill>
                          <a:blip r:embed="rId3"/>
                          <a:stretch>
                            <a:fillRect t="-249180" r="-100000" b="-136066"/>
                          </a:stretch>
                        </a:blipFill>
                      </a:tcPr>
                    </a:tc>
                    <a:tc>
                      <a:txBody>
                        <a:bodyPr/>
                        <a:lstStyle/>
                        <a:p>
                          <a:endParaRPr lang="en-US"/>
                        </a:p>
                      </a:txBody>
                      <a:tcPr anchor="ctr">
                        <a:blipFill>
                          <a:blip r:embed="rId3"/>
                          <a:stretch>
                            <a:fillRect l="-100481" t="-249180" r="-481" b="-136066"/>
                          </a:stretch>
                        </a:blipFill>
                      </a:tcPr>
                    </a:tc>
                    <a:extLst>
                      <a:ext uri="{0D108BD9-81ED-4DB2-BD59-A6C34878D82A}">
                        <a16:rowId xmlns:a16="http://schemas.microsoft.com/office/drawing/2014/main" val="2455501825"/>
                      </a:ext>
                    </a:extLst>
                  </a:tr>
                  <a:tr h="489458">
                    <a:tc>
                      <a:txBody>
                        <a:bodyPr/>
                        <a:lstStyle/>
                        <a:p>
                          <a:endParaRPr lang="en-US"/>
                        </a:p>
                      </a:txBody>
                      <a:tcPr anchor="ctr">
                        <a:blipFill>
                          <a:blip r:embed="rId3"/>
                          <a:stretch>
                            <a:fillRect t="-262963" r="-100000" b="-2469"/>
                          </a:stretch>
                        </a:blipFill>
                      </a:tcPr>
                    </a:tc>
                    <a:tc>
                      <a:txBody>
                        <a:bodyPr/>
                        <a:lstStyle/>
                        <a:p>
                          <a:endParaRPr lang="en-US"/>
                        </a:p>
                      </a:txBody>
                      <a:tcPr anchor="ctr">
                        <a:blipFill>
                          <a:blip r:embed="rId3"/>
                          <a:stretch>
                            <a:fillRect l="-100481" t="-262963" r="-481" b="-2469"/>
                          </a:stretch>
                        </a:blipFill>
                      </a:tcPr>
                    </a:tc>
                    <a:extLst>
                      <a:ext uri="{0D108BD9-81ED-4DB2-BD59-A6C34878D82A}">
                        <a16:rowId xmlns:a16="http://schemas.microsoft.com/office/drawing/2014/main" val="3213779157"/>
                      </a:ext>
                    </a:extLst>
                  </a:tr>
                </a:tbl>
              </a:graphicData>
            </a:graphic>
          </p:graphicFrame>
        </mc:Fallback>
      </mc:AlternateContent>
    </p:spTree>
    <p:extLst>
      <p:ext uri="{BB962C8B-B14F-4D97-AF65-F5344CB8AC3E}">
        <p14:creationId xmlns:p14="http://schemas.microsoft.com/office/powerpoint/2010/main" val="9255460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FE49DCD-2944-49C6-B7DC-1DF410404993}"/>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B30FDB0B-F131-479A-B83B-D81F7B31048C}"/>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7" name="Title 1">
            <a:extLst>
              <a:ext uri="{FF2B5EF4-FFF2-40B4-BE49-F238E27FC236}">
                <a16:creationId xmlns:a16="http://schemas.microsoft.com/office/drawing/2014/main" id="{C971ED8F-6BA6-454C-BC43-A20813B64613}"/>
              </a:ext>
            </a:extLst>
          </p:cNvPr>
          <p:cNvSpPr>
            <a:spLocks noGrp="1"/>
          </p:cNvSpPr>
          <p:nvPr>
            <p:ph type="title"/>
          </p:nvPr>
        </p:nvSpPr>
        <p:spPr>
          <a:xfrm>
            <a:off x="0" y="765175"/>
            <a:ext cx="9144000" cy="935038"/>
          </a:xfrm>
        </p:spPr>
        <p:txBody>
          <a:bodyPr/>
          <a:lstStyle/>
          <a:p>
            <a:r>
              <a:rPr lang="en-US" dirty="0"/>
              <a:t>4. Study case: SISO Peltier system</a:t>
            </a:r>
          </a:p>
        </p:txBody>
      </p:sp>
      <p:sp>
        <p:nvSpPr>
          <p:cNvPr id="8" name="Content Placeholder 2">
            <a:extLst>
              <a:ext uri="{FF2B5EF4-FFF2-40B4-BE49-F238E27FC236}">
                <a16:creationId xmlns:a16="http://schemas.microsoft.com/office/drawing/2014/main" id="{E1733192-71FE-48E5-843A-096EF704526A}"/>
              </a:ext>
            </a:extLst>
          </p:cNvPr>
          <p:cNvSpPr>
            <a:spLocks noGrp="1"/>
          </p:cNvSpPr>
          <p:nvPr>
            <p:ph idx="1"/>
          </p:nvPr>
        </p:nvSpPr>
        <p:spPr>
          <a:xfrm>
            <a:off x="179388" y="1700089"/>
            <a:ext cx="8785225" cy="576783"/>
          </a:xfrm>
        </p:spPr>
        <p:txBody>
          <a:bodyPr/>
          <a:lstStyle/>
          <a:p>
            <a:pPr marL="0" indent="0">
              <a:buNone/>
            </a:pPr>
            <a:r>
              <a:rPr lang="en-US" dirty="0"/>
              <a:t>Step 4: behavioral matching GA results</a:t>
            </a:r>
          </a:p>
        </p:txBody>
      </p:sp>
      <p:pic>
        <p:nvPicPr>
          <p:cNvPr id="9" name="Picture 8">
            <a:extLst>
              <a:ext uri="{FF2B5EF4-FFF2-40B4-BE49-F238E27FC236}">
                <a16:creationId xmlns:a16="http://schemas.microsoft.com/office/drawing/2014/main" id="{DD450E18-5C63-4972-BC66-FD180AE334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96" y="2285573"/>
            <a:ext cx="7011151" cy="4203334"/>
          </a:xfrm>
          <a:prstGeom prst="rect">
            <a:avLst/>
          </a:prstGeom>
        </p:spPr>
      </p:pic>
      <p:pic>
        <p:nvPicPr>
          <p:cNvPr id="10" name="Picture 9">
            <a:extLst>
              <a:ext uri="{FF2B5EF4-FFF2-40B4-BE49-F238E27FC236}">
                <a16:creationId xmlns:a16="http://schemas.microsoft.com/office/drawing/2014/main" id="{A26002AC-AB7A-42E4-BD62-0D0E6CEA36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461" t="16840" r="7564" b="9453"/>
          <a:stretch/>
        </p:blipFill>
        <p:spPr>
          <a:xfrm>
            <a:off x="7088819" y="3315850"/>
            <a:ext cx="1929620" cy="2306042"/>
          </a:xfrm>
          <a:prstGeom prst="rect">
            <a:avLst/>
          </a:prstGeom>
          <a:ln w="28575">
            <a:solidFill>
              <a:srgbClr val="FF0000"/>
            </a:solidFill>
            <a:prstDash val="dash"/>
          </a:ln>
        </p:spPr>
      </p:pic>
      <p:sp>
        <p:nvSpPr>
          <p:cNvPr id="12" name="Rectangle 11">
            <a:extLst>
              <a:ext uri="{FF2B5EF4-FFF2-40B4-BE49-F238E27FC236}">
                <a16:creationId xmlns:a16="http://schemas.microsoft.com/office/drawing/2014/main" id="{36988B24-1DF3-4A2F-81FB-29094106E219}"/>
              </a:ext>
            </a:extLst>
          </p:cNvPr>
          <p:cNvSpPr/>
          <p:nvPr/>
        </p:nvSpPr>
        <p:spPr bwMode="auto">
          <a:xfrm>
            <a:off x="4283968" y="3426495"/>
            <a:ext cx="2232248" cy="938609"/>
          </a:xfrm>
          <a:prstGeom prst="rect">
            <a:avLst/>
          </a:prstGeom>
          <a:noFill/>
          <a:ln w="28575"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14" name="Straight Arrow Connector 13">
            <a:extLst>
              <a:ext uri="{FF2B5EF4-FFF2-40B4-BE49-F238E27FC236}">
                <a16:creationId xmlns:a16="http://schemas.microsoft.com/office/drawing/2014/main" id="{A7465CA4-98C1-4E6D-8A58-57D980626078}"/>
              </a:ext>
            </a:extLst>
          </p:cNvPr>
          <p:cNvCxnSpPr>
            <a:stCxn id="12" idx="3"/>
            <a:endCxn id="10" idx="1"/>
          </p:cNvCxnSpPr>
          <p:nvPr/>
        </p:nvCxnSpPr>
        <p:spPr bwMode="auto">
          <a:xfrm>
            <a:off x="6516216" y="3895800"/>
            <a:ext cx="572603" cy="573071"/>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421386725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7E8D-8485-49B9-AF8E-F27ACE2F84E2}"/>
              </a:ext>
            </a:extLst>
          </p:cNvPr>
          <p:cNvSpPr>
            <a:spLocks noGrp="1"/>
          </p:cNvSpPr>
          <p:nvPr>
            <p:ph type="title"/>
          </p:nvPr>
        </p:nvSpPr>
        <p:spPr/>
        <p:txBody>
          <a:bodyPr/>
          <a:lstStyle/>
          <a:p>
            <a:r>
              <a:rPr lang="en-US" dirty="0"/>
              <a:t>4. Study case: SISO Peltier system</a:t>
            </a:r>
          </a:p>
        </p:txBody>
      </p:sp>
      <p:sp>
        <p:nvSpPr>
          <p:cNvPr id="3" name="Content Placeholder 2">
            <a:extLst>
              <a:ext uri="{FF2B5EF4-FFF2-40B4-BE49-F238E27FC236}">
                <a16:creationId xmlns:a16="http://schemas.microsoft.com/office/drawing/2014/main" id="{D9549E9E-70E5-43A3-A6B1-57316EE35374}"/>
              </a:ext>
            </a:extLst>
          </p:cNvPr>
          <p:cNvSpPr>
            <a:spLocks noGrp="1"/>
          </p:cNvSpPr>
          <p:nvPr>
            <p:ph idx="1"/>
          </p:nvPr>
        </p:nvSpPr>
        <p:spPr>
          <a:xfrm>
            <a:off x="179388" y="1844105"/>
            <a:ext cx="8785225" cy="576783"/>
          </a:xfrm>
        </p:spPr>
        <p:txBody>
          <a:bodyPr/>
          <a:lstStyle/>
          <a:p>
            <a:pPr marL="0" indent="0">
              <a:buNone/>
            </a:pPr>
            <a:r>
              <a:rPr lang="en-US" dirty="0"/>
              <a:t>Step 4: behavioral matching GA results</a:t>
            </a:r>
          </a:p>
        </p:txBody>
      </p:sp>
      <p:sp>
        <p:nvSpPr>
          <p:cNvPr id="4" name="Date Placeholder 3">
            <a:extLst>
              <a:ext uri="{FF2B5EF4-FFF2-40B4-BE49-F238E27FC236}">
                <a16:creationId xmlns:a16="http://schemas.microsoft.com/office/drawing/2014/main" id="{A1073453-8F9A-476D-993C-1E9568A59B36}"/>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C02D45AC-1A05-4858-825B-D8CE7DC94ED6}"/>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02103D08-806C-49AA-A042-332DB39CF35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62</a:t>
            </a:fld>
            <a:r>
              <a:rPr lang="en-US"/>
              <a:t>/1024</a:t>
            </a:r>
            <a:endParaRPr lang="en-US" dirty="0"/>
          </a:p>
        </p:txBody>
      </p:sp>
      <p:sp>
        <p:nvSpPr>
          <p:cNvPr id="7" name="TextBox 6">
            <a:extLst>
              <a:ext uri="{FF2B5EF4-FFF2-40B4-BE49-F238E27FC236}">
                <a16:creationId xmlns:a16="http://schemas.microsoft.com/office/drawing/2014/main" id="{3A956B3E-2B09-4995-A867-E2D723E4C976}"/>
              </a:ext>
            </a:extLst>
          </p:cNvPr>
          <p:cNvSpPr txBox="1"/>
          <p:nvPr/>
        </p:nvSpPr>
        <p:spPr>
          <a:xfrm>
            <a:off x="107504" y="2649686"/>
            <a:ext cx="2880320" cy="1200329"/>
          </a:xfrm>
          <a:prstGeom prst="rect">
            <a:avLst/>
          </a:prstGeom>
          <a:noFill/>
        </p:spPr>
        <p:txBody>
          <a:bodyPr wrap="square" rtlCol="0">
            <a:spAutoFit/>
          </a:bodyPr>
          <a:lstStyle/>
          <a:p>
            <a:r>
              <a:rPr lang="en-GB" sz="1800" dirty="0">
                <a:latin typeface="+mn-lt"/>
              </a:rPr>
              <a:t>Execution parameters:</a:t>
            </a:r>
          </a:p>
          <a:p>
            <a:pPr marL="285750" indent="-285750">
              <a:buFont typeface="Arial" panose="020B0604020202020204" pitchFamily="34" charset="0"/>
              <a:buChar char="•"/>
            </a:pPr>
            <a:r>
              <a:rPr lang="en-GB" sz="1800" dirty="0">
                <a:latin typeface="+mn-lt"/>
              </a:rPr>
              <a:t>100 generations</a:t>
            </a:r>
          </a:p>
          <a:p>
            <a:pPr marL="285750" indent="-285750">
              <a:buFont typeface="Arial" panose="020B0604020202020204" pitchFamily="34" charset="0"/>
              <a:buChar char="•"/>
            </a:pPr>
            <a:r>
              <a:rPr lang="en-GB" sz="1800" dirty="0">
                <a:latin typeface="+mn-lt"/>
              </a:rPr>
              <a:t>initial pool 3 parents</a:t>
            </a:r>
          </a:p>
          <a:p>
            <a:pPr marL="285750" indent="-285750">
              <a:buFont typeface="Arial" panose="020B0604020202020204" pitchFamily="34" charset="0"/>
              <a:buChar char="•"/>
            </a:pPr>
            <a:r>
              <a:rPr lang="en-GB" sz="1800" dirty="0">
                <a:latin typeface="+mn-lt"/>
              </a:rPr>
              <a:t>Mutation probability 90%</a:t>
            </a:r>
            <a:endParaRPr lang="en-US" sz="1800" dirty="0">
              <a:latin typeface="+mn-lt"/>
            </a:endParaRP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640A5ADA-75E6-40E3-8965-8E661798B0DF}"/>
                  </a:ext>
                </a:extLst>
              </p:cNvPr>
              <p:cNvGraphicFramePr>
                <a:graphicFrameLocks noGrp="1"/>
              </p:cNvGraphicFramePr>
              <p:nvPr>
                <p:extLst>
                  <p:ext uri="{D42A27DB-BD31-4B8C-83A1-F6EECF244321}">
                    <p14:modId xmlns:p14="http://schemas.microsoft.com/office/powerpoint/2010/main" val="4270886408"/>
                  </p:ext>
                </p:extLst>
              </p:nvPr>
            </p:nvGraphicFramePr>
            <p:xfrm>
              <a:off x="251520" y="4053170"/>
              <a:ext cx="2535370" cy="1777992"/>
            </p:xfrm>
            <a:graphic>
              <a:graphicData uri="http://schemas.openxmlformats.org/drawingml/2006/table">
                <a:tbl>
                  <a:tblPr firstRow="1" bandRow="1">
                    <a:tableStyleId>{D27102A9-8310-4765-A935-A1911B00CA55}</a:tableStyleId>
                  </a:tblPr>
                  <a:tblGrid>
                    <a:gridCol w="1267685">
                      <a:extLst>
                        <a:ext uri="{9D8B030D-6E8A-4147-A177-3AD203B41FA5}">
                          <a16:colId xmlns:a16="http://schemas.microsoft.com/office/drawing/2014/main" val="3994009042"/>
                        </a:ext>
                      </a:extLst>
                    </a:gridCol>
                    <a:gridCol w="1267685">
                      <a:extLst>
                        <a:ext uri="{9D8B030D-6E8A-4147-A177-3AD203B41FA5}">
                          <a16:colId xmlns:a16="http://schemas.microsoft.com/office/drawing/2014/main" val="3779786252"/>
                        </a:ext>
                      </a:extLst>
                    </a:gridCol>
                  </a:tblGrid>
                  <a:tr h="228646">
                    <a:tc>
                      <a:txBody>
                        <a:bodyPr/>
                        <a:lstStyle/>
                        <a:p>
                          <a:pPr algn="ctr"/>
                          <a:r>
                            <a:rPr lang="en-GB" sz="1400" dirty="0"/>
                            <a:t>Parameter</a:t>
                          </a:r>
                          <a:endParaRPr lang="en-US" sz="1400" dirty="0"/>
                        </a:p>
                      </a:txBody>
                      <a:tcPr anchor="ctr"/>
                    </a:tc>
                    <a:tc>
                      <a:txBody>
                        <a:bodyPr/>
                        <a:lstStyle/>
                        <a:p>
                          <a:pPr algn="ctr"/>
                          <a:r>
                            <a:rPr lang="en-GB" sz="1400" dirty="0"/>
                            <a:t>GA</a:t>
                          </a:r>
                          <a:endParaRPr lang="en-US" sz="1400" dirty="0"/>
                        </a:p>
                      </a:txBody>
                      <a:tcPr anchor="ctr"/>
                    </a:tc>
                    <a:extLst>
                      <a:ext uri="{0D108BD9-81ED-4DB2-BD59-A6C34878D82A}">
                        <a16:rowId xmlns:a16="http://schemas.microsoft.com/office/drawing/2014/main" val="2859926242"/>
                      </a:ext>
                    </a:extLst>
                  </a:tr>
                  <a:tr h="228646">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𝛼</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s-CO" sz="1400" b="0" i="1" dirty="0" smtClean="0">
                                    <a:latin typeface="Cambria Math" panose="02040503050406030204" pitchFamily="18" charset="0"/>
                                  </a:rPr>
                                  <m:t>51.6</m:t>
                                </m:r>
                                <m:r>
                                  <a:rPr lang="en-US" sz="1400" b="0" i="1" dirty="0" smtClean="0">
                                    <a:latin typeface="Cambria Math" panose="02040503050406030204" pitchFamily="18" charset="0"/>
                                  </a:rPr>
                                  <m:t>𝑚𝑣</m:t>
                                </m:r>
                              </m:oMath>
                            </m:oMathPara>
                          </a14:m>
                          <a:endParaRPr lang="en-US" sz="1400" i="1" dirty="0"/>
                        </a:p>
                      </a:txBody>
                      <a:tcPr anchor="ctr">
                        <a:noFill/>
                      </a:tcPr>
                    </a:tc>
                    <a:extLst>
                      <a:ext uri="{0D108BD9-81ED-4DB2-BD59-A6C34878D82A}">
                        <a16:rowId xmlns:a16="http://schemas.microsoft.com/office/drawing/2014/main" val="2048712953"/>
                      </a:ext>
                    </a:extLst>
                  </a:tr>
                  <a:tr h="228646">
                    <a:tc>
                      <a:txBody>
                        <a:bodyPr/>
                        <a:lstStyle/>
                        <a:p>
                          <a:pPr algn="ctr"/>
                          <a14:m>
                            <m:oMathPara xmlns:m="http://schemas.openxmlformats.org/officeDocument/2006/math">
                              <m:oMathParaPr>
                                <m:jc m:val="centerGroup"/>
                              </m:oMathParaPr>
                              <m:oMath xmlns:m="http://schemas.openxmlformats.org/officeDocument/2006/math">
                                <m:r>
                                  <m:rPr>
                                    <m:sty m:val="p"/>
                                  </m:rPr>
                                  <a:rPr lang="en-GB" sz="1400" smtClean="0">
                                    <a:latin typeface="Cambria Math" panose="02040503050406030204" pitchFamily="18" charset="0"/>
                                  </a:rPr>
                                  <m:t>R</m:t>
                                </m:r>
                                <m:r>
                                  <a:rPr lang="en-GB" sz="1400" smtClean="0">
                                    <a:latin typeface="Cambria Math" panose="02040503050406030204" pitchFamily="18" charset="0"/>
                                  </a:rPr>
                                  <m:t> </m:t>
                                </m:r>
                              </m:oMath>
                            </m:oMathPara>
                          </a14:m>
                          <a:endParaRPr lang="en-US" sz="1400" dirty="0"/>
                        </a:p>
                      </a:txBody>
                      <a:tcPr anchor="ctr">
                        <a:noFill/>
                      </a:tcPr>
                    </a:tc>
                    <a:tc>
                      <a:txBody>
                        <a:bodyPr/>
                        <a:lstStyle/>
                        <a:p>
                          <a:pPr algn="ctr"/>
                          <a:r>
                            <a:rPr lang="en-GB" sz="1400" dirty="0"/>
                            <a:t> </a:t>
                          </a:r>
                          <a14:m>
                            <m:oMath xmlns:m="http://schemas.openxmlformats.org/officeDocument/2006/math">
                              <m:r>
                                <a:rPr lang="en-GB" sz="1400" smtClean="0">
                                  <a:latin typeface="Cambria Math" panose="02040503050406030204" pitchFamily="18" charset="0"/>
                                </a:rPr>
                                <m:t>2</m:t>
                              </m:r>
                              <m:r>
                                <a:rPr lang="es-CO" sz="1400" b="0" i="0" smtClean="0">
                                  <a:latin typeface="Cambria Math" panose="02040503050406030204" pitchFamily="18" charset="0"/>
                                </a:rPr>
                                <m:t>.0227</m:t>
                              </m:r>
                              <m:r>
                                <m:rPr>
                                  <m:sty m:val="p"/>
                                </m:rPr>
                                <a:rPr lang="en-GB" sz="1400" smtClean="0">
                                  <a:latin typeface="Cambria Math" panose="02040503050406030204" pitchFamily="18" charset="0"/>
                                </a:rPr>
                                <m:t>Ω</m:t>
                              </m:r>
                            </m:oMath>
                          </a14:m>
                          <a:endParaRPr lang="en-US" sz="1400" dirty="0"/>
                        </a:p>
                      </a:txBody>
                      <a:tcPr anchor="ctr">
                        <a:noFill/>
                      </a:tcPr>
                    </a:tc>
                    <a:extLst>
                      <a:ext uri="{0D108BD9-81ED-4DB2-BD59-A6C34878D82A}">
                        <a16:rowId xmlns:a16="http://schemas.microsoft.com/office/drawing/2014/main" val="2536803526"/>
                      </a:ext>
                    </a:extLst>
                  </a:tr>
                  <a:tr h="374134">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𝐾</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n-US" sz="1400" b="0" i="0" dirty="0" smtClean="0">
                                    <a:latin typeface="Cambria Math" panose="02040503050406030204" pitchFamily="18" charset="0"/>
                                  </a:rPr>
                                  <m:t>0</m:t>
                                </m:r>
                                <m:r>
                                  <a:rPr lang="en-GB" sz="1400" b="0" i="0" dirty="0" smtClean="0">
                                    <a:latin typeface="Cambria Math" panose="02040503050406030204" pitchFamily="18" charset="0"/>
                                  </a:rPr>
                                  <m:t>.</m:t>
                                </m:r>
                                <m:r>
                                  <a:rPr lang="es-CO" sz="1400" b="0" i="0" dirty="0" smtClean="0">
                                    <a:latin typeface="Cambria Math" panose="02040503050406030204" pitchFamily="18" charset="0"/>
                                  </a:rPr>
                                  <m:t>3414</m:t>
                                </m:r>
                                <m:r>
                                  <a:rPr lang="en-GB" sz="1400" dirty="0" smtClean="0">
                                    <a:latin typeface="Cambria Math" panose="02040503050406030204" pitchFamily="18" charset="0"/>
                                  </a:rPr>
                                  <m:t>𝐾</m:t>
                                </m:r>
                                <m:r>
                                  <a:rPr lang="en-GB" sz="1400" dirty="0" smtClean="0">
                                    <a:latin typeface="Cambria Math" panose="02040503050406030204" pitchFamily="18" charset="0"/>
                                  </a:rPr>
                                  <m:t>/</m:t>
                                </m:r>
                                <m:r>
                                  <a:rPr lang="en-GB" sz="1400" dirty="0" smtClean="0">
                                    <a:latin typeface="Cambria Math" panose="02040503050406030204" pitchFamily="18" charset="0"/>
                                  </a:rPr>
                                  <m:t>𝑊</m:t>
                                </m:r>
                              </m:oMath>
                            </m:oMathPara>
                          </a14:m>
                          <a:endParaRPr lang="en-US" sz="1400" dirty="0"/>
                        </a:p>
                      </a:txBody>
                      <a:tcPr anchor="ctr">
                        <a:noFill/>
                      </a:tcPr>
                    </a:tc>
                    <a:extLst>
                      <a:ext uri="{0D108BD9-81ED-4DB2-BD59-A6C34878D82A}">
                        <a16:rowId xmlns:a16="http://schemas.microsoft.com/office/drawing/2014/main" val="2455501825"/>
                      </a:ext>
                    </a:extLst>
                  </a:tr>
                  <a:tr h="371903">
                    <a:tc>
                      <a:txBody>
                        <a:bodyPr/>
                        <a:lstStyle/>
                        <a:p>
                          <a:pPr algn="ct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𝐶</m:t>
                                </m:r>
                              </m:oMath>
                            </m:oMathPara>
                          </a14:m>
                          <a:endParaRPr lang="en-US" sz="1400" dirty="0"/>
                        </a:p>
                      </a:txBody>
                      <a:tcPr anchor="ctr">
                        <a:noFill/>
                      </a:tcPr>
                    </a:tc>
                    <a:tc>
                      <a:txBody>
                        <a:bodyPr/>
                        <a:lstStyle/>
                        <a:p>
                          <a:pPr algn="ctr"/>
                          <a14:m>
                            <m:oMathPara xmlns:m="http://schemas.openxmlformats.org/officeDocument/2006/math">
                              <m:oMathParaPr>
                                <m:jc m:val="centerGroup"/>
                              </m:oMathParaPr>
                              <m:oMath xmlns:m="http://schemas.openxmlformats.org/officeDocument/2006/math">
                                <m:r>
                                  <a:rPr lang="es-CO" sz="1400" b="0" i="1" dirty="0" smtClean="0">
                                    <a:latin typeface="Cambria Math" panose="02040503050406030204" pitchFamily="18" charset="0"/>
                                  </a:rPr>
                                  <m:t>41.88</m:t>
                                </m:r>
                                <m:f>
                                  <m:fPr>
                                    <m:ctrlPr>
                                      <a:rPr lang="en-GB" sz="1400" i="1" dirty="0" smtClean="0">
                                        <a:latin typeface="Cambria Math" panose="02040503050406030204" pitchFamily="18" charset="0"/>
                                      </a:rPr>
                                    </m:ctrlPr>
                                  </m:fPr>
                                  <m:num>
                                    <m:r>
                                      <a:rPr lang="en-GB" sz="1400" dirty="0" smtClean="0">
                                        <a:latin typeface="Cambria Math" panose="02040503050406030204" pitchFamily="18" charset="0"/>
                                      </a:rPr>
                                      <m:t>𝐽</m:t>
                                    </m:r>
                                  </m:num>
                                  <m:den>
                                    <m:r>
                                      <a:rPr lang="en-GB" sz="1400" dirty="0" smtClean="0">
                                        <a:latin typeface="Cambria Math" panose="02040503050406030204" pitchFamily="18" charset="0"/>
                                      </a:rPr>
                                      <m:t>𝐾</m:t>
                                    </m:r>
                                  </m:den>
                                </m:f>
                              </m:oMath>
                            </m:oMathPara>
                          </a14:m>
                          <a:endParaRPr lang="en-US" sz="1400" dirty="0"/>
                        </a:p>
                      </a:txBody>
                      <a:tcPr anchor="ctr">
                        <a:noFill/>
                      </a:tcPr>
                    </a:tc>
                    <a:extLst>
                      <a:ext uri="{0D108BD9-81ED-4DB2-BD59-A6C34878D82A}">
                        <a16:rowId xmlns:a16="http://schemas.microsoft.com/office/drawing/2014/main" val="3213779157"/>
                      </a:ext>
                    </a:extLst>
                  </a:tr>
                </a:tbl>
              </a:graphicData>
            </a:graphic>
          </p:graphicFrame>
        </mc:Choice>
        <mc:Fallback xmlns="">
          <p:graphicFrame>
            <p:nvGraphicFramePr>
              <p:cNvPr id="10" name="Table 9">
                <a:extLst>
                  <a:ext uri="{FF2B5EF4-FFF2-40B4-BE49-F238E27FC236}">
                    <a16:creationId xmlns:a16="http://schemas.microsoft.com/office/drawing/2014/main" id="{640A5ADA-75E6-40E3-8965-8E661798B0DF}"/>
                  </a:ext>
                </a:extLst>
              </p:cNvPr>
              <p:cNvGraphicFramePr>
                <a:graphicFrameLocks noGrp="1"/>
              </p:cNvGraphicFramePr>
              <p:nvPr>
                <p:extLst>
                  <p:ext uri="{D42A27DB-BD31-4B8C-83A1-F6EECF244321}">
                    <p14:modId xmlns:p14="http://schemas.microsoft.com/office/powerpoint/2010/main" val="4270886408"/>
                  </p:ext>
                </p:extLst>
              </p:nvPr>
            </p:nvGraphicFramePr>
            <p:xfrm>
              <a:off x="251520" y="4053170"/>
              <a:ext cx="2535370" cy="1777992"/>
            </p:xfrm>
            <a:graphic>
              <a:graphicData uri="http://schemas.openxmlformats.org/drawingml/2006/table">
                <a:tbl>
                  <a:tblPr firstRow="1" bandRow="1">
                    <a:tableStyleId>{D27102A9-8310-4765-A935-A1911B00CA55}</a:tableStyleId>
                  </a:tblPr>
                  <a:tblGrid>
                    <a:gridCol w="1267685">
                      <a:extLst>
                        <a:ext uri="{9D8B030D-6E8A-4147-A177-3AD203B41FA5}">
                          <a16:colId xmlns:a16="http://schemas.microsoft.com/office/drawing/2014/main" val="3994009042"/>
                        </a:ext>
                      </a:extLst>
                    </a:gridCol>
                    <a:gridCol w="1267685">
                      <a:extLst>
                        <a:ext uri="{9D8B030D-6E8A-4147-A177-3AD203B41FA5}">
                          <a16:colId xmlns:a16="http://schemas.microsoft.com/office/drawing/2014/main" val="3779786252"/>
                        </a:ext>
                      </a:extLst>
                    </a:gridCol>
                  </a:tblGrid>
                  <a:tr h="304800">
                    <a:tc>
                      <a:txBody>
                        <a:bodyPr/>
                        <a:lstStyle/>
                        <a:p>
                          <a:pPr algn="ctr"/>
                          <a:r>
                            <a:rPr lang="en-GB" sz="1400" dirty="0"/>
                            <a:t>Parameter</a:t>
                          </a:r>
                          <a:endParaRPr lang="en-US" sz="1400" dirty="0"/>
                        </a:p>
                      </a:txBody>
                      <a:tcPr anchor="ctr"/>
                    </a:tc>
                    <a:tc>
                      <a:txBody>
                        <a:bodyPr/>
                        <a:lstStyle/>
                        <a:p>
                          <a:pPr algn="ctr"/>
                          <a:r>
                            <a:rPr lang="en-GB" sz="1400" dirty="0"/>
                            <a:t>GA</a:t>
                          </a:r>
                          <a:endParaRPr lang="en-US" sz="1400" dirty="0"/>
                        </a:p>
                      </a:txBody>
                      <a:tcPr anchor="ctr"/>
                    </a:tc>
                    <a:extLst>
                      <a:ext uri="{0D108BD9-81ED-4DB2-BD59-A6C34878D82A}">
                        <a16:rowId xmlns:a16="http://schemas.microsoft.com/office/drawing/2014/main" val="2859926242"/>
                      </a:ext>
                    </a:extLst>
                  </a:tr>
                  <a:tr h="304800">
                    <a:tc>
                      <a:txBody>
                        <a:bodyPr/>
                        <a:lstStyle/>
                        <a:p>
                          <a:endParaRPr lang="en-US"/>
                        </a:p>
                      </a:txBody>
                      <a:tcPr anchor="ctr">
                        <a:blipFill>
                          <a:blip r:embed="rId2"/>
                          <a:stretch>
                            <a:fillRect t="-102000" r="-100000" b="-390000"/>
                          </a:stretch>
                        </a:blipFill>
                      </a:tcPr>
                    </a:tc>
                    <a:tc>
                      <a:txBody>
                        <a:bodyPr/>
                        <a:lstStyle/>
                        <a:p>
                          <a:endParaRPr lang="en-US"/>
                        </a:p>
                      </a:txBody>
                      <a:tcPr anchor="ctr">
                        <a:blipFill>
                          <a:blip r:embed="rId2"/>
                          <a:stretch>
                            <a:fillRect l="-100481" t="-102000" r="-481" b="-390000"/>
                          </a:stretch>
                        </a:blipFill>
                      </a:tcPr>
                    </a:tc>
                    <a:extLst>
                      <a:ext uri="{0D108BD9-81ED-4DB2-BD59-A6C34878D82A}">
                        <a16:rowId xmlns:a16="http://schemas.microsoft.com/office/drawing/2014/main" val="2048712953"/>
                      </a:ext>
                    </a:extLst>
                  </a:tr>
                  <a:tr h="304800">
                    <a:tc>
                      <a:txBody>
                        <a:bodyPr/>
                        <a:lstStyle/>
                        <a:p>
                          <a:endParaRPr lang="en-US"/>
                        </a:p>
                      </a:txBody>
                      <a:tcPr anchor="ctr">
                        <a:blipFill>
                          <a:blip r:embed="rId2"/>
                          <a:stretch>
                            <a:fillRect t="-198039" r="-100000" b="-282353"/>
                          </a:stretch>
                        </a:blipFill>
                      </a:tcPr>
                    </a:tc>
                    <a:tc>
                      <a:txBody>
                        <a:bodyPr/>
                        <a:lstStyle/>
                        <a:p>
                          <a:endParaRPr lang="en-US"/>
                        </a:p>
                      </a:txBody>
                      <a:tcPr anchor="ctr">
                        <a:blipFill>
                          <a:blip r:embed="rId2"/>
                          <a:stretch>
                            <a:fillRect l="-100481" t="-198039" r="-481" b="-282353"/>
                          </a:stretch>
                        </a:blipFill>
                      </a:tcPr>
                    </a:tc>
                    <a:extLst>
                      <a:ext uri="{0D108BD9-81ED-4DB2-BD59-A6C34878D82A}">
                        <a16:rowId xmlns:a16="http://schemas.microsoft.com/office/drawing/2014/main" val="2536803526"/>
                      </a:ext>
                    </a:extLst>
                  </a:tr>
                  <a:tr h="374134">
                    <a:tc>
                      <a:txBody>
                        <a:bodyPr/>
                        <a:lstStyle/>
                        <a:p>
                          <a:endParaRPr lang="en-US"/>
                        </a:p>
                      </a:txBody>
                      <a:tcPr anchor="ctr">
                        <a:blipFill>
                          <a:blip r:embed="rId2"/>
                          <a:stretch>
                            <a:fillRect t="-249180" r="-100000" b="-136066"/>
                          </a:stretch>
                        </a:blipFill>
                      </a:tcPr>
                    </a:tc>
                    <a:tc>
                      <a:txBody>
                        <a:bodyPr/>
                        <a:lstStyle/>
                        <a:p>
                          <a:endParaRPr lang="en-US"/>
                        </a:p>
                      </a:txBody>
                      <a:tcPr anchor="ctr">
                        <a:blipFill>
                          <a:blip r:embed="rId2"/>
                          <a:stretch>
                            <a:fillRect l="-100481" t="-249180" r="-481" b="-136066"/>
                          </a:stretch>
                        </a:blipFill>
                      </a:tcPr>
                    </a:tc>
                    <a:extLst>
                      <a:ext uri="{0D108BD9-81ED-4DB2-BD59-A6C34878D82A}">
                        <a16:rowId xmlns:a16="http://schemas.microsoft.com/office/drawing/2014/main" val="2455501825"/>
                      </a:ext>
                    </a:extLst>
                  </a:tr>
                  <a:tr h="489458">
                    <a:tc>
                      <a:txBody>
                        <a:bodyPr/>
                        <a:lstStyle/>
                        <a:p>
                          <a:endParaRPr lang="en-US"/>
                        </a:p>
                      </a:txBody>
                      <a:tcPr anchor="ctr">
                        <a:blipFill>
                          <a:blip r:embed="rId2"/>
                          <a:stretch>
                            <a:fillRect t="-262963" r="-100000" b="-2469"/>
                          </a:stretch>
                        </a:blipFill>
                      </a:tcPr>
                    </a:tc>
                    <a:tc>
                      <a:txBody>
                        <a:bodyPr/>
                        <a:lstStyle/>
                        <a:p>
                          <a:endParaRPr lang="en-US"/>
                        </a:p>
                      </a:txBody>
                      <a:tcPr anchor="ctr">
                        <a:blipFill>
                          <a:blip r:embed="rId2"/>
                          <a:stretch>
                            <a:fillRect l="-100481" t="-262963" r="-481" b="-2469"/>
                          </a:stretch>
                        </a:blipFill>
                      </a:tcPr>
                    </a:tc>
                    <a:extLst>
                      <a:ext uri="{0D108BD9-81ED-4DB2-BD59-A6C34878D82A}">
                        <a16:rowId xmlns:a16="http://schemas.microsoft.com/office/drawing/2014/main" val="3213779157"/>
                      </a:ext>
                    </a:extLst>
                  </a:tr>
                </a:tbl>
              </a:graphicData>
            </a:graphic>
          </p:graphicFrame>
        </mc:Fallback>
      </mc:AlternateContent>
      <p:pic>
        <p:nvPicPr>
          <p:cNvPr id="11" name="Picture 10" descr="A screenshot of a cell phone&#10;&#10;Description automatically generated">
            <a:extLst>
              <a:ext uri="{FF2B5EF4-FFF2-40B4-BE49-F238E27FC236}">
                <a16:creationId xmlns:a16="http://schemas.microsoft.com/office/drawing/2014/main" id="{90E081A8-B150-4BBF-86FF-69556D672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9679" y="2714977"/>
            <a:ext cx="2676167" cy="1650127"/>
          </a:xfrm>
          <a:prstGeom prst="rect">
            <a:avLst/>
          </a:prstGeom>
          <a:ln>
            <a:noFill/>
          </a:ln>
        </p:spPr>
      </p:pic>
      <p:pic>
        <p:nvPicPr>
          <p:cNvPr id="13" name="Picture 12" descr="A screenshot of a cell phone&#10;&#10;Description automatically generated">
            <a:extLst>
              <a:ext uri="{FF2B5EF4-FFF2-40B4-BE49-F238E27FC236}">
                <a16:creationId xmlns:a16="http://schemas.microsoft.com/office/drawing/2014/main" id="{A05CEB71-53C4-4ACE-A7EA-AC86D04E78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5976" y="4459320"/>
            <a:ext cx="2936810" cy="1777992"/>
          </a:xfrm>
          <a:prstGeom prst="rect">
            <a:avLst/>
          </a:prstGeom>
        </p:spPr>
      </p:pic>
      <p:pic>
        <p:nvPicPr>
          <p:cNvPr id="15" name="Picture 14" descr="A close up of a mans face&#10;&#10;Description automatically generated">
            <a:extLst>
              <a:ext uri="{FF2B5EF4-FFF2-40B4-BE49-F238E27FC236}">
                <a16:creationId xmlns:a16="http://schemas.microsoft.com/office/drawing/2014/main" id="{88CE4345-7ACE-4400-8CF1-5CDF91C333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8992" y="2704956"/>
            <a:ext cx="2676167" cy="1650128"/>
          </a:xfrm>
          <a:prstGeom prst="rect">
            <a:avLst/>
          </a:prstGeom>
          <a:ln>
            <a:noFill/>
          </a:ln>
        </p:spPr>
      </p:pic>
      <p:sp>
        <p:nvSpPr>
          <p:cNvPr id="16" name="TextBox 15">
            <a:extLst>
              <a:ext uri="{FF2B5EF4-FFF2-40B4-BE49-F238E27FC236}">
                <a16:creationId xmlns:a16="http://schemas.microsoft.com/office/drawing/2014/main" id="{9740A4B4-7779-477C-B661-91DF3CC0ACB0}"/>
              </a:ext>
            </a:extLst>
          </p:cNvPr>
          <p:cNvSpPr txBox="1"/>
          <p:nvPr/>
        </p:nvSpPr>
        <p:spPr>
          <a:xfrm>
            <a:off x="1274537" y="6089027"/>
            <a:ext cx="3426574" cy="369332"/>
          </a:xfrm>
          <a:prstGeom prst="rect">
            <a:avLst/>
          </a:prstGeom>
          <a:noFill/>
        </p:spPr>
        <p:txBody>
          <a:bodyPr wrap="square" rtlCol="0">
            <a:spAutoFit/>
          </a:bodyPr>
          <a:lstStyle/>
          <a:p>
            <a:pPr algn="ctr"/>
            <a:r>
              <a:rPr lang="en-US" sz="1800" dirty="0">
                <a:solidFill>
                  <a:srgbClr val="FF0000"/>
                </a:solidFill>
              </a:rPr>
              <a:t>Different cooling dynamics</a:t>
            </a:r>
          </a:p>
        </p:txBody>
      </p:sp>
    </p:spTree>
    <p:extLst>
      <p:ext uri="{BB962C8B-B14F-4D97-AF65-F5344CB8AC3E}">
        <p14:creationId xmlns:p14="http://schemas.microsoft.com/office/powerpoint/2010/main" val="102463824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5DEA81-A526-4E3D-B71D-D495097499AA}"/>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4D330AE1-E6A3-4DEA-BBEF-1CE8C3DA31AE}"/>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8A651548-7842-4EB3-8DD1-EF11E88D3C7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63</a:t>
            </a:fld>
            <a:r>
              <a:rPr lang="en-US"/>
              <a:t>/1024</a:t>
            </a:r>
            <a:endParaRPr lang="en-US" dirty="0"/>
          </a:p>
        </p:txBody>
      </p:sp>
      <p:sp>
        <p:nvSpPr>
          <p:cNvPr id="7" name="Title 1">
            <a:extLst>
              <a:ext uri="{FF2B5EF4-FFF2-40B4-BE49-F238E27FC236}">
                <a16:creationId xmlns:a16="http://schemas.microsoft.com/office/drawing/2014/main" id="{8F3260A4-4173-46D8-8E19-9CB6C90924E3}"/>
              </a:ext>
            </a:extLst>
          </p:cNvPr>
          <p:cNvSpPr>
            <a:spLocks noGrp="1"/>
          </p:cNvSpPr>
          <p:nvPr>
            <p:ph type="title"/>
          </p:nvPr>
        </p:nvSpPr>
        <p:spPr>
          <a:xfrm>
            <a:off x="0" y="765175"/>
            <a:ext cx="9144000" cy="935038"/>
          </a:xfrm>
        </p:spPr>
        <p:txBody>
          <a:bodyPr/>
          <a:lstStyle/>
          <a:p>
            <a:r>
              <a:rPr lang="en-US" dirty="0"/>
              <a:t>4. Study case: SISO Peltier system</a:t>
            </a:r>
          </a:p>
        </p:txBody>
      </p:sp>
      <p:sp>
        <p:nvSpPr>
          <p:cNvPr id="8" name="Content Placeholder 2">
            <a:extLst>
              <a:ext uri="{FF2B5EF4-FFF2-40B4-BE49-F238E27FC236}">
                <a16:creationId xmlns:a16="http://schemas.microsoft.com/office/drawing/2014/main" id="{3FB0B7B3-2F57-4489-BB50-AFFB85C29352}"/>
              </a:ext>
            </a:extLst>
          </p:cNvPr>
          <p:cNvSpPr>
            <a:spLocks noGrp="1"/>
          </p:cNvSpPr>
          <p:nvPr>
            <p:ph idx="1"/>
          </p:nvPr>
        </p:nvSpPr>
        <p:spPr>
          <a:xfrm>
            <a:off x="214387" y="1844824"/>
            <a:ext cx="8785225" cy="576783"/>
          </a:xfrm>
        </p:spPr>
        <p:txBody>
          <a:bodyPr/>
          <a:lstStyle/>
          <a:p>
            <a:pPr marL="0" indent="0">
              <a:buNone/>
            </a:pPr>
            <a:r>
              <a:rPr lang="en-US" dirty="0"/>
              <a:t>Step 4: behavioral matching (BM) GA results</a:t>
            </a:r>
          </a:p>
        </p:txBody>
      </p:sp>
      <p:grpSp>
        <p:nvGrpSpPr>
          <p:cNvPr id="17" name="Group 16">
            <a:extLst>
              <a:ext uri="{FF2B5EF4-FFF2-40B4-BE49-F238E27FC236}">
                <a16:creationId xmlns:a16="http://schemas.microsoft.com/office/drawing/2014/main" id="{1DB86AAC-1256-4A0D-8098-89B52AACEC3B}"/>
              </a:ext>
            </a:extLst>
          </p:cNvPr>
          <p:cNvGrpSpPr/>
          <p:nvPr/>
        </p:nvGrpSpPr>
        <p:grpSpPr>
          <a:xfrm>
            <a:off x="70002" y="3068960"/>
            <a:ext cx="9073998" cy="2895768"/>
            <a:chOff x="-1620688" y="3037120"/>
            <a:chExt cx="11846361" cy="2849629"/>
          </a:xfrm>
        </p:grpSpPr>
        <p:pic>
          <p:nvPicPr>
            <p:cNvPr id="13" name="Picture 12">
              <a:extLst>
                <a:ext uri="{FF2B5EF4-FFF2-40B4-BE49-F238E27FC236}">
                  <a16:creationId xmlns:a16="http://schemas.microsoft.com/office/drawing/2014/main" id="{11DEA53B-CBD7-4783-9BCF-11C32ACF7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0688" y="3037120"/>
              <a:ext cx="2961590" cy="2849628"/>
            </a:xfrm>
            <a:prstGeom prst="rect">
              <a:avLst/>
            </a:prstGeom>
            <a:ln>
              <a:noFill/>
            </a:ln>
          </p:spPr>
        </p:pic>
        <p:pic>
          <p:nvPicPr>
            <p:cNvPr id="14" name="Picture 13">
              <a:extLst>
                <a:ext uri="{FF2B5EF4-FFF2-40B4-BE49-F238E27FC236}">
                  <a16:creationId xmlns:a16="http://schemas.microsoft.com/office/drawing/2014/main" id="{A22A5851-D337-419D-8A1F-B148B015E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0902" y="3037120"/>
              <a:ext cx="2961590" cy="2838526"/>
            </a:xfrm>
            <a:prstGeom prst="rect">
              <a:avLst/>
            </a:prstGeom>
            <a:ln>
              <a:noFill/>
            </a:ln>
          </p:spPr>
        </p:pic>
        <p:pic>
          <p:nvPicPr>
            <p:cNvPr id="15" name="Picture 14">
              <a:extLst>
                <a:ext uri="{FF2B5EF4-FFF2-40B4-BE49-F238E27FC236}">
                  <a16:creationId xmlns:a16="http://schemas.microsoft.com/office/drawing/2014/main" id="{9A626B1C-B1A9-4B52-A155-CA0B7C387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6780" y="3037120"/>
              <a:ext cx="2961590" cy="2849629"/>
            </a:xfrm>
            <a:prstGeom prst="rect">
              <a:avLst/>
            </a:prstGeom>
            <a:ln>
              <a:noFill/>
            </a:ln>
          </p:spPr>
        </p:pic>
        <p:pic>
          <p:nvPicPr>
            <p:cNvPr id="16" name="Picture 15">
              <a:extLst>
                <a:ext uri="{FF2B5EF4-FFF2-40B4-BE49-F238E27FC236}">
                  <a16:creationId xmlns:a16="http://schemas.microsoft.com/office/drawing/2014/main" id="{BE2C2E11-F0FC-4D32-92C0-FBB35AF315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4082" y="3037121"/>
              <a:ext cx="2961591" cy="2849628"/>
            </a:xfrm>
            <a:prstGeom prst="rect">
              <a:avLst/>
            </a:prstGeom>
            <a:ln>
              <a:noFill/>
            </a:ln>
          </p:spPr>
        </p:pic>
      </p:grpSp>
      <p:sp>
        <p:nvSpPr>
          <p:cNvPr id="18" name="TextBox 17">
            <a:extLst>
              <a:ext uri="{FF2B5EF4-FFF2-40B4-BE49-F238E27FC236}">
                <a16:creationId xmlns:a16="http://schemas.microsoft.com/office/drawing/2014/main" id="{9E165F04-185E-4B47-81C7-0611389285BC}"/>
              </a:ext>
            </a:extLst>
          </p:cNvPr>
          <p:cNvSpPr txBox="1"/>
          <p:nvPr/>
        </p:nvSpPr>
        <p:spPr>
          <a:xfrm>
            <a:off x="182244" y="2553494"/>
            <a:ext cx="7126060" cy="400110"/>
          </a:xfrm>
          <a:prstGeom prst="rect">
            <a:avLst/>
          </a:prstGeom>
          <a:noFill/>
        </p:spPr>
        <p:txBody>
          <a:bodyPr wrap="square" rtlCol="0">
            <a:spAutoFit/>
          </a:bodyPr>
          <a:lstStyle/>
          <a:p>
            <a:r>
              <a:rPr lang="en-GB" sz="2000" dirty="0">
                <a:latin typeface="+mn-lt"/>
              </a:rPr>
              <a:t>GA optimization results distribution for heating BM at 50</a:t>
            </a:r>
            <a:r>
              <a:rPr lang="es-CO" sz="2000" dirty="0">
                <a:latin typeface="+mn-lt"/>
              </a:rPr>
              <a:t>°</a:t>
            </a:r>
            <a:r>
              <a:rPr lang="en-GB" sz="2000" dirty="0">
                <a:latin typeface="+mn-lt"/>
              </a:rPr>
              <a:t>C</a:t>
            </a:r>
            <a:endParaRPr lang="en-US" sz="2000" dirty="0">
              <a:latin typeface="+mn-lt"/>
            </a:endParaRPr>
          </a:p>
        </p:txBody>
      </p:sp>
    </p:spTree>
    <p:extLst>
      <p:ext uri="{BB962C8B-B14F-4D97-AF65-F5344CB8AC3E}">
        <p14:creationId xmlns:p14="http://schemas.microsoft.com/office/powerpoint/2010/main" val="39388819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07504" y="1772816"/>
            <a:ext cx="8785225" cy="576064"/>
          </a:xfrm>
        </p:spPr>
        <p:txBody>
          <a:bodyPr/>
          <a:lstStyle/>
          <a:p>
            <a:pPr marL="0" indent="0">
              <a:buNone/>
            </a:pPr>
            <a:r>
              <a:rPr lang="en-GB" dirty="0"/>
              <a:t>Step 5: DT validation and deployment</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64</a:t>
            </a:fld>
            <a:r>
              <a:rPr lang="en-US"/>
              <a:t>/1024</a:t>
            </a:r>
            <a:endParaRPr lang="en-US" dirty="0"/>
          </a:p>
        </p:txBody>
      </p:sp>
      <p:sp>
        <p:nvSpPr>
          <p:cNvPr id="7" name="TextBox 6">
            <a:extLst>
              <a:ext uri="{FF2B5EF4-FFF2-40B4-BE49-F238E27FC236}">
                <a16:creationId xmlns:a16="http://schemas.microsoft.com/office/drawing/2014/main" id="{97274E73-DAC0-4189-BDCB-02A957B20865}"/>
              </a:ext>
            </a:extLst>
          </p:cNvPr>
          <p:cNvSpPr txBox="1"/>
          <p:nvPr/>
        </p:nvSpPr>
        <p:spPr>
          <a:xfrm>
            <a:off x="107504" y="2459031"/>
            <a:ext cx="6117947" cy="461665"/>
          </a:xfrm>
          <a:prstGeom prst="rect">
            <a:avLst/>
          </a:prstGeom>
          <a:noFill/>
        </p:spPr>
        <p:txBody>
          <a:bodyPr wrap="square" rtlCol="0">
            <a:spAutoFit/>
          </a:bodyPr>
          <a:lstStyle/>
          <a:p>
            <a:r>
              <a:rPr lang="en-GB" dirty="0">
                <a:latin typeface="+mn-lt"/>
              </a:rPr>
              <a:t>Supervisory interface</a:t>
            </a:r>
            <a:endParaRPr lang="en-US" dirty="0">
              <a:latin typeface="+mn-lt"/>
            </a:endParaRPr>
          </a:p>
        </p:txBody>
      </p:sp>
      <p:pic>
        <p:nvPicPr>
          <p:cNvPr id="8" name="Picture 7">
            <a:extLst>
              <a:ext uri="{FF2B5EF4-FFF2-40B4-BE49-F238E27FC236}">
                <a16:creationId xmlns:a16="http://schemas.microsoft.com/office/drawing/2014/main" id="{2836938D-D21D-4EA6-8C1B-93B45033ED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8038" y="2642700"/>
            <a:ext cx="5436096" cy="3522039"/>
          </a:xfrm>
          <a:prstGeom prst="rect">
            <a:avLst/>
          </a:prstGeom>
        </p:spPr>
      </p:pic>
      <p:sp>
        <p:nvSpPr>
          <p:cNvPr id="9" name="TextBox 8">
            <a:extLst>
              <a:ext uri="{FF2B5EF4-FFF2-40B4-BE49-F238E27FC236}">
                <a16:creationId xmlns:a16="http://schemas.microsoft.com/office/drawing/2014/main" id="{684E6761-0EB9-4550-9E73-2A7B024F6756}"/>
              </a:ext>
            </a:extLst>
          </p:cNvPr>
          <p:cNvSpPr txBox="1"/>
          <p:nvPr/>
        </p:nvSpPr>
        <p:spPr>
          <a:xfrm>
            <a:off x="251520" y="3434224"/>
            <a:ext cx="2880320" cy="1938992"/>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mn-lt"/>
              </a:rPr>
              <a:t>Online DT execution</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dirty="0">
                <a:latin typeface="+mn-lt"/>
              </a:rPr>
              <a:t>Behavioural matching</a:t>
            </a:r>
          </a:p>
          <a:p>
            <a:pPr marL="342900" indent="-342900">
              <a:buFont typeface="Arial" panose="020B0604020202020204" pitchFamily="34" charset="0"/>
              <a:buChar char="•"/>
            </a:pPr>
            <a:endParaRPr lang="en-GB" sz="2000" dirty="0">
              <a:latin typeface="+mn-lt"/>
            </a:endParaRPr>
          </a:p>
          <a:p>
            <a:pPr marL="342900" indent="-342900">
              <a:buFont typeface="Arial" panose="020B0604020202020204" pitchFamily="34" charset="0"/>
              <a:buChar char="•"/>
            </a:pPr>
            <a:r>
              <a:rPr lang="en-GB" sz="2000" dirty="0">
                <a:latin typeface="+mn-lt"/>
              </a:rPr>
              <a:t>CPA, prognosis (next update)</a:t>
            </a:r>
            <a:endParaRPr lang="en-US" sz="2000" dirty="0">
              <a:latin typeface="+mn-lt"/>
            </a:endParaRPr>
          </a:p>
        </p:txBody>
      </p:sp>
    </p:spTree>
    <p:extLst>
      <p:ext uri="{BB962C8B-B14F-4D97-AF65-F5344CB8AC3E}">
        <p14:creationId xmlns:p14="http://schemas.microsoft.com/office/powerpoint/2010/main" val="14566630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07504" y="1650217"/>
            <a:ext cx="8785225" cy="576064"/>
          </a:xfrm>
        </p:spPr>
        <p:txBody>
          <a:bodyPr/>
          <a:lstStyle/>
          <a:p>
            <a:pPr marL="0" indent="0">
              <a:buNone/>
            </a:pPr>
            <a:r>
              <a:rPr lang="en-GB" dirty="0"/>
              <a:t>Step 5: DT validation and deployment</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65</a:t>
            </a:fld>
            <a:r>
              <a:rPr lang="en-US"/>
              <a:t>/1024</a:t>
            </a:r>
            <a:endParaRPr lang="en-US" dirty="0"/>
          </a:p>
        </p:txBody>
      </p:sp>
      <p:sp>
        <p:nvSpPr>
          <p:cNvPr id="7" name="TextBox 6">
            <a:extLst>
              <a:ext uri="{FF2B5EF4-FFF2-40B4-BE49-F238E27FC236}">
                <a16:creationId xmlns:a16="http://schemas.microsoft.com/office/drawing/2014/main" id="{97274E73-DAC0-4189-BDCB-02A957B20865}"/>
              </a:ext>
            </a:extLst>
          </p:cNvPr>
          <p:cNvSpPr txBox="1"/>
          <p:nvPr/>
        </p:nvSpPr>
        <p:spPr>
          <a:xfrm>
            <a:off x="107504" y="2276872"/>
            <a:ext cx="6117947" cy="461665"/>
          </a:xfrm>
          <a:prstGeom prst="rect">
            <a:avLst/>
          </a:prstGeom>
          <a:noFill/>
        </p:spPr>
        <p:txBody>
          <a:bodyPr wrap="square" rtlCol="0">
            <a:spAutoFit/>
          </a:bodyPr>
          <a:lstStyle/>
          <a:p>
            <a:r>
              <a:rPr lang="en-GB" dirty="0">
                <a:latin typeface="+mn-lt"/>
              </a:rPr>
              <a:t>Behavioural matching</a:t>
            </a:r>
            <a:endParaRPr lang="en-US" dirty="0">
              <a:latin typeface="+mn-lt"/>
            </a:endParaRPr>
          </a:p>
        </p:txBody>
      </p:sp>
      <p:pic>
        <p:nvPicPr>
          <p:cNvPr id="10" name="Picture 9">
            <a:extLst>
              <a:ext uri="{FF2B5EF4-FFF2-40B4-BE49-F238E27FC236}">
                <a16:creationId xmlns:a16="http://schemas.microsoft.com/office/drawing/2014/main" id="{A947D244-F07C-4132-AF0B-64AD8A0D4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2811610"/>
            <a:ext cx="5600037" cy="3641578"/>
          </a:xfrm>
          <a:prstGeom prst="rect">
            <a:avLst/>
          </a:prstGeom>
        </p:spPr>
      </p:pic>
    </p:spTree>
    <p:extLst>
      <p:ext uri="{BB962C8B-B14F-4D97-AF65-F5344CB8AC3E}">
        <p14:creationId xmlns:p14="http://schemas.microsoft.com/office/powerpoint/2010/main" val="10252718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07504" y="1650217"/>
            <a:ext cx="8785225" cy="576064"/>
          </a:xfrm>
        </p:spPr>
        <p:txBody>
          <a:bodyPr/>
          <a:lstStyle/>
          <a:p>
            <a:pPr marL="0" indent="0">
              <a:buNone/>
            </a:pPr>
            <a:r>
              <a:rPr lang="en-GB" dirty="0"/>
              <a:t>Step 5: DT validation and deployment</a:t>
            </a: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66</a:t>
            </a:fld>
            <a:r>
              <a:rPr lang="en-US"/>
              <a:t>/1024</a:t>
            </a:r>
            <a:endParaRPr lang="en-US" dirty="0"/>
          </a:p>
        </p:txBody>
      </p:sp>
      <p:sp>
        <p:nvSpPr>
          <p:cNvPr id="7" name="TextBox 6">
            <a:extLst>
              <a:ext uri="{FF2B5EF4-FFF2-40B4-BE49-F238E27FC236}">
                <a16:creationId xmlns:a16="http://schemas.microsoft.com/office/drawing/2014/main" id="{97274E73-DAC0-4189-BDCB-02A957B20865}"/>
              </a:ext>
            </a:extLst>
          </p:cNvPr>
          <p:cNvSpPr txBox="1"/>
          <p:nvPr/>
        </p:nvSpPr>
        <p:spPr>
          <a:xfrm>
            <a:off x="107504" y="2276872"/>
            <a:ext cx="6117947" cy="461665"/>
          </a:xfrm>
          <a:prstGeom prst="rect">
            <a:avLst/>
          </a:prstGeom>
          <a:noFill/>
        </p:spPr>
        <p:txBody>
          <a:bodyPr wrap="square" rtlCol="0">
            <a:spAutoFit/>
          </a:bodyPr>
          <a:lstStyle/>
          <a:p>
            <a:r>
              <a:rPr lang="en-GB" dirty="0">
                <a:latin typeface="+mn-lt"/>
              </a:rPr>
              <a:t>TCP/IP client server parallel DT configuration</a:t>
            </a:r>
            <a:endParaRPr lang="en-US" dirty="0">
              <a:latin typeface="+mn-lt"/>
            </a:endParaRPr>
          </a:p>
        </p:txBody>
      </p:sp>
      <p:pic>
        <p:nvPicPr>
          <p:cNvPr id="15" name="Picture 14">
            <a:extLst>
              <a:ext uri="{FF2B5EF4-FFF2-40B4-BE49-F238E27FC236}">
                <a16:creationId xmlns:a16="http://schemas.microsoft.com/office/drawing/2014/main" id="{02043B1E-59BB-4687-BF2C-A224D417C8FD}"/>
              </a:ext>
            </a:extLst>
          </p:cNvPr>
          <p:cNvPicPr>
            <a:picLocks noChangeAspect="1"/>
          </p:cNvPicPr>
          <p:nvPr/>
        </p:nvPicPr>
        <p:blipFill>
          <a:blip r:embed="rId2"/>
          <a:stretch>
            <a:fillRect/>
          </a:stretch>
        </p:blipFill>
        <p:spPr>
          <a:xfrm>
            <a:off x="271068" y="2960991"/>
            <a:ext cx="8572500" cy="2686050"/>
          </a:xfrm>
          <a:prstGeom prst="rect">
            <a:avLst/>
          </a:prstGeom>
        </p:spPr>
      </p:pic>
    </p:spTree>
    <p:extLst>
      <p:ext uri="{BB962C8B-B14F-4D97-AF65-F5344CB8AC3E}">
        <p14:creationId xmlns:p14="http://schemas.microsoft.com/office/powerpoint/2010/main" val="157563787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772816"/>
            <a:ext cx="8785225" cy="576783"/>
          </a:xfrm>
        </p:spPr>
        <p:txBody>
          <a:bodyPr/>
          <a:lstStyle/>
          <a:p>
            <a:pPr marL="0" indent="0">
              <a:buNone/>
            </a:pPr>
            <a:r>
              <a:rPr lang="en-GB" dirty="0"/>
              <a:t>Demo: DT SISO  Peltier setpoint 50</a:t>
            </a:r>
            <a:r>
              <a:rPr lang="es-CO" dirty="0"/>
              <a:t>°C</a:t>
            </a:r>
            <a:endParaRPr lang="en-US" dirty="0"/>
          </a:p>
          <a:p>
            <a:pPr marL="0" indent="0">
              <a:buNone/>
            </a:pPr>
            <a:endParaRPr lang="en-US"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67</a:t>
            </a:fld>
            <a:r>
              <a:rPr lang="en-US"/>
              <a:t>/1024</a:t>
            </a:r>
            <a:endParaRPr lang="en-US" dirty="0"/>
          </a:p>
        </p:txBody>
      </p:sp>
      <p:pic>
        <p:nvPicPr>
          <p:cNvPr id="9" name="DT50CMatch">
            <a:hlinkClick r:id="" action="ppaction://media"/>
            <a:extLst>
              <a:ext uri="{FF2B5EF4-FFF2-40B4-BE49-F238E27FC236}">
                <a16:creationId xmlns:a16="http://schemas.microsoft.com/office/drawing/2014/main" id="{A78E15B4-DA2C-410E-A473-0F76A3DB6B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2856" y="2563734"/>
            <a:ext cx="6335713" cy="3534140"/>
          </a:xfrm>
          <a:prstGeom prst="rect">
            <a:avLst/>
          </a:prstGeom>
        </p:spPr>
      </p:pic>
    </p:spTree>
    <p:extLst>
      <p:ext uri="{BB962C8B-B14F-4D97-AF65-F5344CB8AC3E}">
        <p14:creationId xmlns:p14="http://schemas.microsoft.com/office/powerpoint/2010/main" val="1701468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772816"/>
            <a:ext cx="8785225" cy="576783"/>
          </a:xfrm>
        </p:spPr>
        <p:txBody>
          <a:bodyPr/>
          <a:lstStyle/>
          <a:p>
            <a:pPr marL="0" indent="0">
              <a:buNone/>
            </a:pPr>
            <a:r>
              <a:rPr lang="en-GB" sz="2400" dirty="0"/>
              <a:t>Demo: Digital Twin of SISO Peltier system </a:t>
            </a:r>
            <a:r>
              <a:rPr lang="en-US" sz="2400" dirty="0"/>
              <a:t>stepped responses</a:t>
            </a:r>
          </a:p>
          <a:p>
            <a:pPr marL="0" indent="0">
              <a:buNone/>
            </a:pPr>
            <a:endParaRPr lang="en-US" sz="2400"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68</a:t>
            </a:fld>
            <a:r>
              <a:rPr lang="en-US"/>
              <a:t>/1024</a:t>
            </a:r>
            <a:endParaRPr lang="en-US" dirty="0"/>
          </a:p>
        </p:txBody>
      </p:sp>
      <p:pic>
        <p:nvPicPr>
          <p:cNvPr id="9" name="DTSteppedCMatch">
            <a:hlinkClick r:id="" action="ppaction://media"/>
            <a:extLst>
              <a:ext uri="{FF2B5EF4-FFF2-40B4-BE49-F238E27FC236}">
                <a16:creationId xmlns:a16="http://schemas.microsoft.com/office/drawing/2014/main" id="{0417D194-6316-417B-A326-94C35A6FFB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2457999"/>
            <a:ext cx="6516216" cy="3634826"/>
          </a:xfrm>
          <a:prstGeom prst="rect">
            <a:avLst/>
          </a:prstGeom>
        </p:spPr>
      </p:pic>
    </p:spTree>
    <p:extLst>
      <p:ext uri="{BB962C8B-B14F-4D97-AF65-F5344CB8AC3E}">
        <p14:creationId xmlns:p14="http://schemas.microsoft.com/office/powerpoint/2010/main" val="2952653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7A6-C366-48EA-8380-F7BC0BFB1EDC}"/>
              </a:ext>
            </a:extLst>
          </p:cNvPr>
          <p:cNvSpPr>
            <a:spLocks noGrp="1"/>
          </p:cNvSpPr>
          <p:nvPr>
            <p:ph type="title"/>
          </p:nvPr>
        </p:nvSpPr>
        <p:spPr/>
        <p:txBody>
          <a:bodyPr/>
          <a:lstStyle/>
          <a:p>
            <a:r>
              <a:rPr lang="en-GB" dirty="0"/>
              <a:t>4. Study case: SISO Peltier system</a:t>
            </a:r>
            <a:endParaRPr lang="en-US" dirty="0"/>
          </a:p>
        </p:txBody>
      </p:sp>
      <p:sp>
        <p:nvSpPr>
          <p:cNvPr id="3" name="Content Placeholder 2">
            <a:extLst>
              <a:ext uri="{FF2B5EF4-FFF2-40B4-BE49-F238E27FC236}">
                <a16:creationId xmlns:a16="http://schemas.microsoft.com/office/drawing/2014/main" id="{4564C95A-62F7-4FF7-AD0C-496793F42633}"/>
              </a:ext>
            </a:extLst>
          </p:cNvPr>
          <p:cNvSpPr>
            <a:spLocks noGrp="1"/>
          </p:cNvSpPr>
          <p:nvPr>
            <p:ph idx="1"/>
          </p:nvPr>
        </p:nvSpPr>
        <p:spPr>
          <a:xfrm>
            <a:off x="179388" y="1772816"/>
            <a:ext cx="8785225" cy="576783"/>
          </a:xfrm>
        </p:spPr>
        <p:txBody>
          <a:bodyPr/>
          <a:lstStyle/>
          <a:p>
            <a:pPr marL="0" indent="0">
              <a:buNone/>
            </a:pPr>
            <a:r>
              <a:rPr lang="en-GB" sz="2400" dirty="0"/>
              <a:t>Demo: Digital Twin </a:t>
            </a:r>
            <a:r>
              <a:rPr lang="es-CO" sz="2400" dirty="0" err="1"/>
              <a:t>behavioral</a:t>
            </a:r>
            <a:r>
              <a:rPr lang="es-CO" sz="2400" dirty="0"/>
              <a:t> </a:t>
            </a:r>
            <a:r>
              <a:rPr lang="es-CO" sz="2400" dirty="0" err="1"/>
              <a:t>matching</a:t>
            </a:r>
            <a:r>
              <a:rPr lang="es-CO" sz="2400" dirty="0"/>
              <a:t> SP: 50°C</a:t>
            </a:r>
            <a:endParaRPr lang="en-US" sz="2400" dirty="0"/>
          </a:p>
          <a:p>
            <a:pPr marL="0" indent="0">
              <a:buNone/>
            </a:pPr>
            <a:endParaRPr lang="en-US" sz="2400" dirty="0"/>
          </a:p>
        </p:txBody>
      </p:sp>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69</a:t>
            </a:fld>
            <a:r>
              <a:rPr lang="en-US"/>
              <a:t>/1024</a:t>
            </a:r>
            <a:endParaRPr lang="en-US" dirty="0"/>
          </a:p>
        </p:txBody>
      </p:sp>
      <p:pic>
        <p:nvPicPr>
          <p:cNvPr id="7" name="DTBMMatch">
            <a:hlinkClick r:id="" action="ppaction://media"/>
            <a:extLst>
              <a:ext uri="{FF2B5EF4-FFF2-40B4-BE49-F238E27FC236}">
                <a16:creationId xmlns:a16="http://schemas.microsoft.com/office/drawing/2014/main" id="{65239D98-470D-413A-AC18-41CEBE9993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9876" y="2473813"/>
            <a:ext cx="6804248" cy="3795494"/>
          </a:xfrm>
          <a:prstGeom prst="rect">
            <a:avLst/>
          </a:prstGeom>
        </p:spPr>
      </p:pic>
    </p:spTree>
    <p:extLst>
      <p:ext uri="{BB962C8B-B14F-4D97-AF65-F5344CB8AC3E}">
        <p14:creationId xmlns:p14="http://schemas.microsoft.com/office/powerpoint/2010/main" val="1307089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4258-6D02-4823-B92D-2126BF6C8119}"/>
              </a:ext>
            </a:extLst>
          </p:cNvPr>
          <p:cNvSpPr>
            <a:spLocks noGrp="1"/>
          </p:cNvSpPr>
          <p:nvPr>
            <p:ph type="title"/>
          </p:nvPr>
        </p:nvSpPr>
        <p:spPr/>
        <p:txBody>
          <a:bodyPr/>
          <a:lstStyle/>
          <a:p>
            <a:r>
              <a:rPr lang="en-GB" dirty="0"/>
              <a:t>1. Introduction</a:t>
            </a:r>
            <a:endParaRPr lang="en-US" dirty="0"/>
          </a:p>
        </p:txBody>
      </p:sp>
      <p:sp>
        <p:nvSpPr>
          <p:cNvPr id="3" name="Content Placeholder 2">
            <a:extLst>
              <a:ext uri="{FF2B5EF4-FFF2-40B4-BE49-F238E27FC236}">
                <a16:creationId xmlns:a16="http://schemas.microsoft.com/office/drawing/2014/main" id="{8A5A18DC-70C3-442A-B7B4-8AB8F348164C}"/>
              </a:ext>
            </a:extLst>
          </p:cNvPr>
          <p:cNvSpPr>
            <a:spLocks noGrp="1"/>
          </p:cNvSpPr>
          <p:nvPr>
            <p:ph idx="1"/>
          </p:nvPr>
        </p:nvSpPr>
        <p:spPr>
          <a:xfrm>
            <a:off x="179387" y="1704663"/>
            <a:ext cx="8785225" cy="644218"/>
          </a:xfrm>
        </p:spPr>
        <p:txBody>
          <a:bodyPr/>
          <a:lstStyle/>
          <a:p>
            <a:pPr marL="0" indent="0">
              <a:buNone/>
            </a:pPr>
            <a:r>
              <a:rPr lang="en-GB" dirty="0"/>
              <a:t>Cognitive Process Control 1.0 (Dr  Chen 2012)</a:t>
            </a:r>
            <a:endParaRPr lang="en-US" dirty="0"/>
          </a:p>
        </p:txBody>
      </p:sp>
      <p:sp>
        <p:nvSpPr>
          <p:cNvPr id="6" name="Slide Number Placeholder 5">
            <a:extLst>
              <a:ext uri="{FF2B5EF4-FFF2-40B4-BE49-F238E27FC236}">
                <a16:creationId xmlns:a16="http://schemas.microsoft.com/office/drawing/2014/main" id="{DC617870-1B75-4DCB-9DA3-692A419352A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a:t>
            </a:fld>
            <a:r>
              <a:rPr lang="en-US"/>
              <a:t>/1024</a:t>
            </a:r>
            <a:endParaRPr lang="en-US" dirty="0"/>
          </a:p>
        </p:txBody>
      </p:sp>
      <p:pic>
        <p:nvPicPr>
          <p:cNvPr id="7" name="Picture 6">
            <a:extLst>
              <a:ext uri="{FF2B5EF4-FFF2-40B4-BE49-F238E27FC236}">
                <a16:creationId xmlns:a16="http://schemas.microsoft.com/office/drawing/2014/main" id="{51F9C9F8-C302-4A78-9054-89AB81EE6D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2592814"/>
            <a:ext cx="4159246" cy="3089258"/>
          </a:xfrm>
          <a:prstGeom prst="rect">
            <a:avLst/>
          </a:prstGeom>
        </p:spPr>
      </p:pic>
      <p:pic>
        <p:nvPicPr>
          <p:cNvPr id="8" name="Picture 7">
            <a:extLst>
              <a:ext uri="{FF2B5EF4-FFF2-40B4-BE49-F238E27FC236}">
                <a16:creationId xmlns:a16="http://schemas.microsoft.com/office/drawing/2014/main" id="{C4DAC8E2-DA2F-4E68-AE19-7183966EEC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2592814"/>
            <a:ext cx="4093744" cy="3089258"/>
          </a:xfrm>
          <a:prstGeom prst="rect">
            <a:avLst/>
          </a:prstGeom>
        </p:spPr>
      </p:pic>
      <p:sp>
        <p:nvSpPr>
          <p:cNvPr id="11" name="Marcador de fecha 3">
            <a:extLst>
              <a:ext uri="{FF2B5EF4-FFF2-40B4-BE49-F238E27FC236}">
                <a16:creationId xmlns:a16="http://schemas.microsoft.com/office/drawing/2014/main" id="{788C1CA4-30ED-4B18-BEA0-85077DB16FA7}"/>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2" name="Marcador de pie de página 4">
            <a:extLst>
              <a:ext uri="{FF2B5EF4-FFF2-40B4-BE49-F238E27FC236}">
                <a16:creationId xmlns:a16="http://schemas.microsoft.com/office/drawing/2014/main" id="{714FB668-4DF7-4635-87E5-DC49490D6471}"/>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406412944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4527E-940C-4A4C-B9F1-0E735CF18FC0}"/>
              </a:ext>
            </a:extLst>
          </p:cNvPr>
          <p:cNvSpPr>
            <a:spLocks noGrp="1"/>
          </p:cNvSpPr>
          <p:nvPr>
            <p:ph type="title"/>
          </p:nvPr>
        </p:nvSpPr>
        <p:spPr/>
        <p:txBody>
          <a:bodyPr/>
          <a:lstStyle/>
          <a:p>
            <a:r>
              <a:rPr lang="en-US" dirty="0"/>
              <a:t>Conclusions and future work</a:t>
            </a:r>
            <a:endParaRPr lang="es-CO" dirty="0"/>
          </a:p>
        </p:txBody>
      </p:sp>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70</a:t>
            </a:fld>
            <a:r>
              <a:rPr lang="en-US" dirty="0"/>
              <a:t>/</a:t>
            </a:r>
            <a:r>
              <a:rPr lang="pl-PL" dirty="0"/>
              <a:t>46</a:t>
            </a:r>
            <a:endParaRPr lang="en-US" dirty="0"/>
          </a:p>
        </p:txBody>
      </p:sp>
      <p:graphicFrame>
        <p:nvGraphicFramePr>
          <p:cNvPr id="8" name="Marcador de contenido 4">
            <a:extLst>
              <a:ext uri="{FF2B5EF4-FFF2-40B4-BE49-F238E27FC236}">
                <a16:creationId xmlns:a16="http://schemas.microsoft.com/office/drawing/2014/main" id="{DB66DC38-BCC4-43C8-8C30-A6C8CAF22735}"/>
              </a:ext>
            </a:extLst>
          </p:cNvPr>
          <p:cNvGraphicFramePr>
            <a:graphicFrameLocks noGrp="1"/>
          </p:cNvGraphicFramePr>
          <p:nvPr>
            <p:ph idx="1"/>
            <p:extLst>
              <p:ext uri="{D42A27DB-BD31-4B8C-83A1-F6EECF244321}">
                <p14:modId xmlns:p14="http://schemas.microsoft.com/office/powerpoint/2010/main" val="802595773"/>
              </p:ext>
            </p:extLst>
          </p:nvPr>
        </p:nvGraphicFramePr>
        <p:xfrm>
          <a:off x="233518" y="1700213"/>
          <a:ext cx="8442938" cy="4824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3">
            <a:extLst>
              <a:ext uri="{FF2B5EF4-FFF2-40B4-BE49-F238E27FC236}">
                <a16:creationId xmlns:a16="http://schemas.microsoft.com/office/drawing/2014/main" id="{DA3526FC-55C7-4EF4-8431-269373483AD8}"/>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10" name="Footer Placeholder 4">
            <a:extLst>
              <a:ext uri="{FF2B5EF4-FFF2-40B4-BE49-F238E27FC236}">
                <a16:creationId xmlns:a16="http://schemas.microsoft.com/office/drawing/2014/main" id="{C99283F1-8C8F-40B4-85EE-1AF126F95F3D}"/>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25069424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4527E-940C-4A4C-B9F1-0E735CF18FC0}"/>
              </a:ext>
            </a:extLst>
          </p:cNvPr>
          <p:cNvSpPr>
            <a:spLocks noGrp="1"/>
          </p:cNvSpPr>
          <p:nvPr>
            <p:ph type="title"/>
          </p:nvPr>
        </p:nvSpPr>
        <p:spPr>
          <a:xfrm>
            <a:off x="0" y="582393"/>
            <a:ext cx="9144000" cy="935038"/>
          </a:xfrm>
        </p:spPr>
        <p:txBody>
          <a:bodyPr/>
          <a:lstStyle/>
          <a:p>
            <a:r>
              <a:rPr lang="en-US" sz="3600" dirty="0"/>
              <a:t>Conclusions and next steps</a:t>
            </a:r>
            <a:endParaRPr lang="en-US" sz="3600" dirty="0">
              <a:solidFill>
                <a:schemeClr val="tx1"/>
              </a:solidFill>
            </a:endParaRPr>
          </a:p>
        </p:txBody>
      </p:sp>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71</a:t>
            </a:fld>
            <a:r>
              <a:rPr lang="en-US"/>
              <a:t>/1024</a:t>
            </a:r>
          </a:p>
        </p:txBody>
      </p:sp>
      <p:sp>
        <p:nvSpPr>
          <p:cNvPr id="39" name="Subtitle 3">
            <a:extLst>
              <a:ext uri="{FF2B5EF4-FFF2-40B4-BE49-F238E27FC236}">
                <a16:creationId xmlns:a16="http://schemas.microsoft.com/office/drawing/2014/main" id="{56C8BB35-80C9-405F-B807-1A4EE87385DF}"/>
              </a:ext>
            </a:extLst>
          </p:cNvPr>
          <p:cNvSpPr txBox="1">
            <a:spLocks/>
          </p:cNvSpPr>
          <p:nvPr/>
        </p:nvSpPr>
        <p:spPr bwMode="auto">
          <a:xfrm>
            <a:off x="34553" y="1414923"/>
            <a:ext cx="9797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kern="0" dirty="0"/>
              <a:t>Next steps</a:t>
            </a:r>
          </a:p>
        </p:txBody>
      </p:sp>
      <p:grpSp>
        <p:nvGrpSpPr>
          <p:cNvPr id="51" name="Grupo 50">
            <a:extLst>
              <a:ext uri="{FF2B5EF4-FFF2-40B4-BE49-F238E27FC236}">
                <a16:creationId xmlns:a16="http://schemas.microsoft.com/office/drawing/2014/main" id="{84B12100-F337-49AD-86E2-ADC8153AE29C}"/>
              </a:ext>
            </a:extLst>
          </p:cNvPr>
          <p:cNvGrpSpPr/>
          <p:nvPr/>
        </p:nvGrpSpPr>
        <p:grpSpPr>
          <a:xfrm>
            <a:off x="4355976" y="1453243"/>
            <a:ext cx="4696864" cy="4766373"/>
            <a:chOff x="-7819921" y="637481"/>
            <a:chExt cx="6933675" cy="6861156"/>
          </a:xfrm>
        </p:grpSpPr>
        <p:sp>
          <p:nvSpPr>
            <p:cNvPr id="37" name="Freeform: Shape 21">
              <a:extLst>
                <a:ext uri="{FF2B5EF4-FFF2-40B4-BE49-F238E27FC236}">
                  <a16:creationId xmlns:a16="http://schemas.microsoft.com/office/drawing/2014/main" id="{765F06E1-5A0F-4C81-98AE-D2FF24DDF57F}"/>
                </a:ext>
              </a:extLst>
            </p:cNvPr>
            <p:cNvSpPr/>
            <p:nvPr/>
          </p:nvSpPr>
          <p:spPr>
            <a:xfrm>
              <a:off x="-7819920" y="637481"/>
              <a:ext cx="5275385" cy="6861156"/>
            </a:xfrm>
            <a:custGeom>
              <a:avLst/>
              <a:gdLst>
                <a:gd name="connsiteX0" fmla="*/ 305805 w 5275385"/>
                <a:gd name="connsiteY0" fmla="*/ 6431335 h 6861156"/>
                <a:gd name="connsiteX1" fmla="*/ 284555 w 5275385"/>
                <a:gd name="connsiteY1" fmla="*/ 6452626 h 6861156"/>
                <a:gd name="connsiteX2" fmla="*/ 284555 w 5275385"/>
                <a:gd name="connsiteY2" fmla="*/ 6597188 h 6861156"/>
                <a:gd name="connsiteX3" fmla="*/ 305805 w 5275385"/>
                <a:gd name="connsiteY3" fmla="*/ 6618106 h 6861156"/>
                <a:gd name="connsiteX4" fmla="*/ 326811 w 5275385"/>
                <a:gd name="connsiteY4" fmla="*/ 6597188 h 6861156"/>
                <a:gd name="connsiteX5" fmla="*/ 326811 w 5275385"/>
                <a:gd name="connsiteY5" fmla="*/ 6452626 h 6861156"/>
                <a:gd name="connsiteX6" fmla="*/ 305805 w 5275385"/>
                <a:gd name="connsiteY6" fmla="*/ 6431335 h 6861156"/>
                <a:gd name="connsiteX7" fmla="*/ 310446 w 5275385"/>
                <a:gd name="connsiteY7" fmla="*/ 6142212 h 6861156"/>
                <a:gd name="connsiteX8" fmla="*/ 294814 w 5275385"/>
                <a:gd name="connsiteY8" fmla="*/ 6146694 h 6861156"/>
                <a:gd name="connsiteX9" fmla="*/ 286998 w 5275385"/>
                <a:gd name="connsiteY9" fmla="*/ 6160889 h 6861156"/>
                <a:gd name="connsiteX10" fmla="*/ 284555 w 5275385"/>
                <a:gd name="connsiteY10" fmla="*/ 6193387 h 6861156"/>
                <a:gd name="connsiteX11" fmla="*/ 284555 w 5275385"/>
                <a:gd name="connsiteY11" fmla="*/ 6308066 h 6861156"/>
                <a:gd name="connsiteX12" fmla="*/ 305805 w 5275385"/>
                <a:gd name="connsiteY12" fmla="*/ 6329357 h 6861156"/>
                <a:gd name="connsiteX13" fmla="*/ 326811 w 5275385"/>
                <a:gd name="connsiteY13" fmla="*/ 6308066 h 6861156"/>
                <a:gd name="connsiteX14" fmla="*/ 326323 w 5275385"/>
                <a:gd name="connsiteY14" fmla="*/ 6194134 h 6861156"/>
                <a:gd name="connsiteX15" fmla="*/ 328765 w 5275385"/>
                <a:gd name="connsiteY15" fmla="*/ 6165372 h 6861156"/>
                <a:gd name="connsiteX16" fmla="*/ 310446 w 5275385"/>
                <a:gd name="connsiteY16" fmla="*/ 6142212 h 6861156"/>
                <a:gd name="connsiteX17" fmla="*/ 374929 w 5275385"/>
                <a:gd name="connsiteY17" fmla="*/ 5860187 h 6861156"/>
                <a:gd name="connsiteX18" fmla="*/ 348550 w 5275385"/>
                <a:gd name="connsiteY18" fmla="*/ 5873634 h 6861156"/>
                <a:gd name="connsiteX19" fmla="*/ 310691 w 5275385"/>
                <a:gd name="connsiteY19" fmla="*/ 6015581 h 6861156"/>
                <a:gd name="connsiteX20" fmla="*/ 326567 w 5275385"/>
                <a:gd name="connsiteY20" fmla="*/ 6040608 h 6861156"/>
                <a:gd name="connsiteX21" fmla="*/ 331208 w 5275385"/>
                <a:gd name="connsiteY21" fmla="*/ 6040982 h 6861156"/>
                <a:gd name="connsiteX22" fmla="*/ 351969 w 5275385"/>
                <a:gd name="connsiteY22" fmla="*/ 6024546 h 6861156"/>
                <a:gd name="connsiteX23" fmla="*/ 388852 w 5275385"/>
                <a:gd name="connsiteY23" fmla="*/ 5886708 h 6861156"/>
                <a:gd name="connsiteX24" fmla="*/ 374929 w 5275385"/>
                <a:gd name="connsiteY24" fmla="*/ 5860187 h 6861156"/>
                <a:gd name="connsiteX25" fmla="*/ 483133 w 5275385"/>
                <a:gd name="connsiteY25" fmla="*/ 5596839 h 6861156"/>
                <a:gd name="connsiteX26" fmla="*/ 470188 w 5275385"/>
                <a:gd name="connsiteY26" fmla="*/ 5606551 h 6861156"/>
                <a:gd name="connsiteX27" fmla="*/ 401553 w 5275385"/>
                <a:gd name="connsiteY27" fmla="*/ 5736544 h 6861156"/>
                <a:gd name="connsiteX28" fmla="*/ 412056 w 5275385"/>
                <a:gd name="connsiteY28" fmla="*/ 5764560 h 6861156"/>
                <a:gd name="connsiteX29" fmla="*/ 420849 w 5275385"/>
                <a:gd name="connsiteY29" fmla="*/ 5766427 h 6861156"/>
                <a:gd name="connsiteX30" fmla="*/ 440145 w 5275385"/>
                <a:gd name="connsiteY30" fmla="*/ 5754101 h 6861156"/>
                <a:gd name="connsiteX31" fmla="*/ 506338 w 5275385"/>
                <a:gd name="connsiteY31" fmla="*/ 5628590 h 6861156"/>
                <a:gd name="connsiteX32" fmla="*/ 499254 w 5275385"/>
                <a:gd name="connsiteY32" fmla="*/ 5599454 h 6861156"/>
                <a:gd name="connsiteX33" fmla="*/ 483133 w 5275385"/>
                <a:gd name="connsiteY33" fmla="*/ 5596839 h 6861156"/>
                <a:gd name="connsiteX34" fmla="*/ 673895 w 5275385"/>
                <a:gd name="connsiteY34" fmla="*/ 5375702 h 6861156"/>
                <a:gd name="connsiteX35" fmla="*/ 658752 w 5275385"/>
                <a:gd name="connsiteY35" fmla="*/ 5380931 h 6861156"/>
                <a:gd name="connsiteX36" fmla="*/ 555677 w 5275385"/>
                <a:gd name="connsiteY36" fmla="*/ 5486643 h 6861156"/>
                <a:gd name="connsiteX37" fmla="*/ 558363 w 5275385"/>
                <a:gd name="connsiteY37" fmla="*/ 5516153 h 6861156"/>
                <a:gd name="connsiteX38" fmla="*/ 572042 w 5275385"/>
                <a:gd name="connsiteY38" fmla="*/ 5521009 h 6861156"/>
                <a:gd name="connsiteX39" fmla="*/ 588162 w 5275385"/>
                <a:gd name="connsiteY39" fmla="*/ 5513539 h 6861156"/>
                <a:gd name="connsiteX40" fmla="*/ 686352 w 5275385"/>
                <a:gd name="connsiteY40" fmla="*/ 5412682 h 6861156"/>
                <a:gd name="connsiteX41" fmla="*/ 693436 w 5275385"/>
                <a:gd name="connsiteY41" fmla="*/ 5397740 h 6861156"/>
                <a:gd name="connsiteX42" fmla="*/ 688306 w 5275385"/>
                <a:gd name="connsiteY42" fmla="*/ 5382798 h 6861156"/>
                <a:gd name="connsiteX43" fmla="*/ 673895 w 5275385"/>
                <a:gd name="connsiteY43" fmla="*/ 5375702 h 6861156"/>
                <a:gd name="connsiteX44" fmla="*/ 909600 w 5275385"/>
                <a:gd name="connsiteY44" fmla="*/ 5226284 h 6861156"/>
                <a:gd name="connsiteX45" fmla="*/ 777947 w 5275385"/>
                <a:gd name="connsiteY45" fmla="*/ 5292775 h 6861156"/>
                <a:gd name="connsiteX46" fmla="*/ 770864 w 5275385"/>
                <a:gd name="connsiteY46" fmla="*/ 5321911 h 6861156"/>
                <a:gd name="connsiteX47" fmla="*/ 788694 w 5275385"/>
                <a:gd name="connsiteY47" fmla="*/ 5331996 h 6861156"/>
                <a:gd name="connsiteX48" fmla="*/ 799930 w 5275385"/>
                <a:gd name="connsiteY48" fmla="*/ 5329008 h 6861156"/>
                <a:gd name="connsiteX49" fmla="*/ 925476 w 5275385"/>
                <a:gd name="connsiteY49" fmla="*/ 5265879 h 6861156"/>
                <a:gd name="connsiteX50" fmla="*/ 937201 w 5275385"/>
                <a:gd name="connsiteY50" fmla="*/ 5237864 h 6861156"/>
                <a:gd name="connsiteX51" fmla="*/ 925721 w 5275385"/>
                <a:gd name="connsiteY51" fmla="*/ 5226284 h 6861156"/>
                <a:gd name="connsiteX52" fmla="*/ 909600 w 5275385"/>
                <a:gd name="connsiteY52" fmla="*/ 5226284 h 6861156"/>
                <a:gd name="connsiteX53" fmla="*/ 1194644 w 5275385"/>
                <a:gd name="connsiteY53" fmla="*/ 5157926 h 6861156"/>
                <a:gd name="connsiteX54" fmla="*/ 1049801 w 5275385"/>
                <a:gd name="connsiteY54" fmla="*/ 5181832 h 6861156"/>
                <a:gd name="connsiteX55" fmla="*/ 1033925 w 5275385"/>
                <a:gd name="connsiteY55" fmla="*/ 5207233 h 6861156"/>
                <a:gd name="connsiteX56" fmla="*/ 1054686 w 5275385"/>
                <a:gd name="connsiteY56" fmla="*/ 5223669 h 6861156"/>
                <a:gd name="connsiteX57" fmla="*/ 1059571 w 5275385"/>
                <a:gd name="connsiteY57" fmla="*/ 5223295 h 6861156"/>
                <a:gd name="connsiteX58" fmla="*/ 1198796 w 5275385"/>
                <a:gd name="connsiteY58" fmla="*/ 5199762 h 6861156"/>
                <a:gd name="connsiteX59" fmla="*/ 1217603 w 5275385"/>
                <a:gd name="connsiteY59" fmla="*/ 5176603 h 6861156"/>
                <a:gd name="connsiteX60" fmla="*/ 1194644 w 5275385"/>
                <a:gd name="connsiteY60" fmla="*/ 5157926 h 6861156"/>
                <a:gd name="connsiteX61" fmla="*/ 3656718 w 5275385"/>
                <a:gd name="connsiteY61" fmla="*/ 5151202 h 6861156"/>
                <a:gd name="connsiteX62" fmla="*/ 3635468 w 5275385"/>
                <a:gd name="connsiteY62" fmla="*/ 5172494 h 6861156"/>
                <a:gd name="connsiteX63" fmla="*/ 3656718 w 5275385"/>
                <a:gd name="connsiteY63" fmla="*/ 5193412 h 6861156"/>
                <a:gd name="connsiteX64" fmla="*/ 3801560 w 5275385"/>
                <a:gd name="connsiteY64" fmla="*/ 5193412 h 6861156"/>
                <a:gd name="connsiteX65" fmla="*/ 3822810 w 5275385"/>
                <a:gd name="connsiteY65" fmla="*/ 5172494 h 6861156"/>
                <a:gd name="connsiteX66" fmla="*/ 3801560 w 5275385"/>
                <a:gd name="connsiteY66" fmla="*/ 5151202 h 6861156"/>
                <a:gd name="connsiteX67" fmla="*/ 3367033 w 5275385"/>
                <a:gd name="connsiteY67" fmla="*/ 5151202 h 6861156"/>
                <a:gd name="connsiteX68" fmla="*/ 3345783 w 5275385"/>
                <a:gd name="connsiteY68" fmla="*/ 5172494 h 6861156"/>
                <a:gd name="connsiteX69" fmla="*/ 3367033 w 5275385"/>
                <a:gd name="connsiteY69" fmla="*/ 5193412 h 6861156"/>
                <a:gd name="connsiteX70" fmla="*/ 3511876 w 5275385"/>
                <a:gd name="connsiteY70" fmla="*/ 5193412 h 6861156"/>
                <a:gd name="connsiteX71" fmla="*/ 3532881 w 5275385"/>
                <a:gd name="connsiteY71" fmla="*/ 5172494 h 6861156"/>
                <a:gd name="connsiteX72" fmla="*/ 3511876 w 5275385"/>
                <a:gd name="connsiteY72" fmla="*/ 5151202 h 6861156"/>
                <a:gd name="connsiteX73" fmla="*/ 3077837 w 5275385"/>
                <a:gd name="connsiteY73" fmla="*/ 5151202 h 6861156"/>
                <a:gd name="connsiteX74" fmla="*/ 3056587 w 5275385"/>
                <a:gd name="connsiteY74" fmla="*/ 5172494 h 6861156"/>
                <a:gd name="connsiteX75" fmla="*/ 3077837 w 5275385"/>
                <a:gd name="connsiteY75" fmla="*/ 5193412 h 6861156"/>
                <a:gd name="connsiteX76" fmla="*/ 3222435 w 5275385"/>
                <a:gd name="connsiteY76" fmla="*/ 5193412 h 6861156"/>
                <a:gd name="connsiteX77" fmla="*/ 3243441 w 5275385"/>
                <a:gd name="connsiteY77" fmla="*/ 5172494 h 6861156"/>
                <a:gd name="connsiteX78" fmla="*/ 3222435 w 5275385"/>
                <a:gd name="connsiteY78" fmla="*/ 5151202 h 6861156"/>
                <a:gd name="connsiteX79" fmla="*/ 2788153 w 5275385"/>
                <a:gd name="connsiteY79" fmla="*/ 5151202 h 6861156"/>
                <a:gd name="connsiteX80" fmla="*/ 2767147 w 5275385"/>
                <a:gd name="connsiteY80" fmla="*/ 5172494 h 6861156"/>
                <a:gd name="connsiteX81" fmla="*/ 2788153 w 5275385"/>
                <a:gd name="connsiteY81" fmla="*/ 5193412 h 6861156"/>
                <a:gd name="connsiteX82" fmla="*/ 2932751 w 5275385"/>
                <a:gd name="connsiteY82" fmla="*/ 5193412 h 6861156"/>
                <a:gd name="connsiteX83" fmla="*/ 2954001 w 5275385"/>
                <a:gd name="connsiteY83" fmla="*/ 5172494 h 6861156"/>
                <a:gd name="connsiteX84" fmla="*/ 2932751 w 5275385"/>
                <a:gd name="connsiteY84" fmla="*/ 5151202 h 6861156"/>
                <a:gd name="connsiteX85" fmla="*/ 2498712 w 5275385"/>
                <a:gd name="connsiteY85" fmla="*/ 5151202 h 6861156"/>
                <a:gd name="connsiteX86" fmla="*/ 2477707 w 5275385"/>
                <a:gd name="connsiteY86" fmla="*/ 5172494 h 6861156"/>
                <a:gd name="connsiteX87" fmla="*/ 2498712 w 5275385"/>
                <a:gd name="connsiteY87" fmla="*/ 5193412 h 6861156"/>
                <a:gd name="connsiteX88" fmla="*/ 2643310 w 5275385"/>
                <a:gd name="connsiteY88" fmla="*/ 5193412 h 6861156"/>
                <a:gd name="connsiteX89" fmla="*/ 2664560 w 5275385"/>
                <a:gd name="connsiteY89" fmla="*/ 5172494 h 6861156"/>
                <a:gd name="connsiteX90" fmla="*/ 2643310 w 5275385"/>
                <a:gd name="connsiteY90" fmla="*/ 5151202 h 6861156"/>
                <a:gd name="connsiteX91" fmla="*/ 2209028 w 5275385"/>
                <a:gd name="connsiteY91" fmla="*/ 5151202 h 6861156"/>
                <a:gd name="connsiteX92" fmla="*/ 2187778 w 5275385"/>
                <a:gd name="connsiteY92" fmla="*/ 5172494 h 6861156"/>
                <a:gd name="connsiteX93" fmla="*/ 2209028 w 5275385"/>
                <a:gd name="connsiteY93" fmla="*/ 5193412 h 6861156"/>
                <a:gd name="connsiteX94" fmla="*/ 2353870 w 5275385"/>
                <a:gd name="connsiteY94" fmla="*/ 5193412 h 6861156"/>
                <a:gd name="connsiteX95" fmla="*/ 2375120 w 5275385"/>
                <a:gd name="connsiteY95" fmla="*/ 5172494 h 6861156"/>
                <a:gd name="connsiteX96" fmla="*/ 2353870 w 5275385"/>
                <a:gd name="connsiteY96" fmla="*/ 5151202 h 6861156"/>
                <a:gd name="connsiteX97" fmla="*/ 1919832 w 5275385"/>
                <a:gd name="connsiteY97" fmla="*/ 5151202 h 6861156"/>
                <a:gd name="connsiteX98" fmla="*/ 1898582 w 5275385"/>
                <a:gd name="connsiteY98" fmla="*/ 5172494 h 6861156"/>
                <a:gd name="connsiteX99" fmla="*/ 1919832 w 5275385"/>
                <a:gd name="connsiteY99" fmla="*/ 5193412 h 6861156"/>
                <a:gd name="connsiteX100" fmla="*/ 2064430 w 5275385"/>
                <a:gd name="connsiteY100" fmla="*/ 5193412 h 6861156"/>
                <a:gd name="connsiteX101" fmla="*/ 2085436 w 5275385"/>
                <a:gd name="connsiteY101" fmla="*/ 5172494 h 6861156"/>
                <a:gd name="connsiteX102" fmla="*/ 2064430 w 5275385"/>
                <a:gd name="connsiteY102" fmla="*/ 5151202 h 6861156"/>
                <a:gd name="connsiteX103" fmla="*/ 1630636 w 5275385"/>
                <a:gd name="connsiteY103" fmla="*/ 5151202 h 6861156"/>
                <a:gd name="connsiteX104" fmla="*/ 1609386 w 5275385"/>
                <a:gd name="connsiteY104" fmla="*/ 5172494 h 6861156"/>
                <a:gd name="connsiteX105" fmla="*/ 1630636 w 5275385"/>
                <a:gd name="connsiteY105" fmla="*/ 5193412 h 6861156"/>
                <a:gd name="connsiteX106" fmla="*/ 1775234 w 5275385"/>
                <a:gd name="connsiteY106" fmla="*/ 5193412 h 6861156"/>
                <a:gd name="connsiteX107" fmla="*/ 1796240 w 5275385"/>
                <a:gd name="connsiteY107" fmla="*/ 5172494 h 6861156"/>
                <a:gd name="connsiteX108" fmla="*/ 1775234 w 5275385"/>
                <a:gd name="connsiteY108" fmla="*/ 5151202 h 6861156"/>
                <a:gd name="connsiteX109" fmla="*/ 1341196 w 5275385"/>
                <a:gd name="connsiteY109" fmla="*/ 5151202 h 6861156"/>
                <a:gd name="connsiteX110" fmla="*/ 1319946 w 5275385"/>
                <a:gd name="connsiteY110" fmla="*/ 5172494 h 6861156"/>
                <a:gd name="connsiteX111" fmla="*/ 1341196 w 5275385"/>
                <a:gd name="connsiteY111" fmla="*/ 5193412 h 6861156"/>
                <a:gd name="connsiteX112" fmla="*/ 1485794 w 5275385"/>
                <a:gd name="connsiteY112" fmla="*/ 5193412 h 6861156"/>
                <a:gd name="connsiteX113" fmla="*/ 1506799 w 5275385"/>
                <a:gd name="connsiteY113" fmla="*/ 5172494 h 6861156"/>
                <a:gd name="connsiteX114" fmla="*/ 1485794 w 5275385"/>
                <a:gd name="connsiteY114" fmla="*/ 5151202 h 6861156"/>
                <a:gd name="connsiteX115" fmla="*/ 4083673 w 5275385"/>
                <a:gd name="connsiteY115" fmla="*/ 5113847 h 6861156"/>
                <a:gd name="connsiteX116" fmla="*/ 3943471 w 5275385"/>
                <a:gd name="connsiteY116" fmla="*/ 5140742 h 6861156"/>
                <a:gd name="connsiteX117" fmla="*/ 3925641 w 5275385"/>
                <a:gd name="connsiteY117" fmla="*/ 5164650 h 6861156"/>
                <a:gd name="connsiteX118" fmla="*/ 3946402 w 5275385"/>
                <a:gd name="connsiteY118" fmla="*/ 5182579 h 6861156"/>
                <a:gd name="connsiteX119" fmla="*/ 3949333 w 5275385"/>
                <a:gd name="connsiteY119" fmla="*/ 5182579 h 6861156"/>
                <a:gd name="connsiteX120" fmla="*/ 4093687 w 5275385"/>
                <a:gd name="connsiteY120" fmla="*/ 5154937 h 6861156"/>
                <a:gd name="connsiteX121" fmla="*/ 4106877 w 5275385"/>
                <a:gd name="connsiteY121" fmla="*/ 5145225 h 6861156"/>
                <a:gd name="connsiteX122" fmla="*/ 4109319 w 5275385"/>
                <a:gd name="connsiteY122" fmla="*/ 5129163 h 6861156"/>
                <a:gd name="connsiteX123" fmla="*/ 4083673 w 5275385"/>
                <a:gd name="connsiteY123" fmla="*/ 5113847 h 6861156"/>
                <a:gd name="connsiteX124" fmla="*/ 4369449 w 5275385"/>
                <a:gd name="connsiteY124" fmla="*/ 5020088 h 6861156"/>
                <a:gd name="connsiteX125" fmla="*/ 4353328 w 5275385"/>
                <a:gd name="connsiteY125" fmla="*/ 5020835 h 6861156"/>
                <a:gd name="connsiteX126" fmla="*/ 4221188 w 5275385"/>
                <a:gd name="connsiteY126" fmla="*/ 5073879 h 6861156"/>
                <a:gd name="connsiteX127" fmla="*/ 4208974 w 5275385"/>
                <a:gd name="connsiteY127" fmla="*/ 5084337 h 6861156"/>
                <a:gd name="connsiteX128" fmla="*/ 4207998 w 5275385"/>
                <a:gd name="connsiteY128" fmla="*/ 5100400 h 6861156"/>
                <a:gd name="connsiteX129" fmla="*/ 4227782 w 5275385"/>
                <a:gd name="connsiteY129" fmla="*/ 5114595 h 6861156"/>
                <a:gd name="connsiteX130" fmla="*/ 4234621 w 5275385"/>
                <a:gd name="connsiteY130" fmla="*/ 5113474 h 6861156"/>
                <a:gd name="connsiteX131" fmla="*/ 4370670 w 5275385"/>
                <a:gd name="connsiteY131" fmla="*/ 5058563 h 6861156"/>
                <a:gd name="connsiteX132" fmla="*/ 4381418 w 5275385"/>
                <a:gd name="connsiteY132" fmla="*/ 5030921 h 6861156"/>
                <a:gd name="connsiteX133" fmla="*/ 4369449 w 5275385"/>
                <a:gd name="connsiteY133" fmla="*/ 5020088 h 6861156"/>
                <a:gd name="connsiteX134" fmla="*/ 4608603 w 5275385"/>
                <a:gd name="connsiteY134" fmla="*/ 4866375 h 6861156"/>
                <a:gd name="connsiteX135" fmla="*/ 4593185 w 5275385"/>
                <a:gd name="connsiteY135" fmla="*/ 4871045 h 6861156"/>
                <a:gd name="connsiteX136" fmla="*/ 4477898 w 5275385"/>
                <a:gd name="connsiteY136" fmla="*/ 4953224 h 6861156"/>
                <a:gd name="connsiteX137" fmla="*/ 4471058 w 5275385"/>
                <a:gd name="connsiteY137" fmla="*/ 4982360 h 6861156"/>
                <a:gd name="connsiteX138" fmla="*/ 4489134 w 5275385"/>
                <a:gd name="connsiteY138" fmla="*/ 4992073 h 6861156"/>
                <a:gd name="connsiteX139" fmla="*/ 4500124 w 5275385"/>
                <a:gd name="connsiteY139" fmla="*/ 4989084 h 6861156"/>
                <a:gd name="connsiteX140" fmla="*/ 4620053 w 5275385"/>
                <a:gd name="connsiteY140" fmla="*/ 4903543 h 6861156"/>
                <a:gd name="connsiteX141" fmla="*/ 4627380 w 5275385"/>
                <a:gd name="connsiteY141" fmla="*/ 4889348 h 6861156"/>
                <a:gd name="connsiteX142" fmla="*/ 4622740 w 5275385"/>
                <a:gd name="connsiteY142" fmla="*/ 4874033 h 6861156"/>
                <a:gd name="connsiteX143" fmla="*/ 4608603 w 5275385"/>
                <a:gd name="connsiteY143" fmla="*/ 4866375 h 6861156"/>
                <a:gd name="connsiteX144" fmla="*/ 4796678 w 5275385"/>
                <a:gd name="connsiteY144" fmla="*/ 4653969 h 6861156"/>
                <a:gd name="connsiteX145" fmla="*/ 4783214 w 5275385"/>
                <a:gd name="connsiteY145" fmla="*/ 4662981 h 6861156"/>
                <a:gd name="connsiteX146" fmla="*/ 4696016 w 5275385"/>
                <a:gd name="connsiteY146" fmla="*/ 4773923 h 6861156"/>
                <a:gd name="connsiteX147" fmla="*/ 4690642 w 5275385"/>
                <a:gd name="connsiteY147" fmla="*/ 4788865 h 6861156"/>
                <a:gd name="connsiteX148" fmla="*/ 4697482 w 5275385"/>
                <a:gd name="connsiteY148" fmla="*/ 4803807 h 6861156"/>
                <a:gd name="connsiteX149" fmla="*/ 4711648 w 5275385"/>
                <a:gd name="connsiteY149" fmla="*/ 4809036 h 6861156"/>
                <a:gd name="connsiteX150" fmla="*/ 4727036 w 5275385"/>
                <a:gd name="connsiteY150" fmla="*/ 4802312 h 6861156"/>
                <a:gd name="connsiteX151" fmla="*/ 4818142 w 5275385"/>
                <a:gd name="connsiteY151" fmla="*/ 4686514 h 6861156"/>
                <a:gd name="connsiteX152" fmla="*/ 4812525 w 5275385"/>
                <a:gd name="connsiteY152" fmla="*/ 4657004 h 6861156"/>
                <a:gd name="connsiteX153" fmla="*/ 4796678 w 5275385"/>
                <a:gd name="connsiteY153" fmla="*/ 4653969 h 6861156"/>
                <a:gd name="connsiteX154" fmla="*/ 4930988 w 5275385"/>
                <a:gd name="connsiteY154" fmla="*/ 4395150 h 6861156"/>
                <a:gd name="connsiteX155" fmla="*/ 4904364 w 5275385"/>
                <a:gd name="connsiteY155" fmla="*/ 4408971 h 6861156"/>
                <a:gd name="connsiteX156" fmla="*/ 4852826 w 5275385"/>
                <a:gd name="connsiteY156" fmla="*/ 4540085 h 6861156"/>
                <a:gd name="connsiteX157" fmla="*/ 4862841 w 5275385"/>
                <a:gd name="connsiteY157" fmla="*/ 4568474 h 6861156"/>
                <a:gd name="connsiteX158" fmla="*/ 4871878 w 5275385"/>
                <a:gd name="connsiteY158" fmla="*/ 4570342 h 6861156"/>
                <a:gd name="connsiteX159" fmla="*/ 4890930 w 5275385"/>
                <a:gd name="connsiteY159" fmla="*/ 4558389 h 6861156"/>
                <a:gd name="connsiteX160" fmla="*/ 4944666 w 5275385"/>
                <a:gd name="connsiteY160" fmla="*/ 4421672 h 6861156"/>
                <a:gd name="connsiteX161" fmla="*/ 4930988 w 5275385"/>
                <a:gd name="connsiteY161" fmla="*/ 4395150 h 6861156"/>
                <a:gd name="connsiteX162" fmla="*/ 4979594 w 5275385"/>
                <a:gd name="connsiteY162" fmla="*/ 4112004 h 6861156"/>
                <a:gd name="connsiteX163" fmla="*/ 4964206 w 5275385"/>
                <a:gd name="connsiteY163" fmla="*/ 4116860 h 6861156"/>
                <a:gd name="connsiteX164" fmla="*/ 4956878 w 5275385"/>
                <a:gd name="connsiteY164" fmla="*/ 4131428 h 6861156"/>
                <a:gd name="connsiteX165" fmla="*/ 4938560 w 5275385"/>
                <a:gd name="connsiteY165" fmla="*/ 4272254 h 6861156"/>
                <a:gd name="connsiteX166" fmla="*/ 4941979 w 5275385"/>
                <a:gd name="connsiteY166" fmla="*/ 4287943 h 6861156"/>
                <a:gd name="connsiteX167" fmla="*/ 4955413 w 5275385"/>
                <a:gd name="connsiteY167" fmla="*/ 4296535 h 6861156"/>
                <a:gd name="connsiteX168" fmla="*/ 4959321 w 5275385"/>
                <a:gd name="connsiteY168" fmla="*/ 4296908 h 6861156"/>
                <a:gd name="connsiteX169" fmla="*/ 4979838 w 5275385"/>
                <a:gd name="connsiteY169" fmla="*/ 4279352 h 6861156"/>
                <a:gd name="connsiteX170" fmla="*/ 4998890 w 5275385"/>
                <a:gd name="connsiteY170" fmla="*/ 4134790 h 6861156"/>
                <a:gd name="connsiteX171" fmla="*/ 4979594 w 5275385"/>
                <a:gd name="connsiteY171" fmla="*/ 4112004 h 6861156"/>
                <a:gd name="connsiteX172" fmla="*/ 4969824 w 5275385"/>
                <a:gd name="connsiteY172" fmla="*/ 3824002 h 6861156"/>
                <a:gd name="connsiteX173" fmla="*/ 4955658 w 5275385"/>
                <a:gd name="connsiteY173" fmla="*/ 3831847 h 6861156"/>
                <a:gd name="connsiteX174" fmla="*/ 4951505 w 5275385"/>
                <a:gd name="connsiteY174" fmla="*/ 3847162 h 6861156"/>
                <a:gd name="connsiteX175" fmla="*/ 4960786 w 5275385"/>
                <a:gd name="connsiteY175" fmla="*/ 3989109 h 6861156"/>
                <a:gd name="connsiteX176" fmla="*/ 4982036 w 5275385"/>
                <a:gd name="connsiteY176" fmla="*/ 4009653 h 6861156"/>
                <a:gd name="connsiteX177" fmla="*/ 4982281 w 5275385"/>
                <a:gd name="connsiteY177" fmla="*/ 4009653 h 6861156"/>
                <a:gd name="connsiteX178" fmla="*/ 4997180 w 5275385"/>
                <a:gd name="connsiteY178" fmla="*/ 4002930 h 6861156"/>
                <a:gd name="connsiteX179" fmla="*/ 5003286 w 5275385"/>
                <a:gd name="connsiteY179" fmla="*/ 3987988 h 6861156"/>
                <a:gd name="connsiteX180" fmla="*/ 4993516 w 5275385"/>
                <a:gd name="connsiteY180" fmla="*/ 3842306 h 6861156"/>
                <a:gd name="connsiteX181" fmla="*/ 4969824 w 5275385"/>
                <a:gd name="connsiteY181" fmla="*/ 3824002 h 6861156"/>
                <a:gd name="connsiteX182" fmla="*/ 4894106 w 5275385"/>
                <a:gd name="connsiteY182" fmla="*/ 3546460 h 6861156"/>
                <a:gd name="connsiteX183" fmla="*/ 4882382 w 5275385"/>
                <a:gd name="connsiteY183" fmla="*/ 3573728 h 6861156"/>
                <a:gd name="connsiteX184" fmla="*/ 4926102 w 5275385"/>
                <a:gd name="connsiteY184" fmla="*/ 3707457 h 6861156"/>
                <a:gd name="connsiteX185" fmla="*/ 4946620 w 5275385"/>
                <a:gd name="connsiteY185" fmla="*/ 3723519 h 6861156"/>
                <a:gd name="connsiteX186" fmla="*/ 4951749 w 5275385"/>
                <a:gd name="connsiteY186" fmla="*/ 3723145 h 6861156"/>
                <a:gd name="connsiteX187" fmla="*/ 4964694 w 5275385"/>
                <a:gd name="connsiteY187" fmla="*/ 3713434 h 6861156"/>
                <a:gd name="connsiteX188" fmla="*/ 4967137 w 5275385"/>
                <a:gd name="connsiteY188" fmla="*/ 3697371 h 6861156"/>
                <a:gd name="connsiteX189" fmla="*/ 4921462 w 5275385"/>
                <a:gd name="connsiteY189" fmla="*/ 3557666 h 6861156"/>
                <a:gd name="connsiteX190" fmla="*/ 4910226 w 5275385"/>
                <a:gd name="connsiteY190" fmla="*/ 3546460 h 6861156"/>
                <a:gd name="connsiteX191" fmla="*/ 4894106 w 5275385"/>
                <a:gd name="connsiteY191" fmla="*/ 3546460 h 6861156"/>
                <a:gd name="connsiteX192" fmla="*/ 4754942 w 5275385"/>
                <a:gd name="connsiteY192" fmla="*/ 3299594 h 6861156"/>
                <a:gd name="connsiteX193" fmla="*/ 4739493 w 5275385"/>
                <a:gd name="connsiteY193" fmla="*/ 3304777 h 6861156"/>
                <a:gd name="connsiteX194" fmla="*/ 4737295 w 5275385"/>
                <a:gd name="connsiteY194" fmla="*/ 3334287 h 6861156"/>
                <a:gd name="connsiteX195" fmla="*/ 4819852 w 5275385"/>
                <a:gd name="connsiteY195" fmla="*/ 3448218 h 6861156"/>
                <a:gd name="connsiteX196" fmla="*/ 4837683 w 5275385"/>
                <a:gd name="connsiteY196" fmla="*/ 3458303 h 6861156"/>
                <a:gd name="connsiteX197" fmla="*/ 4848918 w 5275385"/>
                <a:gd name="connsiteY197" fmla="*/ 3455315 h 6861156"/>
                <a:gd name="connsiteX198" fmla="*/ 4856002 w 5275385"/>
                <a:gd name="connsiteY198" fmla="*/ 3426179 h 6861156"/>
                <a:gd name="connsiteX199" fmla="*/ 4769292 w 5275385"/>
                <a:gd name="connsiteY199" fmla="*/ 3307018 h 6861156"/>
                <a:gd name="connsiteX200" fmla="*/ 4754942 w 5275385"/>
                <a:gd name="connsiteY200" fmla="*/ 3299594 h 6861156"/>
                <a:gd name="connsiteX201" fmla="*/ 4530412 w 5275385"/>
                <a:gd name="connsiteY201" fmla="*/ 3113149 h 6861156"/>
                <a:gd name="connsiteX202" fmla="*/ 4516978 w 5275385"/>
                <a:gd name="connsiteY202" fmla="*/ 3122488 h 6861156"/>
                <a:gd name="connsiteX203" fmla="*/ 4514292 w 5275385"/>
                <a:gd name="connsiteY203" fmla="*/ 3138550 h 6861156"/>
                <a:gd name="connsiteX204" fmla="*/ 4523573 w 5275385"/>
                <a:gd name="connsiteY204" fmla="*/ 3151251 h 6861156"/>
                <a:gd name="connsiteX205" fmla="*/ 4637395 w 5275385"/>
                <a:gd name="connsiteY205" fmla="*/ 3234925 h 6861156"/>
                <a:gd name="connsiteX206" fmla="*/ 4651074 w 5275385"/>
                <a:gd name="connsiteY206" fmla="*/ 3239781 h 6861156"/>
                <a:gd name="connsiteX207" fmla="*/ 4666950 w 5275385"/>
                <a:gd name="connsiteY207" fmla="*/ 3232683 h 6861156"/>
                <a:gd name="connsiteX208" fmla="*/ 4672324 w 5275385"/>
                <a:gd name="connsiteY208" fmla="*/ 3217368 h 6861156"/>
                <a:gd name="connsiteX209" fmla="*/ 4664996 w 5275385"/>
                <a:gd name="connsiteY209" fmla="*/ 3202800 h 6861156"/>
                <a:gd name="connsiteX210" fmla="*/ 4546044 w 5275385"/>
                <a:gd name="connsiteY210" fmla="*/ 3115764 h 6861156"/>
                <a:gd name="connsiteX211" fmla="*/ 4530412 w 5275385"/>
                <a:gd name="connsiteY211" fmla="*/ 3113149 h 6861156"/>
                <a:gd name="connsiteX212" fmla="*/ 4281030 w 5275385"/>
                <a:gd name="connsiteY212" fmla="*/ 2990254 h 6861156"/>
                <a:gd name="connsiteX213" fmla="*/ 4254162 w 5275385"/>
                <a:gd name="connsiteY213" fmla="*/ 3003328 h 6861156"/>
                <a:gd name="connsiteX214" fmla="*/ 4267107 w 5275385"/>
                <a:gd name="connsiteY214" fmla="*/ 3030223 h 6861156"/>
                <a:gd name="connsiteX215" fmla="*/ 4399004 w 5275385"/>
                <a:gd name="connsiteY215" fmla="*/ 3083640 h 6861156"/>
                <a:gd name="connsiteX216" fmla="*/ 4408041 w 5275385"/>
                <a:gd name="connsiteY216" fmla="*/ 3085507 h 6861156"/>
                <a:gd name="connsiteX217" fmla="*/ 4426848 w 5275385"/>
                <a:gd name="connsiteY217" fmla="*/ 3073180 h 6861156"/>
                <a:gd name="connsiteX218" fmla="*/ 4417078 w 5275385"/>
                <a:gd name="connsiteY218" fmla="*/ 3045165 h 6861156"/>
                <a:gd name="connsiteX219" fmla="*/ 4281030 w 5275385"/>
                <a:gd name="connsiteY219" fmla="*/ 2990254 h 6861156"/>
                <a:gd name="connsiteX220" fmla="*/ 3996963 w 5275385"/>
                <a:gd name="connsiteY220" fmla="*/ 2919281 h 6861156"/>
                <a:gd name="connsiteX221" fmla="*/ 3972782 w 5275385"/>
                <a:gd name="connsiteY221" fmla="*/ 2936837 h 6861156"/>
                <a:gd name="connsiteX222" fmla="*/ 3990124 w 5275385"/>
                <a:gd name="connsiteY222" fmla="*/ 2961117 h 6861156"/>
                <a:gd name="connsiteX223" fmla="*/ 4130325 w 5275385"/>
                <a:gd name="connsiteY223" fmla="*/ 2989880 h 6861156"/>
                <a:gd name="connsiteX224" fmla="*/ 4135210 w 5275385"/>
                <a:gd name="connsiteY224" fmla="*/ 2990254 h 6861156"/>
                <a:gd name="connsiteX225" fmla="*/ 4155728 w 5275385"/>
                <a:gd name="connsiteY225" fmla="*/ 2974191 h 6861156"/>
                <a:gd name="connsiteX226" fmla="*/ 4140340 w 5275385"/>
                <a:gd name="connsiteY226" fmla="*/ 2948790 h 6861156"/>
                <a:gd name="connsiteX227" fmla="*/ 3996963 w 5275385"/>
                <a:gd name="connsiteY227" fmla="*/ 2919281 h 6861156"/>
                <a:gd name="connsiteX228" fmla="*/ 3706546 w 5275385"/>
                <a:gd name="connsiteY228" fmla="*/ 2892385 h 6861156"/>
                <a:gd name="connsiteX229" fmla="*/ 3691158 w 5275385"/>
                <a:gd name="connsiteY229" fmla="*/ 2897241 h 6861156"/>
                <a:gd name="connsiteX230" fmla="*/ 3683830 w 5275385"/>
                <a:gd name="connsiteY230" fmla="*/ 2912930 h 6861156"/>
                <a:gd name="connsiteX231" fmla="*/ 3704347 w 5275385"/>
                <a:gd name="connsiteY231" fmla="*/ 2934596 h 6861156"/>
                <a:gd name="connsiteX232" fmla="*/ 3847724 w 5275385"/>
                <a:gd name="connsiteY232" fmla="*/ 2943187 h 6861156"/>
                <a:gd name="connsiteX233" fmla="*/ 3849678 w 5275385"/>
                <a:gd name="connsiteY233" fmla="*/ 2943187 h 6861156"/>
                <a:gd name="connsiteX234" fmla="*/ 3870684 w 5275385"/>
                <a:gd name="connsiteY234" fmla="*/ 2923763 h 6861156"/>
                <a:gd name="connsiteX235" fmla="*/ 3851876 w 5275385"/>
                <a:gd name="connsiteY235" fmla="*/ 2900603 h 6861156"/>
                <a:gd name="connsiteX236" fmla="*/ 3706546 w 5275385"/>
                <a:gd name="connsiteY236" fmla="*/ 2892385 h 6861156"/>
                <a:gd name="connsiteX237" fmla="*/ 3416128 w 5275385"/>
                <a:gd name="connsiteY237" fmla="*/ 2891638 h 6861156"/>
                <a:gd name="connsiteX238" fmla="*/ 3394878 w 5275385"/>
                <a:gd name="connsiteY238" fmla="*/ 2912930 h 6861156"/>
                <a:gd name="connsiteX239" fmla="*/ 3416128 w 5275385"/>
                <a:gd name="connsiteY239" fmla="*/ 2934222 h 6861156"/>
                <a:gd name="connsiteX240" fmla="*/ 3560482 w 5275385"/>
                <a:gd name="connsiteY240" fmla="*/ 2934222 h 6861156"/>
                <a:gd name="connsiteX241" fmla="*/ 3581488 w 5275385"/>
                <a:gd name="connsiteY241" fmla="*/ 2912930 h 6861156"/>
                <a:gd name="connsiteX242" fmla="*/ 3560482 w 5275385"/>
                <a:gd name="connsiteY242" fmla="*/ 2891638 h 6861156"/>
                <a:gd name="connsiteX243" fmla="*/ 3127420 w 5275385"/>
                <a:gd name="connsiteY243" fmla="*/ 2891638 h 6861156"/>
                <a:gd name="connsiteX244" fmla="*/ 3106170 w 5275385"/>
                <a:gd name="connsiteY244" fmla="*/ 2912930 h 6861156"/>
                <a:gd name="connsiteX245" fmla="*/ 3127420 w 5275385"/>
                <a:gd name="connsiteY245" fmla="*/ 2934222 h 6861156"/>
                <a:gd name="connsiteX246" fmla="*/ 3271774 w 5275385"/>
                <a:gd name="connsiteY246" fmla="*/ 2934222 h 6861156"/>
                <a:gd name="connsiteX247" fmla="*/ 3292780 w 5275385"/>
                <a:gd name="connsiteY247" fmla="*/ 2912930 h 6861156"/>
                <a:gd name="connsiteX248" fmla="*/ 3271774 w 5275385"/>
                <a:gd name="connsiteY248" fmla="*/ 2891638 h 6861156"/>
                <a:gd name="connsiteX249" fmla="*/ 2838957 w 5275385"/>
                <a:gd name="connsiteY249" fmla="*/ 2891638 h 6861156"/>
                <a:gd name="connsiteX250" fmla="*/ 2817219 w 5275385"/>
                <a:gd name="connsiteY250" fmla="*/ 2912183 h 6861156"/>
                <a:gd name="connsiteX251" fmla="*/ 2837736 w 5275385"/>
                <a:gd name="connsiteY251" fmla="*/ 2933849 h 6861156"/>
                <a:gd name="connsiteX252" fmla="*/ 2858253 w 5275385"/>
                <a:gd name="connsiteY252" fmla="*/ 2934222 h 6861156"/>
                <a:gd name="connsiteX253" fmla="*/ 2982823 w 5275385"/>
                <a:gd name="connsiteY253" fmla="*/ 2934222 h 6861156"/>
                <a:gd name="connsiteX254" fmla="*/ 3003828 w 5275385"/>
                <a:gd name="connsiteY254" fmla="*/ 2913304 h 6861156"/>
                <a:gd name="connsiteX255" fmla="*/ 2982823 w 5275385"/>
                <a:gd name="connsiteY255" fmla="*/ 2892012 h 6861156"/>
                <a:gd name="connsiteX256" fmla="*/ 2858253 w 5275385"/>
                <a:gd name="connsiteY256" fmla="*/ 2892012 h 6861156"/>
                <a:gd name="connsiteX257" fmla="*/ 2838957 w 5275385"/>
                <a:gd name="connsiteY257" fmla="*/ 2891638 h 6861156"/>
                <a:gd name="connsiteX258" fmla="*/ 2556356 w 5275385"/>
                <a:gd name="connsiteY258" fmla="*/ 2816556 h 6861156"/>
                <a:gd name="connsiteX259" fmla="*/ 2543899 w 5275385"/>
                <a:gd name="connsiteY259" fmla="*/ 2827015 h 6861156"/>
                <a:gd name="connsiteX260" fmla="*/ 2552448 w 5275385"/>
                <a:gd name="connsiteY260" fmla="*/ 2855405 h 6861156"/>
                <a:gd name="connsiteX261" fmla="*/ 2690207 w 5275385"/>
                <a:gd name="connsiteY261" fmla="*/ 2910689 h 6861156"/>
                <a:gd name="connsiteX262" fmla="*/ 2696069 w 5275385"/>
                <a:gd name="connsiteY262" fmla="*/ 2911436 h 6861156"/>
                <a:gd name="connsiteX263" fmla="*/ 2716342 w 5275385"/>
                <a:gd name="connsiteY263" fmla="*/ 2896121 h 6861156"/>
                <a:gd name="connsiteX264" fmla="*/ 2714388 w 5275385"/>
                <a:gd name="connsiteY264" fmla="*/ 2880432 h 6861156"/>
                <a:gd name="connsiteX265" fmla="*/ 2701687 w 5275385"/>
                <a:gd name="connsiteY265" fmla="*/ 2870346 h 6861156"/>
                <a:gd name="connsiteX266" fmla="*/ 2572233 w 5275385"/>
                <a:gd name="connsiteY266" fmla="*/ 2818050 h 6861156"/>
                <a:gd name="connsiteX267" fmla="*/ 2556356 w 5275385"/>
                <a:gd name="connsiteY267" fmla="*/ 2816556 h 6861156"/>
                <a:gd name="connsiteX268" fmla="*/ 2335795 w 5275385"/>
                <a:gd name="connsiteY268" fmla="*/ 2639123 h 6861156"/>
                <a:gd name="connsiteX269" fmla="*/ 2320896 w 5275385"/>
                <a:gd name="connsiteY269" fmla="*/ 2644726 h 6861156"/>
                <a:gd name="connsiteX270" fmla="*/ 2314301 w 5275385"/>
                <a:gd name="connsiteY270" fmla="*/ 2659668 h 6861156"/>
                <a:gd name="connsiteX271" fmla="*/ 2319919 w 5275385"/>
                <a:gd name="connsiteY271" fmla="*/ 2674610 h 6861156"/>
                <a:gd name="connsiteX272" fmla="*/ 2428856 w 5275385"/>
                <a:gd name="connsiteY272" fmla="*/ 2774346 h 6861156"/>
                <a:gd name="connsiteX273" fmla="*/ 2441801 w 5275385"/>
                <a:gd name="connsiteY273" fmla="*/ 2778828 h 6861156"/>
                <a:gd name="connsiteX274" fmla="*/ 2458411 w 5275385"/>
                <a:gd name="connsiteY274" fmla="*/ 2770610 h 6861156"/>
                <a:gd name="connsiteX275" fmla="*/ 2454747 w 5275385"/>
                <a:gd name="connsiteY275" fmla="*/ 2740727 h 6861156"/>
                <a:gd name="connsiteX276" fmla="*/ 2350695 w 5275385"/>
                <a:gd name="connsiteY276" fmla="*/ 2645847 h 6861156"/>
                <a:gd name="connsiteX277" fmla="*/ 2335795 w 5275385"/>
                <a:gd name="connsiteY277" fmla="*/ 2639123 h 6861156"/>
                <a:gd name="connsiteX278" fmla="*/ 2170589 w 5275385"/>
                <a:gd name="connsiteY278" fmla="*/ 2407246 h 6861156"/>
                <a:gd name="connsiteX279" fmla="*/ 2154559 w 5275385"/>
                <a:gd name="connsiteY279" fmla="*/ 2409020 h 6861156"/>
                <a:gd name="connsiteX280" fmla="*/ 2146255 w 5275385"/>
                <a:gd name="connsiteY280" fmla="*/ 2437783 h 6861156"/>
                <a:gd name="connsiteX281" fmla="*/ 2225637 w 5275385"/>
                <a:gd name="connsiteY281" fmla="*/ 2561426 h 6861156"/>
                <a:gd name="connsiteX282" fmla="*/ 2242735 w 5275385"/>
                <a:gd name="connsiteY282" fmla="*/ 2570391 h 6861156"/>
                <a:gd name="connsiteX283" fmla="*/ 2255192 w 5275385"/>
                <a:gd name="connsiteY283" fmla="*/ 2566282 h 6861156"/>
                <a:gd name="connsiteX284" fmla="*/ 2260077 w 5275385"/>
                <a:gd name="connsiteY284" fmla="*/ 2536772 h 6861156"/>
                <a:gd name="connsiteX285" fmla="*/ 2183137 w 5275385"/>
                <a:gd name="connsiteY285" fmla="*/ 2417238 h 6861156"/>
                <a:gd name="connsiteX286" fmla="*/ 2170589 w 5275385"/>
                <a:gd name="connsiteY286" fmla="*/ 2407246 h 6861156"/>
                <a:gd name="connsiteX287" fmla="*/ 2049530 w 5275385"/>
                <a:gd name="connsiteY287" fmla="*/ 2140443 h 6861156"/>
                <a:gd name="connsiteX288" fmla="*/ 2036829 w 5275385"/>
                <a:gd name="connsiteY288" fmla="*/ 2150155 h 6861156"/>
                <a:gd name="connsiteX289" fmla="*/ 2034631 w 5275385"/>
                <a:gd name="connsiteY289" fmla="*/ 2166217 h 6861156"/>
                <a:gd name="connsiteX290" fmla="*/ 2082016 w 5275385"/>
                <a:gd name="connsiteY290" fmla="*/ 2305549 h 6861156"/>
                <a:gd name="connsiteX291" fmla="*/ 2101556 w 5275385"/>
                <a:gd name="connsiteY291" fmla="*/ 2318623 h 6861156"/>
                <a:gd name="connsiteX292" fmla="*/ 2109617 w 5275385"/>
                <a:gd name="connsiteY292" fmla="*/ 2317129 h 6861156"/>
                <a:gd name="connsiteX293" fmla="*/ 2120852 w 5275385"/>
                <a:gd name="connsiteY293" fmla="*/ 2289487 h 6861156"/>
                <a:gd name="connsiteX294" fmla="*/ 2075177 w 5275385"/>
                <a:gd name="connsiteY294" fmla="*/ 2155385 h 6861156"/>
                <a:gd name="connsiteX295" fmla="*/ 2049530 w 5275385"/>
                <a:gd name="connsiteY295" fmla="*/ 2140443 h 6861156"/>
                <a:gd name="connsiteX296" fmla="*/ 2026326 w 5275385"/>
                <a:gd name="connsiteY296" fmla="*/ 1852814 h 6861156"/>
                <a:gd name="connsiteX297" fmla="*/ 2005321 w 5275385"/>
                <a:gd name="connsiteY297" fmla="*/ 1874106 h 6861156"/>
                <a:gd name="connsiteX298" fmla="*/ 2005321 w 5275385"/>
                <a:gd name="connsiteY298" fmla="*/ 1958527 h 6861156"/>
                <a:gd name="connsiteX299" fmla="*/ 2008252 w 5275385"/>
                <a:gd name="connsiteY299" fmla="*/ 2020909 h 6861156"/>
                <a:gd name="connsiteX300" fmla="*/ 2029013 w 5275385"/>
                <a:gd name="connsiteY300" fmla="*/ 2039960 h 6861156"/>
                <a:gd name="connsiteX301" fmla="*/ 2031211 w 5275385"/>
                <a:gd name="connsiteY301" fmla="*/ 2039960 h 6861156"/>
                <a:gd name="connsiteX302" fmla="*/ 2050263 w 5275385"/>
                <a:gd name="connsiteY302" fmla="*/ 2017174 h 6861156"/>
                <a:gd name="connsiteX303" fmla="*/ 2047576 w 5275385"/>
                <a:gd name="connsiteY303" fmla="*/ 1958527 h 6861156"/>
                <a:gd name="connsiteX304" fmla="*/ 2047576 w 5275385"/>
                <a:gd name="connsiteY304" fmla="*/ 1874106 h 6861156"/>
                <a:gd name="connsiteX305" fmla="*/ 2026326 w 5275385"/>
                <a:gd name="connsiteY305" fmla="*/ 1852814 h 6861156"/>
                <a:gd name="connsiteX306" fmla="*/ 2026326 w 5275385"/>
                <a:gd name="connsiteY306" fmla="*/ 1563318 h 6861156"/>
                <a:gd name="connsiteX307" fmla="*/ 2005321 w 5275385"/>
                <a:gd name="connsiteY307" fmla="*/ 1584237 h 6861156"/>
                <a:gd name="connsiteX308" fmla="*/ 2005321 w 5275385"/>
                <a:gd name="connsiteY308" fmla="*/ 1729171 h 6861156"/>
                <a:gd name="connsiteX309" fmla="*/ 2026326 w 5275385"/>
                <a:gd name="connsiteY309" fmla="*/ 1750464 h 6861156"/>
                <a:gd name="connsiteX310" fmla="*/ 2047576 w 5275385"/>
                <a:gd name="connsiteY310" fmla="*/ 1729171 h 6861156"/>
                <a:gd name="connsiteX311" fmla="*/ 2047576 w 5275385"/>
                <a:gd name="connsiteY311" fmla="*/ 1584237 h 6861156"/>
                <a:gd name="connsiteX312" fmla="*/ 2026326 w 5275385"/>
                <a:gd name="connsiteY312" fmla="*/ 1563318 h 6861156"/>
                <a:gd name="connsiteX313" fmla="*/ 2026326 w 5275385"/>
                <a:gd name="connsiteY313" fmla="*/ 1273449 h 6861156"/>
                <a:gd name="connsiteX314" fmla="*/ 2005321 w 5275385"/>
                <a:gd name="connsiteY314" fmla="*/ 1294367 h 6861156"/>
                <a:gd name="connsiteX315" fmla="*/ 2005321 w 5275385"/>
                <a:gd name="connsiteY315" fmla="*/ 1439302 h 6861156"/>
                <a:gd name="connsiteX316" fmla="*/ 2026326 w 5275385"/>
                <a:gd name="connsiteY316" fmla="*/ 1460594 h 6861156"/>
                <a:gd name="connsiteX317" fmla="*/ 2047576 w 5275385"/>
                <a:gd name="connsiteY317" fmla="*/ 1439302 h 6861156"/>
                <a:gd name="connsiteX318" fmla="*/ 2047576 w 5275385"/>
                <a:gd name="connsiteY318" fmla="*/ 1294367 h 6861156"/>
                <a:gd name="connsiteX319" fmla="*/ 2026326 w 5275385"/>
                <a:gd name="connsiteY319" fmla="*/ 1273449 h 6861156"/>
                <a:gd name="connsiteX320" fmla="*/ 2026326 w 5275385"/>
                <a:gd name="connsiteY320" fmla="*/ 983953 h 6861156"/>
                <a:gd name="connsiteX321" fmla="*/ 2005321 w 5275385"/>
                <a:gd name="connsiteY321" fmla="*/ 1004871 h 6861156"/>
                <a:gd name="connsiteX322" fmla="*/ 2005321 w 5275385"/>
                <a:gd name="connsiteY322" fmla="*/ 1149806 h 6861156"/>
                <a:gd name="connsiteX323" fmla="*/ 2026326 w 5275385"/>
                <a:gd name="connsiteY323" fmla="*/ 1170724 h 6861156"/>
                <a:gd name="connsiteX324" fmla="*/ 2047576 w 5275385"/>
                <a:gd name="connsiteY324" fmla="*/ 1149806 h 6861156"/>
                <a:gd name="connsiteX325" fmla="*/ 2047576 w 5275385"/>
                <a:gd name="connsiteY325" fmla="*/ 1004871 h 6861156"/>
                <a:gd name="connsiteX326" fmla="*/ 2026326 w 5275385"/>
                <a:gd name="connsiteY326" fmla="*/ 983953 h 6861156"/>
                <a:gd name="connsiteX327" fmla="*/ 2026326 w 5275385"/>
                <a:gd name="connsiteY327" fmla="*/ 694083 h 6861156"/>
                <a:gd name="connsiteX328" fmla="*/ 2005321 w 5275385"/>
                <a:gd name="connsiteY328" fmla="*/ 715375 h 6861156"/>
                <a:gd name="connsiteX329" fmla="*/ 2005321 w 5275385"/>
                <a:gd name="connsiteY329" fmla="*/ 860310 h 6861156"/>
                <a:gd name="connsiteX330" fmla="*/ 2026326 w 5275385"/>
                <a:gd name="connsiteY330" fmla="*/ 881228 h 6861156"/>
                <a:gd name="connsiteX331" fmla="*/ 2047576 w 5275385"/>
                <a:gd name="connsiteY331" fmla="*/ 860310 h 6861156"/>
                <a:gd name="connsiteX332" fmla="*/ 2047576 w 5275385"/>
                <a:gd name="connsiteY332" fmla="*/ 715375 h 6861156"/>
                <a:gd name="connsiteX333" fmla="*/ 2026326 w 5275385"/>
                <a:gd name="connsiteY333" fmla="*/ 694083 h 6861156"/>
                <a:gd name="connsiteX334" fmla="*/ 2026326 w 5275385"/>
                <a:gd name="connsiteY334" fmla="*/ 404213 h 6861156"/>
                <a:gd name="connsiteX335" fmla="*/ 2005321 w 5275385"/>
                <a:gd name="connsiteY335" fmla="*/ 425505 h 6861156"/>
                <a:gd name="connsiteX336" fmla="*/ 2005321 w 5275385"/>
                <a:gd name="connsiteY336" fmla="*/ 570440 h 6861156"/>
                <a:gd name="connsiteX337" fmla="*/ 2026326 w 5275385"/>
                <a:gd name="connsiteY337" fmla="*/ 591732 h 6861156"/>
                <a:gd name="connsiteX338" fmla="*/ 2047576 w 5275385"/>
                <a:gd name="connsiteY338" fmla="*/ 570440 h 6861156"/>
                <a:gd name="connsiteX339" fmla="*/ 2047576 w 5275385"/>
                <a:gd name="connsiteY339" fmla="*/ 425505 h 6861156"/>
                <a:gd name="connsiteX340" fmla="*/ 2026326 w 5275385"/>
                <a:gd name="connsiteY340" fmla="*/ 404213 h 6861156"/>
                <a:gd name="connsiteX341" fmla="*/ 2026326 w 5275385"/>
                <a:gd name="connsiteY341" fmla="*/ 114717 h 6861156"/>
                <a:gd name="connsiteX342" fmla="*/ 2005321 w 5275385"/>
                <a:gd name="connsiteY342" fmla="*/ 135636 h 6861156"/>
                <a:gd name="connsiteX343" fmla="*/ 2005321 w 5275385"/>
                <a:gd name="connsiteY343" fmla="*/ 280571 h 6861156"/>
                <a:gd name="connsiteX344" fmla="*/ 2026326 w 5275385"/>
                <a:gd name="connsiteY344" fmla="*/ 301863 h 6861156"/>
                <a:gd name="connsiteX345" fmla="*/ 2047576 w 5275385"/>
                <a:gd name="connsiteY345" fmla="*/ 280571 h 6861156"/>
                <a:gd name="connsiteX346" fmla="*/ 2047576 w 5275385"/>
                <a:gd name="connsiteY346" fmla="*/ 135636 h 6861156"/>
                <a:gd name="connsiteX347" fmla="*/ 2026326 w 5275385"/>
                <a:gd name="connsiteY347" fmla="*/ 114717 h 6861156"/>
                <a:gd name="connsiteX348" fmla="*/ 1738596 w 5275385"/>
                <a:gd name="connsiteY348" fmla="*/ 0 h 6861156"/>
                <a:gd name="connsiteX349" fmla="*/ 2008913 w 5275385"/>
                <a:gd name="connsiteY349" fmla="*/ 0 h 6861156"/>
                <a:gd name="connsiteX350" fmla="*/ 2011183 w 5275385"/>
                <a:gd name="connsiteY350" fmla="*/ 5503 h 6861156"/>
                <a:gd name="connsiteX351" fmla="*/ 2026082 w 5275385"/>
                <a:gd name="connsiteY351" fmla="*/ 11619 h 6861156"/>
                <a:gd name="connsiteX352" fmla="*/ 2041104 w 5275385"/>
                <a:gd name="connsiteY352" fmla="*/ 5503 h 6861156"/>
                <a:gd name="connsiteX353" fmla="*/ 2043419 w 5275385"/>
                <a:gd name="connsiteY353" fmla="*/ 0 h 6861156"/>
                <a:gd name="connsiteX354" fmla="*/ 2343856 w 5275385"/>
                <a:gd name="connsiteY354" fmla="*/ 0 h 6861156"/>
                <a:gd name="connsiteX355" fmla="*/ 2343856 w 5275385"/>
                <a:gd name="connsiteY355" fmla="*/ 1958154 h 6861156"/>
                <a:gd name="connsiteX356" fmla="*/ 3008714 w 5275385"/>
                <a:gd name="connsiteY356" fmla="*/ 2623061 h 6861156"/>
                <a:gd name="connsiteX357" fmla="*/ 3847968 w 5275385"/>
                <a:gd name="connsiteY357" fmla="*/ 2623061 h 6861156"/>
                <a:gd name="connsiteX358" fmla="*/ 5275385 w 5275385"/>
                <a:gd name="connsiteY358" fmla="*/ 4051117 h 6861156"/>
                <a:gd name="connsiteX359" fmla="*/ 3847724 w 5275385"/>
                <a:gd name="connsiteY359" fmla="*/ 5478799 h 6861156"/>
                <a:gd name="connsiteX360" fmla="*/ 1319946 w 5275385"/>
                <a:gd name="connsiteY360" fmla="*/ 5478799 h 6861156"/>
                <a:gd name="connsiteX361" fmla="*/ 605260 w 5275385"/>
                <a:gd name="connsiteY361" fmla="*/ 6193387 h 6861156"/>
                <a:gd name="connsiteX362" fmla="*/ 605260 w 5275385"/>
                <a:gd name="connsiteY362" fmla="*/ 6861156 h 6861156"/>
                <a:gd name="connsiteX363" fmla="*/ 326811 w 5275385"/>
                <a:gd name="connsiteY363" fmla="*/ 6861156 h 6861156"/>
                <a:gd name="connsiteX364" fmla="*/ 326811 w 5275385"/>
                <a:gd name="connsiteY364" fmla="*/ 6741375 h 6861156"/>
                <a:gd name="connsiteX365" fmla="*/ 305805 w 5275385"/>
                <a:gd name="connsiteY365" fmla="*/ 6720084 h 6861156"/>
                <a:gd name="connsiteX366" fmla="*/ 284555 w 5275385"/>
                <a:gd name="connsiteY366" fmla="*/ 6741375 h 6861156"/>
                <a:gd name="connsiteX367" fmla="*/ 284555 w 5275385"/>
                <a:gd name="connsiteY367" fmla="*/ 6861156 h 6861156"/>
                <a:gd name="connsiteX368" fmla="*/ 0 w 5275385"/>
                <a:gd name="connsiteY368" fmla="*/ 6861156 h 6861156"/>
                <a:gd name="connsiteX369" fmla="*/ 0 w 5275385"/>
                <a:gd name="connsiteY369" fmla="*/ 6193387 h 6861156"/>
                <a:gd name="connsiteX370" fmla="*/ 1319946 w 5275385"/>
                <a:gd name="connsiteY370" fmla="*/ 4873285 h 6861156"/>
                <a:gd name="connsiteX371" fmla="*/ 3847724 w 5275385"/>
                <a:gd name="connsiteY371" fmla="*/ 4873285 h 6861156"/>
                <a:gd name="connsiteX372" fmla="*/ 4670370 w 5275385"/>
                <a:gd name="connsiteY372" fmla="*/ 4050743 h 6861156"/>
                <a:gd name="connsiteX373" fmla="*/ 3847724 w 5275385"/>
                <a:gd name="connsiteY373" fmla="*/ 3228201 h 6861156"/>
                <a:gd name="connsiteX374" fmla="*/ 3008469 w 5275385"/>
                <a:gd name="connsiteY374" fmla="*/ 3228201 h 6861156"/>
                <a:gd name="connsiteX375" fmla="*/ 1738596 w 5275385"/>
                <a:gd name="connsiteY375" fmla="*/ 1958154 h 68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5275385" h="6861156">
                  <a:moveTo>
                    <a:pt x="305805" y="6431335"/>
                  </a:moveTo>
                  <a:cubicBezTo>
                    <a:pt x="294081" y="6431335"/>
                    <a:pt x="284555" y="6440673"/>
                    <a:pt x="284555" y="6452626"/>
                  </a:cubicBezTo>
                  <a:lnTo>
                    <a:pt x="284555" y="6597188"/>
                  </a:lnTo>
                  <a:cubicBezTo>
                    <a:pt x="284555" y="6608768"/>
                    <a:pt x="294081" y="6618106"/>
                    <a:pt x="305805" y="6618106"/>
                  </a:cubicBezTo>
                  <a:cubicBezTo>
                    <a:pt x="317530" y="6618106"/>
                    <a:pt x="326811" y="6608768"/>
                    <a:pt x="326811" y="6597188"/>
                  </a:cubicBezTo>
                  <a:lnTo>
                    <a:pt x="326811" y="6452626"/>
                  </a:lnTo>
                  <a:cubicBezTo>
                    <a:pt x="326811" y="6440673"/>
                    <a:pt x="317530" y="6431335"/>
                    <a:pt x="305805" y="6431335"/>
                  </a:cubicBezTo>
                  <a:close/>
                  <a:moveTo>
                    <a:pt x="310446" y="6142212"/>
                  </a:moveTo>
                  <a:cubicBezTo>
                    <a:pt x="304584" y="6141465"/>
                    <a:pt x="299211" y="6143333"/>
                    <a:pt x="294814" y="6146694"/>
                  </a:cubicBezTo>
                  <a:cubicBezTo>
                    <a:pt x="290662" y="6150056"/>
                    <a:pt x="287486" y="6155286"/>
                    <a:pt x="286998" y="6160889"/>
                  </a:cubicBezTo>
                  <a:cubicBezTo>
                    <a:pt x="285044" y="6181434"/>
                    <a:pt x="284555" y="6192641"/>
                    <a:pt x="284555" y="6193387"/>
                  </a:cubicBezTo>
                  <a:lnTo>
                    <a:pt x="284555" y="6308066"/>
                  </a:lnTo>
                  <a:cubicBezTo>
                    <a:pt x="284555" y="6319645"/>
                    <a:pt x="294081" y="6329357"/>
                    <a:pt x="305805" y="6329357"/>
                  </a:cubicBezTo>
                  <a:cubicBezTo>
                    <a:pt x="317530" y="6329357"/>
                    <a:pt x="326811" y="6319645"/>
                    <a:pt x="326811" y="6308066"/>
                  </a:cubicBezTo>
                  <a:lnTo>
                    <a:pt x="326323" y="6194134"/>
                  </a:lnTo>
                  <a:cubicBezTo>
                    <a:pt x="326567" y="6192641"/>
                    <a:pt x="327300" y="6182929"/>
                    <a:pt x="328765" y="6165372"/>
                  </a:cubicBezTo>
                  <a:cubicBezTo>
                    <a:pt x="329987" y="6153792"/>
                    <a:pt x="321438" y="6143333"/>
                    <a:pt x="310446" y="6142212"/>
                  </a:cubicBezTo>
                  <a:close/>
                  <a:moveTo>
                    <a:pt x="374929" y="5860187"/>
                  </a:moveTo>
                  <a:cubicBezTo>
                    <a:pt x="364182" y="5856825"/>
                    <a:pt x="352214" y="5862802"/>
                    <a:pt x="348550" y="5873634"/>
                  </a:cubicBezTo>
                  <a:cubicBezTo>
                    <a:pt x="333650" y="5919954"/>
                    <a:pt x="320949" y="5967767"/>
                    <a:pt x="310691" y="6015581"/>
                  </a:cubicBezTo>
                  <a:cubicBezTo>
                    <a:pt x="308248" y="6027161"/>
                    <a:pt x="315331" y="6037994"/>
                    <a:pt x="326567" y="6040608"/>
                  </a:cubicBezTo>
                  <a:cubicBezTo>
                    <a:pt x="327788" y="6040982"/>
                    <a:pt x="330475" y="6040982"/>
                    <a:pt x="331208" y="6040982"/>
                  </a:cubicBezTo>
                  <a:cubicBezTo>
                    <a:pt x="340978" y="6040982"/>
                    <a:pt x="349771" y="6034258"/>
                    <a:pt x="351969" y="6024546"/>
                  </a:cubicBezTo>
                  <a:cubicBezTo>
                    <a:pt x="361984" y="5977479"/>
                    <a:pt x="374441" y="5931534"/>
                    <a:pt x="388852" y="5886708"/>
                  </a:cubicBezTo>
                  <a:cubicBezTo>
                    <a:pt x="392271" y="5875502"/>
                    <a:pt x="386409" y="5863922"/>
                    <a:pt x="374929" y="5860187"/>
                  </a:cubicBezTo>
                  <a:close/>
                  <a:moveTo>
                    <a:pt x="483133" y="5596839"/>
                  </a:moveTo>
                  <a:cubicBezTo>
                    <a:pt x="477760" y="5598333"/>
                    <a:pt x="473119" y="5601695"/>
                    <a:pt x="470188" y="5606551"/>
                  </a:cubicBezTo>
                  <a:cubicBezTo>
                    <a:pt x="445274" y="5647267"/>
                    <a:pt x="422070" y="5690972"/>
                    <a:pt x="401553" y="5736544"/>
                  </a:cubicBezTo>
                  <a:cubicBezTo>
                    <a:pt x="396668" y="5747377"/>
                    <a:pt x="401553" y="5759704"/>
                    <a:pt x="412056" y="5764560"/>
                  </a:cubicBezTo>
                  <a:cubicBezTo>
                    <a:pt x="414743" y="5766054"/>
                    <a:pt x="417918" y="5766427"/>
                    <a:pt x="420849" y="5766427"/>
                  </a:cubicBezTo>
                  <a:cubicBezTo>
                    <a:pt x="429153" y="5766427"/>
                    <a:pt x="436725" y="5761571"/>
                    <a:pt x="440145" y="5754101"/>
                  </a:cubicBezTo>
                  <a:cubicBezTo>
                    <a:pt x="459929" y="5710022"/>
                    <a:pt x="482156" y="5667812"/>
                    <a:pt x="506338" y="5628590"/>
                  </a:cubicBezTo>
                  <a:cubicBezTo>
                    <a:pt x="512200" y="5618878"/>
                    <a:pt x="509024" y="5605804"/>
                    <a:pt x="499254" y="5599454"/>
                  </a:cubicBezTo>
                  <a:cubicBezTo>
                    <a:pt x="494369" y="5596466"/>
                    <a:pt x="488507" y="5595718"/>
                    <a:pt x="483133" y="5596839"/>
                  </a:cubicBezTo>
                  <a:close/>
                  <a:moveTo>
                    <a:pt x="673895" y="5375702"/>
                  </a:moveTo>
                  <a:cubicBezTo>
                    <a:pt x="668278" y="5374954"/>
                    <a:pt x="662904" y="5376822"/>
                    <a:pt x="658752" y="5380931"/>
                  </a:cubicBezTo>
                  <a:cubicBezTo>
                    <a:pt x="622114" y="5412682"/>
                    <a:pt x="587674" y="5448168"/>
                    <a:pt x="555677" y="5486643"/>
                  </a:cubicBezTo>
                  <a:cubicBezTo>
                    <a:pt x="548105" y="5495608"/>
                    <a:pt x="549326" y="5508683"/>
                    <a:pt x="558363" y="5516153"/>
                  </a:cubicBezTo>
                  <a:cubicBezTo>
                    <a:pt x="562272" y="5519516"/>
                    <a:pt x="567157" y="5521009"/>
                    <a:pt x="572042" y="5521009"/>
                  </a:cubicBezTo>
                  <a:cubicBezTo>
                    <a:pt x="578148" y="5521009"/>
                    <a:pt x="584010" y="5518395"/>
                    <a:pt x="588162" y="5513539"/>
                  </a:cubicBezTo>
                  <a:cubicBezTo>
                    <a:pt x="618694" y="5476931"/>
                    <a:pt x="651668" y="5442939"/>
                    <a:pt x="686352" y="5412682"/>
                  </a:cubicBezTo>
                  <a:cubicBezTo>
                    <a:pt x="690749" y="5408573"/>
                    <a:pt x="693191" y="5403717"/>
                    <a:pt x="693436" y="5397740"/>
                  </a:cubicBezTo>
                  <a:cubicBezTo>
                    <a:pt x="693680" y="5392511"/>
                    <a:pt x="692214" y="5386907"/>
                    <a:pt x="688306" y="5382798"/>
                  </a:cubicBezTo>
                  <a:cubicBezTo>
                    <a:pt x="684887" y="5378690"/>
                    <a:pt x="679513" y="5375702"/>
                    <a:pt x="673895" y="5375702"/>
                  </a:cubicBezTo>
                  <a:close/>
                  <a:moveTo>
                    <a:pt x="909600" y="5226284"/>
                  </a:moveTo>
                  <a:cubicBezTo>
                    <a:pt x="863680" y="5244961"/>
                    <a:pt x="819470" y="5267374"/>
                    <a:pt x="777947" y="5292775"/>
                  </a:cubicBezTo>
                  <a:cubicBezTo>
                    <a:pt x="767689" y="5299125"/>
                    <a:pt x="764758" y="5312199"/>
                    <a:pt x="770864" y="5321911"/>
                  </a:cubicBezTo>
                  <a:cubicBezTo>
                    <a:pt x="774528" y="5328262"/>
                    <a:pt x="781367" y="5331996"/>
                    <a:pt x="788694" y="5331996"/>
                  </a:cubicBezTo>
                  <a:cubicBezTo>
                    <a:pt x="792847" y="5331996"/>
                    <a:pt x="796511" y="5330876"/>
                    <a:pt x="799930" y="5329008"/>
                  </a:cubicBezTo>
                  <a:cubicBezTo>
                    <a:pt x="839499" y="5304728"/>
                    <a:pt x="881755" y="5283436"/>
                    <a:pt x="925476" y="5265879"/>
                  </a:cubicBezTo>
                  <a:cubicBezTo>
                    <a:pt x="935979" y="5261397"/>
                    <a:pt x="941109" y="5249070"/>
                    <a:pt x="937201" y="5237864"/>
                  </a:cubicBezTo>
                  <a:cubicBezTo>
                    <a:pt x="935002" y="5232634"/>
                    <a:pt x="930850" y="5228526"/>
                    <a:pt x="925721" y="5226284"/>
                  </a:cubicBezTo>
                  <a:cubicBezTo>
                    <a:pt x="920591" y="5224043"/>
                    <a:pt x="914973" y="5224043"/>
                    <a:pt x="909600" y="5226284"/>
                  </a:cubicBezTo>
                  <a:close/>
                  <a:moveTo>
                    <a:pt x="1194644" y="5157926"/>
                  </a:moveTo>
                  <a:cubicBezTo>
                    <a:pt x="1144572" y="5162782"/>
                    <a:pt x="1096209" y="5170626"/>
                    <a:pt x="1049801" y="5181832"/>
                  </a:cubicBezTo>
                  <a:cubicBezTo>
                    <a:pt x="1038321" y="5184447"/>
                    <a:pt x="1031238" y="5196027"/>
                    <a:pt x="1033925" y="5207233"/>
                  </a:cubicBezTo>
                  <a:cubicBezTo>
                    <a:pt x="1036367" y="5216946"/>
                    <a:pt x="1044916" y="5223669"/>
                    <a:pt x="1054686" y="5223669"/>
                  </a:cubicBezTo>
                  <a:cubicBezTo>
                    <a:pt x="1055419" y="5223669"/>
                    <a:pt x="1058594" y="5223295"/>
                    <a:pt x="1059571" y="5223295"/>
                  </a:cubicBezTo>
                  <a:cubicBezTo>
                    <a:pt x="1104026" y="5212463"/>
                    <a:pt x="1150922" y="5204618"/>
                    <a:pt x="1198796" y="5199762"/>
                  </a:cubicBezTo>
                  <a:cubicBezTo>
                    <a:pt x="1210520" y="5198642"/>
                    <a:pt x="1219069" y="5188556"/>
                    <a:pt x="1217603" y="5176603"/>
                  </a:cubicBezTo>
                  <a:cubicBezTo>
                    <a:pt x="1216626" y="5165023"/>
                    <a:pt x="1206612" y="5156805"/>
                    <a:pt x="1194644" y="5157926"/>
                  </a:cubicBezTo>
                  <a:close/>
                  <a:moveTo>
                    <a:pt x="3656718" y="5151202"/>
                  </a:moveTo>
                  <a:cubicBezTo>
                    <a:pt x="3644994" y="5151202"/>
                    <a:pt x="3635468" y="5160914"/>
                    <a:pt x="3635468" y="5172494"/>
                  </a:cubicBezTo>
                  <a:cubicBezTo>
                    <a:pt x="3635468" y="5184073"/>
                    <a:pt x="3644994" y="5193412"/>
                    <a:pt x="3656718" y="5193412"/>
                  </a:cubicBezTo>
                  <a:lnTo>
                    <a:pt x="3801560" y="5193412"/>
                  </a:lnTo>
                  <a:cubicBezTo>
                    <a:pt x="3813284" y="5193412"/>
                    <a:pt x="3822810" y="5184073"/>
                    <a:pt x="3822810" y="5172494"/>
                  </a:cubicBezTo>
                  <a:cubicBezTo>
                    <a:pt x="3822810" y="5160914"/>
                    <a:pt x="3813284" y="5151202"/>
                    <a:pt x="3801560" y="5151202"/>
                  </a:cubicBezTo>
                  <a:close/>
                  <a:moveTo>
                    <a:pt x="3367033" y="5151202"/>
                  </a:moveTo>
                  <a:cubicBezTo>
                    <a:pt x="3355309" y="5151202"/>
                    <a:pt x="3345783" y="5160914"/>
                    <a:pt x="3345783" y="5172494"/>
                  </a:cubicBezTo>
                  <a:cubicBezTo>
                    <a:pt x="3345783" y="5184073"/>
                    <a:pt x="3355309" y="5193412"/>
                    <a:pt x="3367033" y="5193412"/>
                  </a:cubicBezTo>
                  <a:lnTo>
                    <a:pt x="3511876" y="5193412"/>
                  </a:lnTo>
                  <a:cubicBezTo>
                    <a:pt x="3523600" y="5193412"/>
                    <a:pt x="3532881" y="5184073"/>
                    <a:pt x="3532881" y="5172494"/>
                  </a:cubicBezTo>
                  <a:cubicBezTo>
                    <a:pt x="3532881" y="5160914"/>
                    <a:pt x="3523600" y="5151202"/>
                    <a:pt x="3511876" y="5151202"/>
                  </a:cubicBezTo>
                  <a:close/>
                  <a:moveTo>
                    <a:pt x="3077837" y="5151202"/>
                  </a:moveTo>
                  <a:cubicBezTo>
                    <a:pt x="3066113" y="5151202"/>
                    <a:pt x="3056587" y="5160914"/>
                    <a:pt x="3056587" y="5172494"/>
                  </a:cubicBezTo>
                  <a:cubicBezTo>
                    <a:pt x="3056587" y="5184073"/>
                    <a:pt x="3066113" y="5193412"/>
                    <a:pt x="3077837" y="5193412"/>
                  </a:cubicBezTo>
                  <a:lnTo>
                    <a:pt x="3222435" y="5193412"/>
                  </a:lnTo>
                  <a:cubicBezTo>
                    <a:pt x="3233915" y="5193412"/>
                    <a:pt x="3243441" y="5184073"/>
                    <a:pt x="3243441" y="5172494"/>
                  </a:cubicBezTo>
                  <a:cubicBezTo>
                    <a:pt x="3243441" y="5160914"/>
                    <a:pt x="3233915" y="5151202"/>
                    <a:pt x="3222435" y="5151202"/>
                  </a:cubicBezTo>
                  <a:close/>
                  <a:moveTo>
                    <a:pt x="2788153" y="5151202"/>
                  </a:moveTo>
                  <a:cubicBezTo>
                    <a:pt x="2776673" y="5151202"/>
                    <a:pt x="2767147" y="5160914"/>
                    <a:pt x="2767147" y="5172494"/>
                  </a:cubicBezTo>
                  <a:cubicBezTo>
                    <a:pt x="2767147" y="5184073"/>
                    <a:pt x="2776673" y="5193412"/>
                    <a:pt x="2788153" y="5193412"/>
                  </a:cubicBezTo>
                  <a:lnTo>
                    <a:pt x="2932751" y="5193412"/>
                  </a:lnTo>
                  <a:cubicBezTo>
                    <a:pt x="2944475" y="5193412"/>
                    <a:pt x="2954001" y="5184073"/>
                    <a:pt x="2954001" y="5172494"/>
                  </a:cubicBezTo>
                  <a:cubicBezTo>
                    <a:pt x="2954001" y="5160914"/>
                    <a:pt x="2944475" y="5151202"/>
                    <a:pt x="2932751" y="5151202"/>
                  </a:cubicBezTo>
                  <a:close/>
                  <a:moveTo>
                    <a:pt x="2498712" y="5151202"/>
                  </a:moveTo>
                  <a:cubicBezTo>
                    <a:pt x="2486988" y="5151202"/>
                    <a:pt x="2477707" y="5160914"/>
                    <a:pt x="2477707" y="5172494"/>
                  </a:cubicBezTo>
                  <a:cubicBezTo>
                    <a:pt x="2477707" y="5184073"/>
                    <a:pt x="2486988" y="5193412"/>
                    <a:pt x="2498712" y="5193412"/>
                  </a:cubicBezTo>
                  <a:lnTo>
                    <a:pt x="2643310" y="5193412"/>
                  </a:lnTo>
                  <a:cubicBezTo>
                    <a:pt x="2655035" y="5193412"/>
                    <a:pt x="2664560" y="5184073"/>
                    <a:pt x="2664560" y="5172494"/>
                  </a:cubicBezTo>
                  <a:cubicBezTo>
                    <a:pt x="2664560" y="5160914"/>
                    <a:pt x="2655035" y="5151202"/>
                    <a:pt x="2643310" y="5151202"/>
                  </a:cubicBezTo>
                  <a:close/>
                  <a:moveTo>
                    <a:pt x="2209028" y="5151202"/>
                  </a:moveTo>
                  <a:cubicBezTo>
                    <a:pt x="2197304" y="5151202"/>
                    <a:pt x="2187778" y="5160914"/>
                    <a:pt x="2187778" y="5172494"/>
                  </a:cubicBezTo>
                  <a:cubicBezTo>
                    <a:pt x="2187778" y="5184073"/>
                    <a:pt x="2197304" y="5193412"/>
                    <a:pt x="2209028" y="5193412"/>
                  </a:cubicBezTo>
                  <a:lnTo>
                    <a:pt x="2353870" y="5193412"/>
                  </a:lnTo>
                  <a:cubicBezTo>
                    <a:pt x="2365594" y="5193412"/>
                    <a:pt x="2375120" y="5184073"/>
                    <a:pt x="2375120" y="5172494"/>
                  </a:cubicBezTo>
                  <a:cubicBezTo>
                    <a:pt x="2375120" y="5160914"/>
                    <a:pt x="2365594" y="5151202"/>
                    <a:pt x="2353870" y="5151202"/>
                  </a:cubicBezTo>
                  <a:close/>
                  <a:moveTo>
                    <a:pt x="1919832" y="5151202"/>
                  </a:moveTo>
                  <a:cubicBezTo>
                    <a:pt x="1908108" y="5151202"/>
                    <a:pt x="1898582" y="5160914"/>
                    <a:pt x="1898582" y="5172494"/>
                  </a:cubicBezTo>
                  <a:cubicBezTo>
                    <a:pt x="1898582" y="5184073"/>
                    <a:pt x="1908108" y="5193412"/>
                    <a:pt x="1919832" y="5193412"/>
                  </a:cubicBezTo>
                  <a:lnTo>
                    <a:pt x="2064430" y="5193412"/>
                  </a:lnTo>
                  <a:cubicBezTo>
                    <a:pt x="2076154" y="5193412"/>
                    <a:pt x="2085436" y="5184073"/>
                    <a:pt x="2085436" y="5172494"/>
                  </a:cubicBezTo>
                  <a:cubicBezTo>
                    <a:pt x="2085436" y="5160914"/>
                    <a:pt x="2076154" y="5151202"/>
                    <a:pt x="2064430" y="5151202"/>
                  </a:cubicBezTo>
                  <a:close/>
                  <a:moveTo>
                    <a:pt x="1630636" y="5151202"/>
                  </a:moveTo>
                  <a:cubicBezTo>
                    <a:pt x="1618912" y="5151202"/>
                    <a:pt x="1609386" y="5160914"/>
                    <a:pt x="1609386" y="5172494"/>
                  </a:cubicBezTo>
                  <a:cubicBezTo>
                    <a:pt x="1609386" y="5184073"/>
                    <a:pt x="1618912" y="5193412"/>
                    <a:pt x="1630636" y="5193412"/>
                  </a:cubicBezTo>
                  <a:lnTo>
                    <a:pt x="1775234" y="5193412"/>
                  </a:lnTo>
                  <a:cubicBezTo>
                    <a:pt x="1786470" y="5193412"/>
                    <a:pt x="1796240" y="5184073"/>
                    <a:pt x="1796240" y="5172494"/>
                  </a:cubicBezTo>
                  <a:cubicBezTo>
                    <a:pt x="1796240" y="5160914"/>
                    <a:pt x="1786958" y="5151202"/>
                    <a:pt x="1775234" y="5151202"/>
                  </a:cubicBezTo>
                  <a:close/>
                  <a:moveTo>
                    <a:pt x="1341196" y="5151202"/>
                  </a:moveTo>
                  <a:cubicBezTo>
                    <a:pt x="1329471" y="5151202"/>
                    <a:pt x="1319946" y="5160914"/>
                    <a:pt x="1319946" y="5172494"/>
                  </a:cubicBezTo>
                  <a:cubicBezTo>
                    <a:pt x="1319946" y="5184073"/>
                    <a:pt x="1329471" y="5193412"/>
                    <a:pt x="1341196" y="5193412"/>
                  </a:cubicBezTo>
                  <a:lnTo>
                    <a:pt x="1485794" y="5193412"/>
                  </a:lnTo>
                  <a:cubicBezTo>
                    <a:pt x="1497274" y="5193412"/>
                    <a:pt x="1506799" y="5184073"/>
                    <a:pt x="1506799" y="5172494"/>
                  </a:cubicBezTo>
                  <a:cubicBezTo>
                    <a:pt x="1506799" y="5160914"/>
                    <a:pt x="1497274" y="5151202"/>
                    <a:pt x="1485794" y="5151202"/>
                  </a:cubicBezTo>
                  <a:close/>
                  <a:moveTo>
                    <a:pt x="4083673" y="5113847"/>
                  </a:moveTo>
                  <a:cubicBezTo>
                    <a:pt x="4037264" y="5125054"/>
                    <a:pt x="3990124" y="5134019"/>
                    <a:pt x="3943471" y="5140742"/>
                  </a:cubicBezTo>
                  <a:cubicBezTo>
                    <a:pt x="3931747" y="5142237"/>
                    <a:pt x="3923931" y="5153069"/>
                    <a:pt x="3925641" y="5164650"/>
                  </a:cubicBezTo>
                  <a:cubicBezTo>
                    <a:pt x="3927106" y="5174735"/>
                    <a:pt x="3936144" y="5182579"/>
                    <a:pt x="3946402" y="5182579"/>
                  </a:cubicBezTo>
                  <a:cubicBezTo>
                    <a:pt x="3946891" y="5182579"/>
                    <a:pt x="3948845" y="5182579"/>
                    <a:pt x="3949333" y="5182579"/>
                  </a:cubicBezTo>
                  <a:cubicBezTo>
                    <a:pt x="3997451" y="5175482"/>
                    <a:pt x="4046058" y="5166143"/>
                    <a:pt x="4093687" y="5154937"/>
                  </a:cubicBezTo>
                  <a:cubicBezTo>
                    <a:pt x="4099305" y="5153443"/>
                    <a:pt x="4103702" y="5150081"/>
                    <a:pt x="4106877" y="5145225"/>
                  </a:cubicBezTo>
                  <a:cubicBezTo>
                    <a:pt x="4109808" y="5140369"/>
                    <a:pt x="4110540" y="5134766"/>
                    <a:pt x="4109319" y="5129163"/>
                  </a:cubicBezTo>
                  <a:cubicBezTo>
                    <a:pt x="4106632" y="5118330"/>
                    <a:pt x="4095152" y="5111232"/>
                    <a:pt x="4083673" y="5113847"/>
                  </a:cubicBezTo>
                  <a:close/>
                  <a:moveTo>
                    <a:pt x="4369449" y="5020088"/>
                  </a:moveTo>
                  <a:cubicBezTo>
                    <a:pt x="4364076" y="5017847"/>
                    <a:pt x="4358458" y="5018220"/>
                    <a:pt x="4353328" y="5020835"/>
                  </a:cubicBezTo>
                  <a:cubicBezTo>
                    <a:pt x="4311317" y="5040259"/>
                    <a:pt x="4266862" y="5058190"/>
                    <a:pt x="4221188" y="5073879"/>
                  </a:cubicBezTo>
                  <a:cubicBezTo>
                    <a:pt x="4215814" y="5075372"/>
                    <a:pt x="4211417" y="5079481"/>
                    <a:pt x="4208974" y="5084337"/>
                  </a:cubicBezTo>
                  <a:cubicBezTo>
                    <a:pt x="4206532" y="5089193"/>
                    <a:pt x="4206044" y="5095170"/>
                    <a:pt x="4207998" y="5100400"/>
                  </a:cubicBezTo>
                  <a:cubicBezTo>
                    <a:pt x="4210684" y="5108991"/>
                    <a:pt x="4218745" y="5114595"/>
                    <a:pt x="4227782" y="5114595"/>
                  </a:cubicBezTo>
                  <a:cubicBezTo>
                    <a:pt x="4229980" y="5114595"/>
                    <a:pt x="4232423" y="5114221"/>
                    <a:pt x="4234621" y="5113474"/>
                  </a:cubicBezTo>
                  <a:cubicBezTo>
                    <a:pt x="4281518" y="5097411"/>
                    <a:pt x="4327438" y="5079108"/>
                    <a:pt x="4370670" y="5058563"/>
                  </a:cubicBezTo>
                  <a:cubicBezTo>
                    <a:pt x="4381418" y="5053707"/>
                    <a:pt x="4386058" y="5041380"/>
                    <a:pt x="4381418" y="5030921"/>
                  </a:cubicBezTo>
                  <a:cubicBezTo>
                    <a:pt x="4378975" y="5025692"/>
                    <a:pt x="4374822" y="5021956"/>
                    <a:pt x="4369449" y="5020088"/>
                  </a:cubicBezTo>
                  <a:close/>
                  <a:moveTo>
                    <a:pt x="4608603" y="4866375"/>
                  </a:moveTo>
                  <a:cubicBezTo>
                    <a:pt x="4603260" y="4865815"/>
                    <a:pt x="4597703" y="4867309"/>
                    <a:pt x="4593185" y="4871045"/>
                  </a:cubicBezTo>
                  <a:cubicBezTo>
                    <a:pt x="4557524" y="4900180"/>
                    <a:pt x="4518688" y="4927823"/>
                    <a:pt x="4477898" y="4953224"/>
                  </a:cubicBezTo>
                  <a:cubicBezTo>
                    <a:pt x="4468128" y="4959574"/>
                    <a:pt x="4464952" y="4972274"/>
                    <a:pt x="4471058" y="4982360"/>
                  </a:cubicBezTo>
                  <a:cubicBezTo>
                    <a:pt x="4474966" y="4988337"/>
                    <a:pt x="4481806" y="4992073"/>
                    <a:pt x="4489134" y="4992073"/>
                  </a:cubicBezTo>
                  <a:cubicBezTo>
                    <a:pt x="4493042" y="4992073"/>
                    <a:pt x="4496950" y="4991325"/>
                    <a:pt x="4500124" y="4989084"/>
                  </a:cubicBezTo>
                  <a:cubicBezTo>
                    <a:pt x="4542625" y="4962563"/>
                    <a:pt x="4582926" y="4933799"/>
                    <a:pt x="4620053" y="4903543"/>
                  </a:cubicBezTo>
                  <a:cubicBezTo>
                    <a:pt x="4624450" y="4900180"/>
                    <a:pt x="4627136" y="4894951"/>
                    <a:pt x="4627380" y="4889348"/>
                  </a:cubicBezTo>
                  <a:cubicBezTo>
                    <a:pt x="4627869" y="4883745"/>
                    <a:pt x="4626404" y="4878141"/>
                    <a:pt x="4622740" y="4874033"/>
                  </a:cubicBezTo>
                  <a:cubicBezTo>
                    <a:pt x="4619076" y="4869550"/>
                    <a:pt x="4613947" y="4866935"/>
                    <a:pt x="4608603" y="4866375"/>
                  </a:cubicBezTo>
                  <a:close/>
                  <a:moveTo>
                    <a:pt x="4796678" y="4653969"/>
                  </a:moveTo>
                  <a:cubicBezTo>
                    <a:pt x="4791397" y="4655043"/>
                    <a:pt x="4786511" y="4658125"/>
                    <a:pt x="4783214" y="4662981"/>
                  </a:cubicBezTo>
                  <a:cubicBezTo>
                    <a:pt x="4757080" y="4701829"/>
                    <a:pt x="4727769" y="4739183"/>
                    <a:pt x="4696016" y="4773923"/>
                  </a:cubicBezTo>
                  <a:cubicBezTo>
                    <a:pt x="4692352" y="4778032"/>
                    <a:pt x="4690398" y="4783262"/>
                    <a:pt x="4690642" y="4788865"/>
                  </a:cubicBezTo>
                  <a:cubicBezTo>
                    <a:pt x="4690886" y="4794841"/>
                    <a:pt x="4693329" y="4800071"/>
                    <a:pt x="4697482" y="4803807"/>
                  </a:cubicBezTo>
                  <a:cubicBezTo>
                    <a:pt x="4701145" y="4807168"/>
                    <a:pt x="4706030" y="4809036"/>
                    <a:pt x="4711648" y="4809036"/>
                  </a:cubicBezTo>
                  <a:cubicBezTo>
                    <a:pt x="4717266" y="4809036"/>
                    <a:pt x="4722884" y="4806795"/>
                    <a:pt x="4727036" y="4802312"/>
                  </a:cubicBezTo>
                  <a:cubicBezTo>
                    <a:pt x="4760499" y="4766078"/>
                    <a:pt x="4791030" y="4727230"/>
                    <a:pt x="4818142" y="4686514"/>
                  </a:cubicBezTo>
                  <a:cubicBezTo>
                    <a:pt x="4824493" y="4676802"/>
                    <a:pt x="4822050" y="4663728"/>
                    <a:pt x="4812525" y="4657004"/>
                  </a:cubicBezTo>
                  <a:cubicBezTo>
                    <a:pt x="4807639" y="4653829"/>
                    <a:pt x="4801960" y="4652895"/>
                    <a:pt x="4796678" y="4653969"/>
                  </a:cubicBezTo>
                  <a:close/>
                  <a:moveTo>
                    <a:pt x="4930988" y="4395150"/>
                  </a:moveTo>
                  <a:cubicBezTo>
                    <a:pt x="4919996" y="4391789"/>
                    <a:pt x="4908028" y="4397765"/>
                    <a:pt x="4904364" y="4408971"/>
                  </a:cubicBezTo>
                  <a:cubicBezTo>
                    <a:pt x="4889953" y="4454543"/>
                    <a:pt x="4872611" y="4498621"/>
                    <a:pt x="4852826" y="4540085"/>
                  </a:cubicBezTo>
                  <a:cubicBezTo>
                    <a:pt x="4847942" y="4550917"/>
                    <a:pt x="4852338" y="4563244"/>
                    <a:pt x="4862841" y="4568474"/>
                  </a:cubicBezTo>
                  <a:cubicBezTo>
                    <a:pt x="4865772" y="4569968"/>
                    <a:pt x="4868948" y="4570342"/>
                    <a:pt x="4871878" y="4570342"/>
                  </a:cubicBezTo>
                  <a:cubicBezTo>
                    <a:pt x="4879938" y="4570342"/>
                    <a:pt x="4887266" y="4565859"/>
                    <a:pt x="4890930" y="4558389"/>
                  </a:cubicBezTo>
                  <a:cubicBezTo>
                    <a:pt x="4911448" y="4515058"/>
                    <a:pt x="4929766" y="4468738"/>
                    <a:pt x="4944666" y="4421672"/>
                  </a:cubicBezTo>
                  <a:cubicBezTo>
                    <a:pt x="4948086" y="4410466"/>
                    <a:pt x="4941979" y="4398886"/>
                    <a:pt x="4930988" y="4395150"/>
                  </a:cubicBezTo>
                  <a:close/>
                  <a:moveTo>
                    <a:pt x="4979594" y="4112004"/>
                  </a:moveTo>
                  <a:cubicBezTo>
                    <a:pt x="4973976" y="4111631"/>
                    <a:pt x="4968358" y="4113125"/>
                    <a:pt x="4964206" y="4116860"/>
                  </a:cubicBezTo>
                  <a:cubicBezTo>
                    <a:pt x="4959810" y="4120596"/>
                    <a:pt x="4957367" y="4125825"/>
                    <a:pt x="4956878" y="4131428"/>
                  </a:cubicBezTo>
                  <a:cubicBezTo>
                    <a:pt x="4952970" y="4179615"/>
                    <a:pt x="4947108" y="4227055"/>
                    <a:pt x="4938560" y="4272254"/>
                  </a:cubicBezTo>
                  <a:cubicBezTo>
                    <a:pt x="4937582" y="4277484"/>
                    <a:pt x="4938560" y="4283461"/>
                    <a:pt x="4941979" y="4287943"/>
                  </a:cubicBezTo>
                  <a:cubicBezTo>
                    <a:pt x="4945154" y="4292426"/>
                    <a:pt x="4950040" y="4295414"/>
                    <a:pt x="4955413" y="4296535"/>
                  </a:cubicBezTo>
                  <a:cubicBezTo>
                    <a:pt x="4955902" y="4296535"/>
                    <a:pt x="4958344" y="4296908"/>
                    <a:pt x="4959321" y="4296908"/>
                  </a:cubicBezTo>
                  <a:cubicBezTo>
                    <a:pt x="4969336" y="4296908"/>
                    <a:pt x="4977884" y="4289438"/>
                    <a:pt x="4979838" y="4279352"/>
                  </a:cubicBezTo>
                  <a:cubicBezTo>
                    <a:pt x="4988632" y="4233033"/>
                    <a:pt x="4994982" y="4184098"/>
                    <a:pt x="4998890" y="4134790"/>
                  </a:cubicBezTo>
                  <a:cubicBezTo>
                    <a:pt x="4999623" y="4123211"/>
                    <a:pt x="4991074" y="4112751"/>
                    <a:pt x="4979594" y="4112004"/>
                  </a:cubicBezTo>
                  <a:close/>
                  <a:moveTo>
                    <a:pt x="4969824" y="3824002"/>
                  </a:moveTo>
                  <a:cubicBezTo>
                    <a:pt x="4964206" y="3824376"/>
                    <a:pt x="4959321" y="3827364"/>
                    <a:pt x="4955658" y="3831847"/>
                  </a:cubicBezTo>
                  <a:cubicBezTo>
                    <a:pt x="4952238" y="3836329"/>
                    <a:pt x="4950772" y="3841559"/>
                    <a:pt x="4951505" y="3847162"/>
                  </a:cubicBezTo>
                  <a:cubicBezTo>
                    <a:pt x="4957123" y="3892734"/>
                    <a:pt x="4960054" y="3940548"/>
                    <a:pt x="4960786" y="3989109"/>
                  </a:cubicBezTo>
                  <a:cubicBezTo>
                    <a:pt x="4961275" y="4000315"/>
                    <a:pt x="4970557" y="4009653"/>
                    <a:pt x="4982036" y="4009653"/>
                  </a:cubicBezTo>
                  <a:cubicBezTo>
                    <a:pt x="4982036" y="4009653"/>
                    <a:pt x="4982281" y="4009653"/>
                    <a:pt x="4982281" y="4009653"/>
                  </a:cubicBezTo>
                  <a:cubicBezTo>
                    <a:pt x="4987898" y="4009280"/>
                    <a:pt x="4993516" y="4007039"/>
                    <a:pt x="4997180" y="4002930"/>
                  </a:cubicBezTo>
                  <a:cubicBezTo>
                    <a:pt x="5001332" y="3998821"/>
                    <a:pt x="5003286" y="3993965"/>
                    <a:pt x="5003286" y="3987988"/>
                  </a:cubicBezTo>
                  <a:cubicBezTo>
                    <a:pt x="5002310" y="3938307"/>
                    <a:pt x="4999134" y="3888999"/>
                    <a:pt x="4993516" y="3842306"/>
                  </a:cubicBezTo>
                  <a:cubicBezTo>
                    <a:pt x="4992051" y="3830726"/>
                    <a:pt x="4981548" y="3822508"/>
                    <a:pt x="4969824" y="3824002"/>
                  </a:cubicBezTo>
                  <a:close/>
                  <a:moveTo>
                    <a:pt x="4894106" y="3546460"/>
                  </a:moveTo>
                  <a:cubicBezTo>
                    <a:pt x="4883602" y="3550942"/>
                    <a:pt x="4878473" y="3563269"/>
                    <a:pt x="4882382" y="3573728"/>
                  </a:cubicBezTo>
                  <a:cubicBezTo>
                    <a:pt x="4899724" y="3615939"/>
                    <a:pt x="4914378" y="3661137"/>
                    <a:pt x="4926102" y="3707457"/>
                  </a:cubicBezTo>
                  <a:cubicBezTo>
                    <a:pt x="4928301" y="3717169"/>
                    <a:pt x="4936850" y="3723519"/>
                    <a:pt x="4946620" y="3723519"/>
                  </a:cubicBezTo>
                  <a:cubicBezTo>
                    <a:pt x="4947597" y="3723519"/>
                    <a:pt x="4950528" y="3723145"/>
                    <a:pt x="4951749" y="3723145"/>
                  </a:cubicBezTo>
                  <a:cubicBezTo>
                    <a:pt x="4957123" y="3721652"/>
                    <a:pt x="4961764" y="3718290"/>
                    <a:pt x="4964694" y="3713434"/>
                  </a:cubicBezTo>
                  <a:cubicBezTo>
                    <a:pt x="4967626" y="3708577"/>
                    <a:pt x="4968602" y="3702974"/>
                    <a:pt x="4967137" y="3697371"/>
                  </a:cubicBezTo>
                  <a:cubicBezTo>
                    <a:pt x="4954924" y="3649184"/>
                    <a:pt x="4939781" y="3602491"/>
                    <a:pt x="4921462" y="3557666"/>
                  </a:cubicBezTo>
                  <a:cubicBezTo>
                    <a:pt x="4919264" y="3552810"/>
                    <a:pt x="4915356" y="3548701"/>
                    <a:pt x="4910226" y="3546460"/>
                  </a:cubicBezTo>
                  <a:cubicBezTo>
                    <a:pt x="4905097" y="3544218"/>
                    <a:pt x="4899235" y="3544218"/>
                    <a:pt x="4894106" y="3546460"/>
                  </a:cubicBezTo>
                  <a:close/>
                  <a:moveTo>
                    <a:pt x="4754942" y="3299594"/>
                  </a:moveTo>
                  <a:cubicBezTo>
                    <a:pt x="4749568" y="3299174"/>
                    <a:pt x="4744011" y="3300855"/>
                    <a:pt x="4739493" y="3304777"/>
                  </a:cubicBezTo>
                  <a:cubicBezTo>
                    <a:pt x="4730700" y="3311875"/>
                    <a:pt x="4729723" y="3325322"/>
                    <a:pt x="4737295" y="3334287"/>
                  </a:cubicBezTo>
                  <a:cubicBezTo>
                    <a:pt x="4767826" y="3369774"/>
                    <a:pt x="4795427" y="3407875"/>
                    <a:pt x="4819852" y="3448218"/>
                  </a:cubicBezTo>
                  <a:cubicBezTo>
                    <a:pt x="4823516" y="3454568"/>
                    <a:pt x="4830356" y="3458303"/>
                    <a:pt x="4837683" y="3458303"/>
                  </a:cubicBezTo>
                  <a:cubicBezTo>
                    <a:pt x="4841591" y="3458303"/>
                    <a:pt x="4845255" y="3457183"/>
                    <a:pt x="4848918" y="3455315"/>
                  </a:cubicBezTo>
                  <a:cubicBezTo>
                    <a:pt x="4858688" y="3449338"/>
                    <a:pt x="4861864" y="3436264"/>
                    <a:pt x="4856002" y="3426179"/>
                  </a:cubicBezTo>
                  <a:cubicBezTo>
                    <a:pt x="4830356" y="3384342"/>
                    <a:pt x="4801289" y="3343999"/>
                    <a:pt x="4769292" y="3307018"/>
                  </a:cubicBezTo>
                  <a:cubicBezTo>
                    <a:pt x="4765506" y="3302536"/>
                    <a:pt x="4760316" y="3300014"/>
                    <a:pt x="4754942" y="3299594"/>
                  </a:cubicBezTo>
                  <a:close/>
                  <a:moveTo>
                    <a:pt x="4530412" y="3113149"/>
                  </a:moveTo>
                  <a:cubicBezTo>
                    <a:pt x="4524550" y="3114270"/>
                    <a:pt x="4519909" y="3117632"/>
                    <a:pt x="4516978" y="3122488"/>
                  </a:cubicBezTo>
                  <a:cubicBezTo>
                    <a:pt x="4514047" y="3127344"/>
                    <a:pt x="4513070" y="3132947"/>
                    <a:pt x="4514292" y="3138550"/>
                  </a:cubicBezTo>
                  <a:cubicBezTo>
                    <a:pt x="4515512" y="3143780"/>
                    <a:pt x="4518688" y="3148263"/>
                    <a:pt x="4523573" y="3151251"/>
                  </a:cubicBezTo>
                  <a:cubicBezTo>
                    <a:pt x="4564119" y="3177025"/>
                    <a:pt x="4602467" y="3205041"/>
                    <a:pt x="4637395" y="3234925"/>
                  </a:cubicBezTo>
                  <a:cubicBezTo>
                    <a:pt x="4641303" y="3237913"/>
                    <a:pt x="4646188" y="3239781"/>
                    <a:pt x="4651074" y="3239781"/>
                  </a:cubicBezTo>
                  <a:cubicBezTo>
                    <a:pt x="4657180" y="3239781"/>
                    <a:pt x="4663042" y="3237166"/>
                    <a:pt x="4666950" y="3232683"/>
                  </a:cubicBezTo>
                  <a:cubicBezTo>
                    <a:pt x="4670614" y="3228201"/>
                    <a:pt x="4672568" y="3222598"/>
                    <a:pt x="4672324" y="3217368"/>
                  </a:cubicBezTo>
                  <a:cubicBezTo>
                    <a:pt x="4671590" y="3211765"/>
                    <a:pt x="4669148" y="3206535"/>
                    <a:pt x="4664996" y="3202800"/>
                  </a:cubicBezTo>
                  <a:cubicBezTo>
                    <a:pt x="4628358" y="3171796"/>
                    <a:pt x="4588300" y="3142286"/>
                    <a:pt x="4546044" y="3115764"/>
                  </a:cubicBezTo>
                  <a:cubicBezTo>
                    <a:pt x="4541404" y="3112776"/>
                    <a:pt x="4535786" y="3112029"/>
                    <a:pt x="4530412" y="3113149"/>
                  </a:cubicBezTo>
                  <a:close/>
                  <a:moveTo>
                    <a:pt x="4281030" y="2990254"/>
                  </a:moveTo>
                  <a:cubicBezTo>
                    <a:pt x="4269794" y="2986518"/>
                    <a:pt x="4257826" y="2992121"/>
                    <a:pt x="4254162" y="3003328"/>
                  </a:cubicBezTo>
                  <a:cubicBezTo>
                    <a:pt x="4250254" y="3014534"/>
                    <a:pt x="4256360" y="3026487"/>
                    <a:pt x="4267107" y="3030223"/>
                  </a:cubicBezTo>
                  <a:cubicBezTo>
                    <a:pt x="4313026" y="3046285"/>
                    <a:pt x="4357236" y="3064215"/>
                    <a:pt x="4399004" y="3083640"/>
                  </a:cubicBezTo>
                  <a:cubicBezTo>
                    <a:pt x="4401690" y="3084760"/>
                    <a:pt x="4404622" y="3085507"/>
                    <a:pt x="4408041" y="3085507"/>
                  </a:cubicBezTo>
                  <a:cubicBezTo>
                    <a:pt x="4416102" y="3085507"/>
                    <a:pt x="4423429" y="3080651"/>
                    <a:pt x="4426848" y="3073180"/>
                  </a:cubicBezTo>
                  <a:cubicBezTo>
                    <a:pt x="4431734" y="3062721"/>
                    <a:pt x="4427337" y="3050021"/>
                    <a:pt x="4417078" y="3045165"/>
                  </a:cubicBezTo>
                  <a:cubicBezTo>
                    <a:pt x="4374090" y="3025367"/>
                    <a:pt x="4328170" y="3006690"/>
                    <a:pt x="4281030" y="2990254"/>
                  </a:cubicBezTo>
                  <a:close/>
                  <a:moveTo>
                    <a:pt x="3996963" y="2919281"/>
                  </a:moveTo>
                  <a:cubicBezTo>
                    <a:pt x="3985238" y="2917413"/>
                    <a:pt x="3974736" y="2925257"/>
                    <a:pt x="3972782" y="2936837"/>
                  </a:cubicBezTo>
                  <a:cubicBezTo>
                    <a:pt x="3970828" y="2948043"/>
                    <a:pt x="3978644" y="2958876"/>
                    <a:pt x="3990124" y="2961117"/>
                  </a:cubicBezTo>
                  <a:cubicBezTo>
                    <a:pt x="4038242" y="2968962"/>
                    <a:pt x="4085382" y="2978674"/>
                    <a:pt x="4130325" y="2989880"/>
                  </a:cubicBezTo>
                  <a:cubicBezTo>
                    <a:pt x="4131302" y="2989880"/>
                    <a:pt x="4134233" y="2990254"/>
                    <a:pt x="4135210" y="2990254"/>
                  </a:cubicBezTo>
                  <a:cubicBezTo>
                    <a:pt x="4144736" y="2990254"/>
                    <a:pt x="4153285" y="2983904"/>
                    <a:pt x="4155728" y="2974191"/>
                  </a:cubicBezTo>
                  <a:cubicBezTo>
                    <a:pt x="4158414" y="2962985"/>
                    <a:pt x="4151331" y="2951779"/>
                    <a:pt x="4140340" y="2948790"/>
                  </a:cubicBezTo>
                  <a:cubicBezTo>
                    <a:pt x="4094420" y="2937211"/>
                    <a:pt x="4046058" y="2927498"/>
                    <a:pt x="3996963" y="2919281"/>
                  </a:cubicBezTo>
                  <a:close/>
                  <a:moveTo>
                    <a:pt x="3706546" y="2892385"/>
                  </a:moveTo>
                  <a:cubicBezTo>
                    <a:pt x="3700928" y="2891638"/>
                    <a:pt x="3695554" y="2893506"/>
                    <a:pt x="3691158" y="2897241"/>
                  </a:cubicBezTo>
                  <a:cubicBezTo>
                    <a:pt x="3686516" y="2901350"/>
                    <a:pt x="3684074" y="2906953"/>
                    <a:pt x="3683830" y="2912930"/>
                  </a:cubicBezTo>
                  <a:cubicBezTo>
                    <a:pt x="3683586" y="2924510"/>
                    <a:pt x="3692867" y="2934222"/>
                    <a:pt x="3704347" y="2934596"/>
                  </a:cubicBezTo>
                  <a:cubicBezTo>
                    <a:pt x="3752221" y="2936090"/>
                    <a:pt x="3800583" y="2938705"/>
                    <a:pt x="3847724" y="2943187"/>
                  </a:cubicBezTo>
                  <a:cubicBezTo>
                    <a:pt x="3847968" y="2943187"/>
                    <a:pt x="3849434" y="2943187"/>
                    <a:pt x="3849678" y="2943187"/>
                  </a:cubicBezTo>
                  <a:cubicBezTo>
                    <a:pt x="3860669" y="2943187"/>
                    <a:pt x="3869707" y="2934969"/>
                    <a:pt x="3870684" y="2923763"/>
                  </a:cubicBezTo>
                  <a:cubicBezTo>
                    <a:pt x="3871905" y="2912183"/>
                    <a:pt x="3863356" y="2901724"/>
                    <a:pt x="3851876" y="2900603"/>
                  </a:cubicBezTo>
                  <a:cubicBezTo>
                    <a:pt x="3803514" y="2896494"/>
                    <a:pt x="3754419" y="2893506"/>
                    <a:pt x="3706546" y="2892385"/>
                  </a:cubicBezTo>
                  <a:close/>
                  <a:moveTo>
                    <a:pt x="3416128" y="2891638"/>
                  </a:moveTo>
                  <a:cubicBezTo>
                    <a:pt x="3404404" y="2891638"/>
                    <a:pt x="3394878" y="2901350"/>
                    <a:pt x="3394878" y="2912930"/>
                  </a:cubicBezTo>
                  <a:cubicBezTo>
                    <a:pt x="3394878" y="2924510"/>
                    <a:pt x="3404404" y="2934222"/>
                    <a:pt x="3416128" y="2934222"/>
                  </a:cubicBezTo>
                  <a:lnTo>
                    <a:pt x="3560482" y="2934222"/>
                  </a:lnTo>
                  <a:cubicBezTo>
                    <a:pt x="3571962" y="2934222"/>
                    <a:pt x="3581488" y="2924510"/>
                    <a:pt x="3581488" y="2912930"/>
                  </a:cubicBezTo>
                  <a:cubicBezTo>
                    <a:pt x="3581488" y="2901350"/>
                    <a:pt x="3571962" y="2891638"/>
                    <a:pt x="3560482" y="2891638"/>
                  </a:cubicBezTo>
                  <a:close/>
                  <a:moveTo>
                    <a:pt x="3127420" y="2891638"/>
                  </a:moveTo>
                  <a:cubicBezTo>
                    <a:pt x="3115696" y="2891638"/>
                    <a:pt x="3106170" y="2901350"/>
                    <a:pt x="3106170" y="2912930"/>
                  </a:cubicBezTo>
                  <a:cubicBezTo>
                    <a:pt x="3106170" y="2924510"/>
                    <a:pt x="3115696" y="2934222"/>
                    <a:pt x="3127420" y="2934222"/>
                  </a:cubicBezTo>
                  <a:lnTo>
                    <a:pt x="3271774" y="2934222"/>
                  </a:lnTo>
                  <a:cubicBezTo>
                    <a:pt x="3283498" y="2934222"/>
                    <a:pt x="3292780" y="2924510"/>
                    <a:pt x="3292780" y="2912930"/>
                  </a:cubicBezTo>
                  <a:cubicBezTo>
                    <a:pt x="3292780" y="2901350"/>
                    <a:pt x="3283498" y="2891638"/>
                    <a:pt x="3271774" y="2891638"/>
                  </a:cubicBezTo>
                  <a:close/>
                  <a:moveTo>
                    <a:pt x="2838957" y="2891638"/>
                  </a:moveTo>
                  <a:cubicBezTo>
                    <a:pt x="2826989" y="2890891"/>
                    <a:pt x="2817707" y="2900603"/>
                    <a:pt x="2817219" y="2912183"/>
                  </a:cubicBezTo>
                  <a:cubicBezTo>
                    <a:pt x="2816975" y="2923763"/>
                    <a:pt x="2826012" y="2933102"/>
                    <a:pt x="2837736" y="2933849"/>
                  </a:cubicBezTo>
                  <a:cubicBezTo>
                    <a:pt x="2844331" y="2934222"/>
                    <a:pt x="2851414" y="2934222"/>
                    <a:pt x="2858253" y="2934222"/>
                  </a:cubicBezTo>
                  <a:lnTo>
                    <a:pt x="2982823" y="2934222"/>
                  </a:lnTo>
                  <a:cubicBezTo>
                    <a:pt x="2994547" y="2934222"/>
                    <a:pt x="3003828" y="2924884"/>
                    <a:pt x="3003828" y="2913304"/>
                  </a:cubicBezTo>
                  <a:cubicBezTo>
                    <a:pt x="3003828" y="2901350"/>
                    <a:pt x="2994547" y="2892012"/>
                    <a:pt x="2982823" y="2892012"/>
                  </a:cubicBezTo>
                  <a:lnTo>
                    <a:pt x="2858253" y="2892012"/>
                  </a:lnTo>
                  <a:cubicBezTo>
                    <a:pt x="2851659" y="2892012"/>
                    <a:pt x="2845552" y="2892012"/>
                    <a:pt x="2838957" y="2891638"/>
                  </a:cubicBezTo>
                  <a:close/>
                  <a:moveTo>
                    <a:pt x="2556356" y="2816556"/>
                  </a:moveTo>
                  <a:cubicBezTo>
                    <a:pt x="2550738" y="2818050"/>
                    <a:pt x="2546586" y="2821786"/>
                    <a:pt x="2543899" y="2827015"/>
                  </a:cubicBezTo>
                  <a:cubicBezTo>
                    <a:pt x="2538281" y="2837101"/>
                    <a:pt x="2542190" y="2849801"/>
                    <a:pt x="2552448" y="2855405"/>
                  </a:cubicBezTo>
                  <a:cubicBezTo>
                    <a:pt x="2597391" y="2878938"/>
                    <a:pt x="2643555" y="2897615"/>
                    <a:pt x="2690207" y="2910689"/>
                  </a:cubicBezTo>
                  <a:cubicBezTo>
                    <a:pt x="2692161" y="2911436"/>
                    <a:pt x="2694115" y="2911436"/>
                    <a:pt x="2696069" y="2911436"/>
                  </a:cubicBezTo>
                  <a:cubicBezTo>
                    <a:pt x="2705595" y="2911436"/>
                    <a:pt x="2713900" y="2905086"/>
                    <a:pt x="2716342" y="2896121"/>
                  </a:cubicBezTo>
                  <a:cubicBezTo>
                    <a:pt x="2718052" y="2890518"/>
                    <a:pt x="2717075" y="2884915"/>
                    <a:pt x="2714388" y="2880432"/>
                  </a:cubicBezTo>
                  <a:cubicBezTo>
                    <a:pt x="2711701" y="2875576"/>
                    <a:pt x="2707061" y="2871841"/>
                    <a:pt x="2701687" y="2870346"/>
                  </a:cubicBezTo>
                  <a:cubicBezTo>
                    <a:pt x="2657966" y="2858019"/>
                    <a:pt x="2614489" y="2840463"/>
                    <a:pt x="2572233" y="2818050"/>
                  </a:cubicBezTo>
                  <a:cubicBezTo>
                    <a:pt x="2567348" y="2815435"/>
                    <a:pt x="2561730" y="2815062"/>
                    <a:pt x="2556356" y="2816556"/>
                  </a:cubicBezTo>
                  <a:close/>
                  <a:moveTo>
                    <a:pt x="2335795" y="2639123"/>
                  </a:moveTo>
                  <a:cubicBezTo>
                    <a:pt x="2330422" y="2639123"/>
                    <a:pt x="2324804" y="2640991"/>
                    <a:pt x="2320896" y="2644726"/>
                  </a:cubicBezTo>
                  <a:cubicBezTo>
                    <a:pt x="2316744" y="2648835"/>
                    <a:pt x="2314545" y="2653691"/>
                    <a:pt x="2314301" y="2659668"/>
                  </a:cubicBezTo>
                  <a:cubicBezTo>
                    <a:pt x="2314057" y="2665271"/>
                    <a:pt x="2316255" y="2670501"/>
                    <a:pt x="2319919" y="2674610"/>
                  </a:cubicBezTo>
                  <a:cubicBezTo>
                    <a:pt x="2354603" y="2711217"/>
                    <a:pt x="2391241" y="2744836"/>
                    <a:pt x="2428856" y="2774346"/>
                  </a:cubicBezTo>
                  <a:cubicBezTo>
                    <a:pt x="2432520" y="2777334"/>
                    <a:pt x="2437161" y="2778828"/>
                    <a:pt x="2441801" y="2778828"/>
                  </a:cubicBezTo>
                  <a:cubicBezTo>
                    <a:pt x="2448396" y="2778828"/>
                    <a:pt x="2454258" y="2775840"/>
                    <a:pt x="2458411" y="2770610"/>
                  </a:cubicBezTo>
                  <a:cubicBezTo>
                    <a:pt x="2465494" y="2761645"/>
                    <a:pt x="2463784" y="2748198"/>
                    <a:pt x="2454747" y="2740727"/>
                  </a:cubicBezTo>
                  <a:cubicBezTo>
                    <a:pt x="2419086" y="2712711"/>
                    <a:pt x="2383669" y="2680586"/>
                    <a:pt x="2350695" y="2645847"/>
                  </a:cubicBezTo>
                  <a:cubicBezTo>
                    <a:pt x="2346543" y="2641738"/>
                    <a:pt x="2341413" y="2639497"/>
                    <a:pt x="2335795" y="2639123"/>
                  </a:cubicBezTo>
                  <a:close/>
                  <a:moveTo>
                    <a:pt x="2170589" y="2407246"/>
                  </a:moveTo>
                  <a:cubicBezTo>
                    <a:pt x="2165429" y="2405752"/>
                    <a:pt x="2159689" y="2406219"/>
                    <a:pt x="2154559" y="2409020"/>
                  </a:cubicBezTo>
                  <a:cubicBezTo>
                    <a:pt x="2144056" y="2414624"/>
                    <a:pt x="2140637" y="2427698"/>
                    <a:pt x="2146255" y="2437783"/>
                  </a:cubicBezTo>
                  <a:cubicBezTo>
                    <a:pt x="2170192" y="2480741"/>
                    <a:pt x="2197059" y="2522204"/>
                    <a:pt x="2225637" y="2561426"/>
                  </a:cubicBezTo>
                  <a:cubicBezTo>
                    <a:pt x="2229545" y="2567029"/>
                    <a:pt x="2235896" y="2570391"/>
                    <a:pt x="2242735" y="2570391"/>
                  </a:cubicBezTo>
                  <a:cubicBezTo>
                    <a:pt x="2247131" y="2570391"/>
                    <a:pt x="2251528" y="2568897"/>
                    <a:pt x="2255192" y="2566282"/>
                  </a:cubicBezTo>
                  <a:cubicBezTo>
                    <a:pt x="2264718" y="2559558"/>
                    <a:pt x="2266672" y="2546111"/>
                    <a:pt x="2260077" y="2536772"/>
                  </a:cubicBezTo>
                  <a:cubicBezTo>
                    <a:pt x="2232232" y="2499044"/>
                    <a:pt x="2206585" y="2458702"/>
                    <a:pt x="2183137" y="2417238"/>
                  </a:cubicBezTo>
                  <a:cubicBezTo>
                    <a:pt x="2180328" y="2412196"/>
                    <a:pt x="2175749" y="2408740"/>
                    <a:pt x="2170589" y="2407246"/>
                  </a:cubicBezTo>
                  <a:close/>
                  <a:moveTo>
                    <a:pt x="2049530" y="2140443"/>
                  </a:moveTo>
                  <a:cubicBezTo>
                    <a:pt x="2044157" y="2141937"/>
                    <a:pt x="2039516" y="2145299"/>
                    <a:pt x="2036829" y="2150155"/>
                  </a:cubicBezTo>
                  <a:cubicBezTo>
                    <a:pt x="2033654" y="2155011"/>
                    <a:pt x="2033166" y="2160988"/>
                    <a:pt x="2034631" y="2166217"/>
                  </a:cubicBezTo>
                  <a:cubicBezTo>
                    <a:pt x="2046844" y="2212163"/>
                    <a:pt x="2062720" y="2259230"/>
                    <a:pt x="2082016" y="2305549"/>
                  </a:cubicBezTo>
                  <a:cubicBezTo>
                    <a:pt x="2085191" y="2313767"/>
                    <a:pt x="2092763" y="2318623"/>
                    <a:pt x="2101556" y="2318623"/>
                  </a:cubicBezTo>
                  <a:cubicBezTo>
                    <a:pt x="2104243" y="2318623"/>
                    <a:pt x="2106930" y="2318249"/>
                    <a:pt x="2109617" y="2317129"/>
                  </a:cubicBezTo>
                  <a:cubicBezTo>
                    <a:pt x="2120608" y="2312646"/>
                    <a:pt x="2125737" y="2300319"/>
                    <a:pt x="2120852" y="2289487"/>
                  </a:cubicBezTo>
                  <a:cubicBezTo>
                    <a:pt x="2102289" y="2244661"/>
                    <a:pt x="2086901" y="2199463"/>
                    <a:pt x="2075177" y="2155385"/>
                  </a:cubicBezTo>
                  <a:cubicBezTo>
                    <a:pt x="2072246" y="2144178"/>
                    <a:pt x="2060522" y="2137454"/>
                    <a:pt x="2049530" y="2140443"/>
                  </a:cubicBezTo>
                  <a:close/>
                  <a:moveTo>
                    <a:pt x="2026326" y="1852814"/>
                  </a:moveTo>
                  <a:cubicBezTo>
                    <a:pt x="2014847" y="1852814"/>
                    <a:pt x="2005321" y="1862527"/>
                    <a:pt x="2005321" y="1874106"/>
                  </a:cubicBezTo>
                  <a:lnTo>
                    <a:pt x="2005321" y="1958527"/>
                  </a:lnTo>
                  <a:cubicBezTo>
                    <a:pt x="2005321" y="1978698"/>
                    <a:pt x="2006298" y="1999617"/>
                    <a:pt x="2008252" y="2020909"/>
                  </a:cubicBezTo>
                  <a:cubicBezTo>
                    <a:pt x="2008984" y="2031741"/>
                    <a:pt x="2018266" y="2039960"/>
                    <a:pt x="2029013" y="2039960"/>
                  </a:cubicBezTo>
                  <a:cubicBezTo>
                    <a:pt x="2029502" y="2039960"/>
                    <a:pt x="2030723" y="2039960"/>
                    <a:pt x="2031211" y="2039960"/>
                  </a:cubicBezTo>
                  <a:cubicBezTo>
                    <a:pt x="2042691" y="2038839"/>
                    <a:pt x="2051485" y="2028753"/>
                    <a:pt x="2050263" y="2017174"/>
                  </a:cubicBezTo>
                  <a:cubicBezTo>
                    <a:pt x="2048309" y="1997002"/>
                    <a:pt x="2047576" y="1977578"/>
                    <a:pt x="2047576" y="1958527"/>
                  </a:cubicBezTo>
                  <a:lnTo>
                    <a:pt x="2047576" y="1874106"/>
                  </a:lnTo>
                  <a:cubicBezTo>
                    <a:pt x="2047576" y="1862527"/>
                    <a:pt x="2038051" y="1852814"/>
                    <a:pt x="2026326" y="1852814"/>
                  </a:cubicBezTo>
                  <a:close/>
                  <a:moveTo>
                    <a:pt x="2026326" y="1563318"/>
                  </a:moveTo>
                  <a:cubicBezTo>
                    <a:pt x="2014847" y="1563318"/>
                    <a:pt x="2005321" y="1572657"/>
                    <a:pt x="2005321" y="1584237"/>
                  </a:cubicBezTo>
                  <a:lnTo>
                    <a:pt x="2005321" y="1729171"/>
                  </a:lnTo>
                  <a:cubicBezTo>
                    <a:pt x="2005321" y="1740751"/>
                    <a:pt x="2014847" y="1750464"/>
                    <a:pt x="2026326" y="1750464"/>
                  </a:cubicBezTo>
                  <a:cubicBezTo>
                    <a:pt x="2038051" y="1750464"/>
                    <a:pt x="2047576" y="1740751"/>
                    <a:pt x="2047576" y="1729171"/>
                  </a:cubicBezTo>
                  <a:lnTo>
                    <a:pt x="2047576" y="1584237"/>
                  </a:lnTo>
                  <a:cubicBezTo>
                    <a:pt x="2047576" y="1572657"/>
                    <a:pt x="2038051" y="1563318"/>
                    <a:pt x="2026326" y="1563318"/>
                  </a:cubicBezTo>
                  <a:close/>
                  <a:moveTo>
                    <a:pt x="2026326" y="1273449"/>
                  </a:moveTo>
                  <a:cubicBezTo>
                    <a:pt x="2014847" y="1273449"/>
                    <a:pt x="2005321" y="1282787"/>
                    <a:pt x="2005321" y="1294367"/>
                  </a:cubicBezTo>
                  <a:lnTo>
                    <a:pt x="2005321" y="1439302"/>
                  </a:lnTo>
                  <a:cubicBezTo>
                    <a:pt x="2005321" y="1451255"/>
                    <a:pt x="2014847" y="1460594"/>
                    <a:pt x="2026326" y="1460594"/>
                  </a:cubicBezTo>
                  <a:cubicBezTo>
                    <a:pt x="2038051" y="1460594"/>
                    <a:pt x="2047576" y="1451255"/>
                    <a:pt x="2047576" y="1439302"/>
                  </a:cubicBezTo>
                  <a:lnTo>
                    <a:pt x="2047576" y="1294367"/>
                  </a:lnTo>
                  <a:cubicBezTo>
                    <a:pt x="2047576" y="1282787"/>
                    <a:pt x="2038051" y="1273449"/>
                    <a:pt x="2026326" y="1273449"/>
                  </a:cubicBezTo>
                  <a:close/>
                  <a:moveTo>
                    <a:pt x="2026326" y="983953"/>
                  </a:moveTo>
                  <a:cubicBezTo>
                    <a:pt x="2014847" y="983953"/>
                    <a:pt x="2005321" y="993291"/>
                    <a:pt x="2005321" y="1004871"/>
                  </a:cubicBezTo>
                  <a:lnTo>
                    <a:pt x="2005321" y="1149806"/>
                  </a:lnTo>
                  <a:cubicBezTo>
                    <a:pt x="2005321" y="1161386"/>
                    <a:pt x="2014847" y="1170724"/>
                    <a:pt x="2026326" y="1170724"/>
                  </a:cubicBezTo>
                  <a:cubicBezTo>
                    <a:pt x="2038051" y="1170724"/>
                    <a:pt x="2047576" y="1161386"/>
                    <a:pt x="2047576" y="1149806"/>
                  </a:cubicBezTo>
                  <a:lnTo>
                    <a:pt x="2047576" y="1004871"/>
                  </a:lnTo>
                  <a:cubicBezTo>
                    <a:pt x="2047576" y="993291"/>
                    <a:pt x="2038051" y="983953"/>
                    <a:pt x="2026326" y="983953"/>
                  </a:cubicBezTo>
                  <a:close/>
                  <a:moveTo>
                    <a:pt x="2026326" y="694083"/>
                  </a:moveTo>
                  <a:cubicBezTo>
                    <a:pt x="2014847" y="694083"/>
                    <a:pt x="2005321" y="703795"/>
                    <a:pt x="2005321" y="715375"/>
                  </a:cubicBezTo>
                  <a:lnTo>
                    <a:pt x="2005321" y="860310"/>
                  </a:lnTo>
                  <a:cubicBezTo>
                    <a:pt x="2005321" y="871890"/>
                    <a:pt x="2014847" y="881228"/>
                    <a:pt x="2026326" y="881228"/>
                  </a:cubicBezTo>
                  <a:cubicBezTo>
                    <a:pt x="2038051" y="881228"/>
                    <a:pt x="2047576" y="871890"/>
                    <a:pt x="2047576" y="860310"/>
                  </a:cubicBezTo>
                  <a:lnTo>
                    <a:pt x="2047576" y="715375"/>
                  </a:lnTo>
                  <a:cubicBezTo>
                    <a:pt x="2047576" y="703795"/>
                    <a:pt x="2038051" y="694083"/>
                    <a:pt x="2026326" y="694083"/>
                  </a:cubicBezTo>
                  <a:close/>
                  <a:moveTo>
                    <a:pt x="2026326" y="404213"/>
                  </a:moveTo>
                  <a:cubicBezTo>
                    <a:pt x="2014847" y="404213"/>
                    <a:pt x="2005321" y="413926"/>
                    <a:pt x="2005321" y="425505"/>
                  </a:cubicBezTo>
                  <a:lnTo>
                    <a:pt x="2005321" y="570440"/>
                  </a:lnTo>
                  <a:cubicBezTo>
                    <a:pt x="2005321" y="582020"/>
                    <a:pt x="2014847" y="591732"/>
                    <a:pt x="2026326" y="591732"/>
                  </a:cubicBezTo>
                  <a:cubicBezTo>
                    <a:pt x="2038051" y="591732"/>
                    <a:pt x="2047576" y="582020"/>
                    <a:pt x="2047576" y="570440"/>
                  </a:cubicBezTo>
                  <a:lnTo>
                    <a:pt x="2047576" y="425505"/>
                  </a:lnTo>
                  <a:cubicBezTo>
                    <a:pt x="2047576" y="413926"/>
                    <a:pt x="2038051" y="404213"/>
                    <a:pt x="2026326" y="404213"/>
                  </a:cubicBezTo>
                  <a:close/>
                  <a:moveTo>
                    <a:pt x="2026326" y="114717"/>
                  </a:moveTo>
                  <a:cubicBezTo>
                    <a:pt x="2014847" y="114717"/>
                    <a:pt x="2005321" y="124056"/>
                    <a:pt x="2005321" y="135636"/>
                  </a:cubicBezTo>
                  <a:lnTo>
                    <a:pt x="2005321" y="280571"/>
                  </a:lnTo>
                  <a:cubicBezTo>
                    <a:pt x="2005321" y="292150"/>
                    <a:pt x="2014847" y="301863"/>
                    <a:pt x="2026326" y="301863"/>
                  </a:cubicBezTo>
                  <a:cubicBezTo>
                    <a:pt x="2038051" y="301863"/>
                    <a:pt x="2047576" y="292150"/>
                    <a:pt x="2047576" y="280571"/>
                  </a:cubicBezTo>
                  <a:lnTo>
                    <a:pt x="2047576" y="135636"/>
                  </a:lnTo>
                  <a:cubicBezTo>
                    <a:pt x="2047576" y="124056"/>
                    <a:pt x="2038051" y="114717"/>
                    <a:pt x="2026326" y="114717"/>
                  </a:cubicBezTo>
                  <a:close/>
                  <a:moveTo>
                    <a:pt x="1738596" y="0"/>
                  </a:moveTo>
                  <a:lnTo>
                    <a:pt x="2008913" y="0"/>
                  </a:lnTo>
                  <a:lnTo>
                    <a:pt x="2011183" y="5503"/>
                  </a:lnTo>
                  <a:cubicBezTo>
                    <a:pt x="2014969" y="9285"/>
                    <a:pt x="2020220" y="11619"/>
                    <a:pt x="2026082" y="11619"/>
                  </a:cubicBezTo>
                  <a:cubicBezTo>
                    <a:pt x="2031944" y="11619"/>
                    <a:pt x="2037257" y="9285"/>
                    <a:pt x="2041104" y="5503"/>
                  </a:cubicBezTo>
                  <a:lnTo>
                    <a:pt x="2043419" y="0"/>
                  </a:lnTo>
                  <a:lnTo>
                    <a:pt x="2343856" y="0"/>
                  </a:lnTo>
                  <a:lnTo>
                    <a:pt x="2343856" y="1958154"/>
                  </a:lnTo>
                  <a:cubicBezTo>
                    <a:pt x="2343856" y="2324973"/>
                    <a:pt x="2642333" y="2623061"/>
                    <a:pt x="3008714" y="2623061"/>
                  </a:cubicBezTo>
                  <a:lnTo>
                    <a:pt x="3847968" y="2623061"/>
                  </a:lnTo>
                  <a:cubicBezTo>
                    <a:pt x="4635197" y="2623061"/>
                    <a:pt x="5275874" y="3263687"/>
                    <a:pt x="5275385" y="4051117"/>
                  </a:cubicBezTo>
                  <a:cubicBezTo>
                    <a:pt x="5275385" y="4838172"/>
                    <a:pt x="4634952" y="5478799"/>
                    <a:pt x="3847724" y="5478799"/>
                  </a:cubicBezTo>
                  <a:lnTo>
                    <a:pt x="1319946" y="5478799"/>
                  </a:lnTo>
                  <a:cubicBezTo>
                    <a:pt x="925965" y="5478799"/>
                    <a:pt x="605260" y="5799300"/>
                    <a:pt x="605260" y="6193387"/>
                  </a:cubicBezTo>
                  <a:lnTo>
                    <a:pt x="605260" y="6861156"/>
                  </a:lnTo>
                  <a:lnTo>
                    <a:pt x="326811" y="6861156"/>
                  </a:lnTo>
                  <a:lnTo>
                    <a:pt x="326811" y="6741375"/>
                  </a:lnTo>
                  <a:cubicBezTo>
                    <a:pt x="326811" y="6729795"/>
                    <a:pt x="317530" y="6720084"/>
                    <a:pt x="305805" y="6720084"/>
                  </a:cubicBezTo>
                  <a:cubicBezTo>
                    <a:pt x="294081" y="6720084"/>
                    <a:pt x="284555" y="6729795"/>
                    <a:pt x="284555" y="6741375"/>
                  </a:cubicBezTo>
                  <a:lnTo>
                    <a:pt x="284555" y="6861156"/>
                  </a:lnTo>
                  <a:lnTo>
                    <a:pt x="0" y="6861156"/>
                  </a:lnTo>
                  <a:lnTo>
                    <a:pt x="0" y="6193387"/>
                  </a:lnTo>
                  <a:cubicBezTo>
                    <a:pt x="0" y="5465352"/>
                    <a:pt x="592315" y="4873285"/>
                    <a:pt x="1319946" y="4873285"/>
                  </a:cubicBezTo>
                  <a:lnTo>
                    <a:pt x="3847724" y="4873285"/>
                  </a:lnTo>
                  <a:cubicBezTo>
                    <a:pt x="4301302" y="4873285"/>
                    <a:pt x="4670370" y="4504598"/>
                    <a:pt x="4670370" y="4050743"/>
                  </a:cubicBezTo>
                  <a:cubicBezTo>
                    <a:pt x="4670370" y="3597262"/>
                    <a:pt x="4301302" y="3228201"/>
                    <a:pt x="3847724" y="3228201"/>
                  </a:cubicBezTo>
                  <a:lnTo>
                    <a:pt x="3008469" y="3228201"/>
                  </a:lnTo>
                  <a:cubicBezTo>
                    <a:pt x="2308195" y="3228201"/>
                    <a:pt x="1738596" y="2658547"/>
                    <a:pt x="1738596" y="1958154"/>
                  </a:cubicBez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1000">
                <a:latin typeface="+mn-lt"/>
              </a:endParaRPr>
            </a:p>
          </p:txBody>
        </p:sp>
        <p:sp>
          <p:nvSpPr>
            <p:cNvPr id="40" name="Rounded Rectangle 4">
              <a:extLst>
                <a:ext uri="{FF2B5EF4-FFF2-40B4-BE49-F238E27FC236}">
                  <a16:creationId xmlns:a16="http://schemas.microsoft.com/office/drawing/2014/main" id="{154BBF74-7B62-4F5C-8701-162CCE51FD30}"/>
                </a:ext>
              </a:extLst>
            </p:cNvPr>
            <p:cNvSpPr/>
            <p:nvPr/>
          </p:nvSpPr>
          <p:spPr>
            <a:xfrm>
              <a:off x="-7819921" y="4011581"/>
              <a:ext cx="4498309" cy="1340315"/>
            </a:xfrm>
            <a:prstGeom prst="roundRect">
              <a:avLst>
                <a:gd name="adj" fmla="val 50000"/>
              </a:avLst>
            </a:prstGeom>
            <a:solidFill>
              <a:srgbClr val="9AB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1" name="Freeform: Shape 24">
              <a:extLst>
                <a:ext uri="{FF2B5EF4-FFF2-40B4-BE49-F238E27FC236}">
                  <a16:creationId xmlns:a16="http://schemas.microsoft.com/office/drawing/2014/main" id="{B2B25A89-3940-4824-9FFE-D50654DEAFFB}"/>
                </a:ext>
              </a:extLst>
            </p:cNvPr>
            <p:cNvSpPr/>
            <p:nvPr/>
          </p:nvSpPr>
          <p:spPr>
            <a:xfrm>
              <a:off x="-5368124" y="1190610"/>
              <a:ext cx="4441374" cy="1926085"/>
            </a:xfrm>
            <a:custGeom>
              <a:avLst/>
              <a:gdLst>
                <a:gd name="connsiteX0" fmla="*/ 0 w 4441374"/>
                <a:gd name="connsiteY0" fmla="*/ 670157 h 1340316"/>
                <a:gd name="connsiteX1" fmla="*/ 0 w 4441374"/>
                <a:gd name="connsiteY1" fmla="*/ 670158 h 1340316"/>
                <a:gd name="connsiteX2" fmla="*/ 0 w 4441374"/>
                <a:gd name="connsiteY2" fmla="*/ 670158 h 1340316"/>
                <a:gd name="connsiteX3" fmla="*/ 670158 w 4441374"/>
                <a:gd name="connsiteY3" fmla="*/ 0 h 1340316"/>
                <a:gd name="connsiteX4" fmla="*/ 4441374 w 4441374"/>
                <a:gd name="connsiteY4" fmla="*/ 0 h 1340316"/>
                <a:gd name="connsiteX5" fmla="*/ 4441374 w 4441374"/>
                <a:gd name="connsiteY5" fmla="*/ 1340316 h 1340316"/>
                <a:gd name="connsiteX6" fmla="*/ 670158 w 4441374"/>
                <a:gd name="connsiteY6" fmla="*/ 1340315 h 1340316"/>
                <a:gd name="connsiteX7" fmla="*/ 13616 w 4441374"/>
                <a:gd name="connsiteY7" fmla="*/ 805217 h 1340316"/>
                <a:gd name="connsiteX8" fmla="*/ 0 w 4441374"/>
                <a:gd name="connsiteY8" fmla="*/ 670158 h 1340316"/>
                <a:gd name="connsiteX9" fmla="*/ 13616 w 4441374"/>
                <a:gd name="connsiteY9" fmla="*/ 535098 h 1340316"/>
                <a:gd name="connsiteX10" fmla="*/ 670158 w 4441374"/>
                <a:gd name="connsiteY10" fmla="*/ 0 h 13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1374" h="1340316">
                  <a:moveTo>
                    <a:pt x="0" y="670157"/>
                  </a:moveTo>
                  <a:lnTo>
                    <a:pt x="0" y="670158"/>
                  </a:lnTo>
                  <a:lnTo>
                    <a:pt x="0" y="670158"/>
                  </a:lnTo>
                  <a:close/>
                  <a:moveTo>
                    <a:pt x="670158" y="0"/>
                  </a:moveTo>
                  <a:lnTo>
                    <a:pt x="4441374" y="0"/>
                  </a:lnTo>
                  <a:lnTo>
                    <a:pt x="4441374" y="1340316"/>
                  </a:lnTo>
                  <a:lnTo>
                    <a:pt x="670158" y="1340315"/>
                  </a:lnTo>
                  <a:cubicBezTo>
                    <a:pt x="346305" y="1340315"/>
                    <a:pt x="76105" y="1110597"/>
                    <a:pt x="13616" y="805217"/>
                  </a:cubicBezTo>
                  <a:lnTo>
                    <a:pt x="0" y="670158"/>
                  </a:lnTo>
                  <a:lnTo>
                    <a:pt x="13616" y="535098"/>
                  </a:lnTo>
                  <a:cubicBezTo>
                    <a:pt x="76105" y="229718"/>
                    <a:pt x="346305" y="0"/>
                    <a:pt x="670158" y="0"/>
                  </a:cubicBezTo>
                  <a:close/>
                </a:path>
              </a:pathLst>
            </a:custGeom>
            <a:solidFill>
              <a:srgbClr val="2B80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42" name="Freeform: Shape 26">
              <a:extLst>
                <a:ext uri="{FF2B5EF4-FFF2-40B4-BE49-F238E27FC236}">
                  <a16:creationId xmlns:a16="http://schemas.microsoft.com/office/drawing/2014/main" id="{9C2E696F-FD78-4146-A755-ED3AB33550A3}"/>
                </a:ext>
              </a:extLst>
            </p:cNvPr>
            <p:cNvSpPr/>
            <p:nvPr/>
          </p:nvSpPr>
          <p:spPr>
            <a:xfrm>
              <a:off x="-7066296" y="6246781"/>
              <a:ext cx="5733147" cy="1251856"/>
            </a:xfrm>
            <a:custGeom>
              <a:avLst/>
              <a:gdLst>
                <a:gd name="connsiteX0" fmla="*/ 0 w 5733147"/>
                <a:gd name="connsiteY0" fmla="*/ 670157 h 1251856"/>
                <a:gd name="connsiteX1" fmla="*/ 0 w 5733147"/>
                <a:gd name="connsiteY1" fmla="*/ 670158 h 1251856"/>
                <a:gd name="connsiteX2" fmla="*/ 0 w 5733147"/>
                <a:gd name="connsiteY2" fmla="*/ 670158 h 1251856"/>
                <a:gd name="connsiteX3" fmla="*/ 670158 w 5733147"/>
                <a:gd name="connsiteY3" fmla="*/ 0 h 1251856"/>
                <a:gd name="connsiteX4" fmla="*/ 5062989 w 5733147"/>
                <a:gd name="connsiteY4" fmla="*/ 0 h 1251856"/>
                <a:gd name="connsiteX5" fmla="*/ 5733147 w 5733147"/>
                <a:gd name="connsiteY5" fmla="*/ 670158 h 1251856"/>
                <a:gd name="connsiteX6" fmla="*/ 5733146 w 5733147"/>
                <a:gd name="connsiteY6" fmla="*/ 670158 h 1251856"/>
                <a:gd name="connsiteX7" fmla="*/ 5437680 w 5733147"/>
                <a:gd name="connsiteY7" fmla="*/ 1225864 h 1251856"/>
                <a:gd name="connsiteX8" fmla="*/ 5389792 w 5733147"/>
                <a:gd name="connsiteY8" fmla="*/ 1251856 h 1251856"/>
                <a:gd name="connsiteX9" fmla="*/ 343356 w 5733147"/>
                <a:gd name="connsiteY9" fmla="*/ 1251856 h 1251856"/>
                <a:gd name="connsiteX10" fmla="*/ 295467 w 5733147"/>
                <a:gd name="connsiteY10" fmla="*/ 1225863 h 1251856"/>
                <a:gd name="connsiteX11" fmla="*/ 13616 w 5733147"/>
                <a:gd name="connsiteY11" fmla="*/ 805218 h 1251856"/>
                <a:gd name="connsiteX12" fmla="*/ 0 w 5733147"/>
                <a:gd name="connsiteY12" fmla="*/ 670158 h 1251856"/>
                <a:gd name="connsiteX13" fmla="*/ 13616 w 5733147"/>
                <a:gd name="connsiteY13" fmla="*/ 535098 h 1251856"/>
                <a:gd name="connsiteX14" fmla="*/ 670158 w 5733147"/>
                <a:gd name="connsiteY14" fmla="*/ 0 h 12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3147" h="1251856">
                  <a:moveTo>
                    <a:pt x="0" y="670157"/>
                  </a:moveTo>
                  <a:lnTo>
                    <a:pt x="0" y="670158"/>
                  </a:lnTo>
                  <a:lnTo>
                    <a:pt x="0" y="670158"/>
                  </a:lnTo>
                  <a:close/>
                  <a:moveTo>
                    <a:pt x="670158" y="0"/>
                  </a:moveTo>
                  <a:lnTo>
                    <a:pt x="5062989" y="0"/>
                  </a:lnTo>
                  <a:cubicBezTo>
                    <a:pt x="5433107" y="0"/>
                    <a:pt x="5733147" y="300040"/>
                    <a:pt x="5733147" y="670158"/>
                  </a:cubicBezTo>
                  <a:lnTo>
                    <a:pt x="5733146" y="670158"/>
                  </a:lnTo>
                  <a:cubicBezTo>
                    <a:pt x="5733146" y="901482"/>
                    <a:pt x="5615943" y="1105432"/>
                    <a:pt x="5437680" y="1225864"/>
                  </a:cubicBezTo>
                  <a:lnTo>
                    <a:pt x="5389792" y="1251856"/>
                  </a:lnTo>
                  <a:lnTo>
                    <a:pt x="343356" y="1251856"/>
                  </a:lnTo>
                  <a:lnTo>
                    <a:pt x="295467" y="1225863"/>
                  </a:lnTo>
                  <a:cubicBezTo>
                    <a:pt x="152856" y="1129517"/>
                    <a:pt x="49324" y="979720"/>
                    <a:pt x="13616" y="805218"/>
                  </a:cubicBezTo>
                  <a:lnTo>
                    <a:pt x="0" y="670158"/>
                  </a:lnTo>
                  <a:lnTo>
                    <a:pt x="13616" y="535098"/>
                  </a:lnTo>
                  <a:cubicBezTo>
                    <a:pt x="76105" y="229719"/>
                    <a:pt x="346305" y="0"/>
                    <a:pt x="670158" y="0"/>
                  </a:cubicBezTo>
                  <a:close/>
                </a:path>
              </a:pathLst>
            </a:custGeom>
            <a:solidFill>
              <a:srgbClr val="F39B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43" name="Shape">
              <a:extLst>
                <a:ext uri="{FF2B5EF4-FFF2-40B4-BE49-F238E27FC236}">
                  <a16:creationId xmlns:a16="http://schemas.microsoft.com/office/drawing/2014/main" id="{894DCDBD-D297-45A7-BDFC-0D98D4C42E75}"/>
                </a:ext>
              </a:extLst>
            </p:cNvPr>
            <p:cNvSpPr/>
            <p:nvPr/>
          </p:nvSpPr>
          <p:spPr>
            <a:xfrm>
              <a:off x="-5014112" y="2193569"/>
              <a:ext cx="714980" cy="11653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C3E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1000">
                <a:latin typeface="+mn-lt"/>
              </a:endParaRPr>
            </a:p>
          </p:txBody>
        </p:sp>
        <p:sp>
          <p:nvSpPr>
            <p:cNvPr id="44" name="Shape">
              <a:extLst>
                <a:ext uri="{FF2B5EF4-FFF2-40B4-BE49-F238E27FC236}">
                  <a16:creationId xmlns:a16="http://schemas.microsoft.com/office/drawing/2014/main" id="{6626A609-6E87-4CB7-BF31-A2C8555A55BD}"/>
                </a:ext>
              </a:extLst>
            </p:cNvPr>
            <p:cNvSpPr/>
            <p:nvPr/>
          </p:nvSpPr>
          <p:spPr>
            <a:xfrm>
              <a:off x="-4299132" y="4472312"/>
              <a:ext cx="714980" cy="11653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C3E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1000">
                <a:latin typeface="+mn-lt"/>
              </a:endParaRPr>
            </a:p>
          </p:txBody>
        </p:sp>
        <p:sp>
          <p:nvSpPr>
            <p:cNvPr id="45" name="Shape">
              <a:extLst>
                <a:ext uri="{FF2B5EF4-FFF2-40B4-BE49-F238E27FC236}">
                  <a16:creationId xmlns:a16="http://schemas.microsoft.com/office/drawing/2014/main" id="{333F7226-FE7B-4ED0-9C4D-1C01F0E4EAE9}"/>
                </a:ext>
              </a:extLst>
            </p:cNvPr>
            <p:cNvSpPr/>
            <p:nvPr/>
          </p:nvSpPr>
          <p:spPr>
            <a:xfrm rot="5400000">
              <a:off x="-7143933" y="6334279"/>
              <a:ext cx="714980" cy="11653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C3E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1000">
                <a:latin typeface="+mn-lt"/>
              </a:endParaRPr>
            </a:p>
          </p:txBody>
        </p:sp>
        <p:sp>
          <p:nvSpPr>
            <p:cNvPr id="46" name="Rectangle 12">
              <a:extLst>
                <a:ext uri="{FF2B5EF4-FFF2-40B4-BE49-F238E27FC236}">
                  <a16:creationId xmlns:a16="http://schemas.microsoft.com/office/drawing/2014/main" id="{25C63F1A-9765-47D8-9DBB-4E3A2FFC5AC9}"/>
                </a:ext>
              </a:extLst>
            </p:cNvPr>
            <p:cNvSpPr/>
            <p:nvPr/>
          </p:nvSpPr>
          <p:spPr>
            <a:xfrm>
              <a:off x="-4631432" y="1305905"/>
              <a:ext cx="3745186" cy="2303818"/>
            </a:xfrm>
            <a:prstGeom prst="rect">
              <a:avLst/>
            </a:prstGeom>
          </p:spPr>
          <p:txBody>
            <a:bodyPr wrap="square">
              <a:spAutoFit/>
            </a:bodyPr>
            <a:lstStyle/>
            <a:p>
              <a:pPr marL="285750" indent="-285750">
                <a:buFont typeface="Arial" panose="020B0604020202020204" pitchFamily="34" charset="0"/>
                <a:buChar char="•"/>
              </a:pPr>
              <a:r>
                <a:rPr lang="en-US" sz="1400" b="1" noProof="1">
                  <a:solidFill>
                    <a:schemeClr val="bg1"/>
                  </a:solidFill>
                  <a:latin typeface="+mn-lt"/>
                </a:rPr>
                <a:t>Improved optimization algorithms (nesterov, gradient descend)</a:t>
              </a:r>
            </a:p>
            <a:p>
              <a:pPr marL="285750" indent="-285750">
                <a:buFont typeface="Arial" panose="020B0604020202020204" pitchFamily="34" charset="0"/>
                <a:buChar char="•"/>
              </a:pPr>
              <a:r>
                <a:rPr lang="en-US" sz="1400" b="1" noProof="1">
                  <a:solidFill>
                    <a:schemeClr val="bg1"/>
                  </a:solidFill>
                  <a:latin typeface="+mn-lt"/>
                </a:rPr>
                <a:t>Fractional order dynamics</a:t>
              </a:r>
            </a:p>
            <a:p>
              <a:pPr marL="285750" indent="-285750">
                <a:buFont typeface="Arial" panose="020B0604020202020204" pitchFamily="34" charset="0"/>
                <a:buChar char="•"/>
              </a:pPr>
              <a:endParaRPr lang="en-US" sz="1400" b="1" noProof="1">
                <a:solidFill>
                  <a:schemeClr val="bg1"/>
                </a:solidFill>
                <a:latin typeface="+mn-lt"/>
              </a:endParaRPr>
            </a:p>
            <a:p>
              <a:pPr marL="285750" indent="-285750">
                <a:buFont typeface="Arial" panose="020B0604020202020204" pitchFamily="34" charset="0"/>
                <a:buChar char="•"/>
              </a:pPr>
              <a:endParaRPr lang="en-US" sz="1400" b="1" noProof="1">
                <a:solidFill>
                  <a:schemeClr val="bg1"/>
                </a:solidFill>
                <a:latin typeface="+mn-lt"/>
              </a:endParaRPr>
            </a:p>
            <a:p>
              <a:pPr algn="ctr"/>
              <a:endParaRPr lang="en-US" sz="1400" b="1" noProof="1">
                <a:solidFill>
                  <a:schemeClr val="bg1"/>
                </a:solidFill>
                <a:latin typeface="+mn-lt"/>
              </a:endParaRPr>
            </a:p>
          </p:txBody>
        </p:sp>
        <p:sp>
          <p:nvSpPr>
            <p:cNvPr id="47" name="Rectangle 13">
              <a:extLst>
                <a:ext uri="{FF2B5EF4-FFF2-40B4-BE49-F238E27FC236}">
                  <a16:creationId xmlns:a16="http://schemas.microsoft.com/office/drawing/2014/main" id="{1AB7B32B-28FC-4031-99DE-9AD60B68D299}"/>
                </a:ext>
              </a:extLst>
            </p:cNvPr>
            <p:cNvSpPr/>
            <p:nvPr/>
          </p:nvSpPr>
          <p:spPr>
            <a:xfrm>
              <a:off x="-6063052" y="6385934"/>
              <a:ext cx="4216486" cy="1063301"/>
            </a:xfrm>
            <a:prstGeom prst="rect">
              <a:avLst/>
            </a:prstGeom>
          </p:spPr>
          <p:txBody>
            <a:bodyPr wrap="square">
              <a:spAutoFit/>
            </a:bodyPr>
            <a:lstStyle/>
            <a:p>
              <a:pPr marL="285750" indent="-285750" algn="ctr">
                <a:buFont typeface="Arial" panose="020B0604020202020204" pitchFamily="34" charset="0"/>
                <a:buChar char="•"/>
              </a:pPr>
              <a:r>
                <a:rPr lang="en-US" sz="1400" b="1" noProof="1">
                  <a:solidFill>
                    <a:schemeClr val="bg1"/>
                  </a:solidFill>
                  <a:latin typeface="+mn-lt"/>
                </a:rPr>
                <a:t>More real time analytics</a:t>
              </a:r>
            </a:p>
            <a:p>
              <a:pPr marL="285750" indent="-285750" algn="ctr">
                <a:buFont typeface="Arial" panose="020B0604020202020204" pitchFamily="34" charset="0"/>
                <a:buChar char="•"/>
              </a:pPr>
              <a:r>
                <a:rPr lang="en-US" sz="1400" b="1" noProof="1">
                  <a:solidFill>
                    <a:schemeClr val="bg1"/>
                  </a:solidFill>
                  <a:latin typeface="+mn-lt"/>
                </a:rPr>
                <a:t>Fault detection and prognosis</a:t>
              </a:r>
            </a:p>
            <a:p>
              <a:pPr marL="285750" indent="-285750" algn="ctr">
                <a:buFont typeface="Arial" panose="020B0604020202020204" pitchFamily="34" charset="0"/>
                <a:buChar char="•"/>
              </a:pPr>
              <a:r>
                <a:rPr lang="en-US" sz="1400" b="1" noProof="1">
                  <a:solidFill>
                    <a:schemeClr val="bg1"/>
                  </a:solidFill>
                  <a:latin typeface="+mn-lt"/>
                </a:rPr>
                <a:t>System self awareness </a:t>
              </a:r>
            </a:p>
          </p:txBody>
        </p:sp>
        <p:sp>
          <p:nvSpPr>
            <p:cNvPr id="48" name="Rectangle 14">
              <a:extLst>
                <a:ext uri="{FF2B5EF4-FFF2-40B4-BE49-F238E27FC236}">
                  <a16:creationId xmlns:a16="http://schemas.microsoft.com/office/drawing/2014/main" id="{D522A879-DC58-4DD1-A4F2-7182AA446ED7}"/>
                </a:ext>
              </a:extLst>
            </p:cNvPr>
            <p:cNvSpPr/>
            <p:nvPr/>
          </p:nvSpPr>
          <p:spPr>
            <a:xfrm>
              <a:off x="-7607318" y="4103497"/>
              <a:ext cx="3189022" cy="930388"/>
            </a:xfrm>
            <a:prstGeom prst="rect">
              <a:avLst/>
            </a:prstGeom>
          </p:spPr>
          <p:txBody>
            <a:bodyPr wrap="square">
              <a:spAutoFit/>
            </a:bodyPr>
            <a:lstStyle/>
            <a:p>
              <a:pPr marL="285750" indent="-285750" algn="ctr">
                <a:buFont typeface="Arial" panose="020B0604020202020204" pitchFamily="34" charset="0"/>
                <a:buChar char="•"/>
              </a:pPr>
              <a:r>
                <a:rPr lang="en-US" sz="1200" b="1" noProof="1">
                  <a:solidFill>
                    <a:schemeClr val="bg1"/>
                  </a:solidFill>
                  <a:latin typeface="+mn-lt"/>
                </a:rPr>
                <a:t>Heat sink fluid simulation</a:t>
              </a:r>
            </a:p>
            <a:p>
              <a:pPr marL="285750" indent="-285750" algn="ctr">
                <a:buFont typeface="Arial" panose="020B0604020202020204" pitchFamily="34" charset="0"/>
                <a:buChar char="•"/>
              </a:pPr>
              <a:r>
                <a:rPr lang="en-US" sz="1200" b="1" noProof="1">
                  <a:solidFill>
                    <a:schemeClr val="bg1"/>
                  </a:solidFill>
                  <a:latin typeface="+mn-lt"/>
                </a:rPr>
                <a:t>Thermal camera random noise characterization</a:t>
              </a:r>
            </a:p>
          </p:txBody>
        </p:sp>
      </p:grpSp>
      <p:sp>
        <p:nvSpPr>
          <p:cNvPr id="49" name="Rectangle 15">
            <a:extLst>
              <a:ext uri="{FF2B5EF4-FFF2-40B4-BE49-F238E27FC236}">
                <a16:creationId xmlns:a16="http://schemas.microsoft.com/office/drawing/2014/main" id="{FE6E1457-735A-4643-A040-83587CA89506}"/>
              </a:ext>
            </a:extLst>
          </p:cNvPr>
          <p:cNvSpPr/>
          <p:nvPr/>
        </p:nvSpPr>
        <p:spPr>
          <a:xfrm>
            <a:off x="311916" y="2113085"/>
            <a:ext cx="3797050" cy="4262705"/>
          </a:xfrm>
          <a:prstGeom prst="rect">
            <a:avLst/>
          </a:prstGeom>
        </p:spPr>
        <p:txBody>
          <a:bodyPr wrap="square">
            <a:spAutoFit/>
          </a:bodyPr>
          <a:lstStyle/>
          <a:p>
            <a:pPr algn="just">
              <a:lnSpc>
                <a:spcPct val="150000"/>
              </a:lnSpc>
              <a:spcAft>
                <a:spcPts val="1200"/>
              </a:spcAft>
            </a:pPr>
            <a:r>
              <a:rPr lang="en-US" sz="1400" noProof="1">
                <a:solidFill>
                  <a:schemeClr val="tx1">
                    <a:lumMod val="75000"/>
                  </a:schemeClr>
                </a:solidFill>
                <a:latin typeface="+mn-lt"/>
              </a:rPr>
              <a:t>The level of details for the Digital Twin of SISO peltier system can be extended as well as enabling smartness for cognitive process control:</a:t>
            </a:r>
          </a:p>
          <a:p>
            <a:pPr marL="342900" indent="-342900" algn="just">
              <a:spcAft>
                <a:spcPts val="1200"/>
              </a:spcAft>
              <a:buFont typeface="+mj-lt"/>
              <a:buAutoNum type="arabicPeriod"/>
            </a:pPr>
            <a:r>
              <a:rPr lang="en-US" sz="1400" b="1" noProof="1">
                <a:solidFill>
                  <a:schemeClr val="tx1">
                    <a:lumMod val="75000"/>
                  </a:schemeClr>
                </a:solidFill>
                <a:latin typeface="+mn-lt"/>
              </a:rPr>
              <a:t>Improve the Multiphysics simulation model cover the missing simulation domains</a:t>
            </a:r>
          </a:p>
          <a:p>
            <a:pPr marL="342900" indent="-342900" algn="just">
              <a:spcAft>
                <a:spcPts val="1200"/>
              </a:spcAft>
              <a:buFont typeface="+mj-lt"/>
              <a:buAutoNum type="arabicPeriod"/>
            </a:pPr>
            <a:r>
              <a:rPr lang="en-US" sz="1400" b="1" noProof="1">
                <a:solidFill>
                  <a:schemeClr val="tx1">
                    <a:lumMod val="75000"/>
                  </a:schemeClr>
                </a:solidFill>
                <a:latin typeface="+mn-lt"/>
              </a:rPr>
              <a:t>Perform prognosis, fault detection and smart control modules for the real system and the Digital Twin</a:t>
            </a:r>
          </a:p>
          <a:p>
            <a:pPr marL="342900" indent="-342900" algn="just">
              <a:spcAft>
                <a:spcPts val="1200"/>
              </a:spcAft>
              <a:buFont typeface="+mj-lt"/>
              <a:buAutoNum type="arabicPeriod"/>
            </a:pPr>
            <a:r>
              <a:rPr lang="en-US" sz="1400" b="1" noProof="1">
                <a:solidFill>
                  <a:schemeClr val="tx1">
                    <a:lumMod val="75000"/>
                  </a:schemeClr>
                </a:solidFill>
                <a:latin typeface="+mn-lt"/>
              </a:rPr>
              <a:t>Consider Randomness and stochasticity from communication delays and noise sources in feedback loop</a:t>
            </a:r>
          </a:p>
          <a:p>
            <a:pPr marL="342900" indent="-342900" algn="just">
              <a:spcAft>
                <a:spcPts val="1200"/>
              </a:spcAft>
              <a:buFont typeface="+mj-lt"/>
              <a:buAutoNum type="arabicPeriod"/>
            </a:pPr>
            <a:r>
              <a:rPr lang="en-US" sz="1400" b="1" noProof="1">
                <a:solidFill>
                  <a:schemeClr val="tx1">
                    <a:lumMod val="75000"/>
                  </a:schemeClr>
                </a:solidFill>
                <a:latin typeface="+mn-lt"/>
              </a:rPr>
              <a:t>Encourage the use of Digital Twin as the starting point to make “Smarter factories” and “Smart agents”</a:t>
            </a:r>
          </a:p>
        </p:txBody>
      </p:sp>
      <p:sp>
        <p:nvSpPr>
          <p:cNvPr id="21" name="Marcador de fecha 3">
            <a:extLst>
              <a:ext uri="{FF2B5EF4-FFF2-40B4-BE49-F238E27FC236}">
                <a16:creationId xmlns:a16="http://schemas.microsoft.com/office/drawing/2014/main" id="{78D9FBAC-1111-4D9F-B366-5130E4AEA10E}"/>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22" name="Marcador de pie de página 4">
            <a:extLst>
              <a:ext uri="{FF2B5EF4-FFF2-40B4-BE49-F238E27FC236}">
                <a16:creationId xmlns:a16="http://schemas.microsoft.com/office/drawing/2014/main" id="{1622618D-36F3-427B-9B09-48884F44687F}"/>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85474150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1F-7C1E-4DD2-B09B-AB02612CDDA5}"/>
              </a:ext>
            </a:extLst>
          </p:cNvPr>
          <p:cNvSpPr>
            <a:spLocks noGrp="1"/>
          </p:cNvSpPr>
          <p:nvPr>
            <p:ph type="title"/>
          </p:nvPr>
        </p:nvSpPr>
        <p:spPr/>
        <p:txBody>
          <a:bodyPr/>
          <a:lstStyle/>
          <a:p>
            <a:r>
              <a:rPr lang="en-GB" dirty="0"/>
              <a:t>Future works</a:t>
            </a:r>
            <a:endParaRPr lang="en-US" dirty="0"/>
          </a:p>
        </p:txBody>
      </p:sp>
      <p:sp>
        <p:nvSpPr>
          <p:cNvPr id="3" name="Content Placeholder 2">
            <a:extLst>
              <a:ext uri="{FF2B5EF4-FFF2-40B4-BE49-F238E27FC236}">
                <a16:creationId xmlns:a16="http://schemas.microsoft.com/office/drawing/2014/main" id="{57037FA8-E64C-45D2-8BDC-FD87F4924C4E}"/>
              </a:ext>
            </a:extLst>
          </p:cNvPr>
          <p:cNvSpPr>
            <a:spLocks noGrp="1"/>
          </p:cNvSpPr>
          <p:nvPr>
            <p:ph idx="1"/>
          </p:nvPr>
        </p:nvSpPr>
        <p:spPr>
          <a:xfrm>
            <a:off x="179387" y="1880395"/>
            <a:ext cx="8785225" cy="612501"/>
          </a:xfrm>
        </p:spPr>
        <p:txBody>
          <a:bodyPr/>
          <a:lstStyle/>
          <a:p>
            <a:pPr marL="0" indent="0">
              <a:buNone/>
            </a:pPr>
            <a:r>
              <a:rPr lang="en-GB" dirty="0"/>
              <a:t>Digital Twin for AI brains training and control</a:t>
            </a:r>
            <a:endParaRPr lang="en-US" dirty="0"/>
          </a:p>
        </p:txBody>
      </p:sp>
      <p:sp>
        <p:nvSpPr>
          <p:cNvPr id="4" name="Date Placeholder 3">
            <a:extLst>
              <a:ext uri="{FF2B5EF4-FFF2-40B4-BE49-F238E27FC236}">
                <a16:creationId xmlns:a16="http://schemas.microsoft.com/office/drawing/2014/main" id="{06240A48-CCE1-4E00-8A3B-F9A37661D0A0}"/>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4E60C914-B286-4AE6-BD07-AF27D2BB9DCA}"/>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1E5F4B0C-F659-4812-9665-B6FCEBBBACC8}"/>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72</a:t>
            </a:fld>
            <a:r>
              <a:rPr lang="en-US"/>
              <a:t>/1024</a:t>
            </a:r>
            <a:endParaRPr lang="en-US" dirty="0"/>
          </a:p>
        </p:txBody>
      </p:sp>
      <p:sp>
        <p:nvSpPr>
          <p:cNvPr id="21" name="TextBox 20">
            <a:extLst>
              <a:ext uri="{FF2B5EF4-FFF2-40B4-BE49-F238E27FC236}">
                <a16:creationId xmlns:a16="http://schemas.microsoft.com/office/drawing/2014/main" id="{8F7E6189-451E-4FB0-88E5-E5D634544B61}"/>
              </a:ext>
            </a:extLst>
          </p:cNvPr>
          <p:cNvSpPr txBox="1"/>
          <p:nvPr/>
        </p:nvSpPr>
        <p:spPr>
          <a:xfrm>
            <a:off x="196070" y="2644656"/>
            <a:ext cx="6117947" cy="461665"/>
          </a:xfrm>
          <a:prstGeom prst="rect">
            <a:avLst/>
          </a:prstGeom>
          <a:noFill/>
        </p:spPr>
        <p:txBody>
          <a:bodyPr wrap="square" rtlCol="0">
            <a:spAutoFit/>
          </a:bodyPr>
          <a:lstStyle/>
          <a:p>
            <a:r>
              <a:rPr lang="en-GB" dirty="0">
                <a:latin typeface="+mn-lt"/>
              </a:rPr>
              <a:t>Reinforced learning in real world</a:t>
            </a:r>
            <a:endParaRPr lang="en-US" dirty="0">
              <a:latin typeface="+mn-lt"/>
            </a:endParaRPr>
          </a:p>
        </p:txBody>
      </p:sp>
      <p:grpSp>
        <p:nvGrpSpPr>
          <p:cNvPr id="24" name="Group 23">
            <a:extLst>
              <a:ext uri="{FF2B5EF4-FFF2-40B4-BE49-F238E27FC236}">
                <a16:creationId xmlns:a16="http://schemas.microsoft.com/office/drawing/2014/main" id="{802C0AC3-740F-465A-94ED-948B3E7BCA82}"/>
              </a:ext>
            </a:extLst>
          </p:cNvPr>
          <p:cNvGrpSpPr/>
          <p:nvPr/>
        </p:nvGrpSpPr>
        <p:grpSpPr>
          <a:xfrm>
            <a:off x="3549027" y="3699433"/>
            <a:ext cx="5415585" cy="2032509"/>
            <a:chOff x="1345263" y="3564534"/>
            <a:chExt cx="5415585" cy="2032509"/>
          </a:xfrm>
        </p:grpSpPr>
        <p:grpSp>
          <p:nvGrpSpPr>
            <p:cNvPr id="23" name="Group 22">
              <a:extLst>
                <a:ext uri="{FF2B5EF4-FFF2-40B4-BE49-F238E27FC236}">
                  <a16:creationId xmlns:a16="http://schemas.microsoft.com/office/drawing/2014/main" id="{FA86B924-BB8D-4C7E-8D31-43EA89324F7F}"/>
                </a:ext>
              </a:extLst>
            </p:cNvPr>
            <p:cNvGrpSpPr/>
            <p:nvPr/>
          </p:nvGrpSpPr>
          <p:grpSpPr>
            <a:xfrm>
              <a:off x="1345263" y="3564534"/>
              <a:ext cx="5415585" cy="2032509"/>
              <a:chOff x="2150977" y="3745710"/>
              <a:chExt cx="4070391" cy="1489305"/>
            </a:xfrm>
          </p:grpSpPr>
          <p:sp>
            <p:nvSpPr>
              <p:cNvPr id="8" name="Rectangle 30">
                <a:extLst>
                  <a:ext uri="{FF2B5EF4-FFF2-40B4-BE49-F238E27FC236}">
                    <a16:creationId xmlns:a16="http://schemas.microsoft.com/office/drawing/2014/main" id="{73A2C7B2-0295-4AC6-A473-9DB4C0772885}"/>
                  </a:ext>
                </a:extLst>
              </p:cNvPr>
              <p:cNvSpPr>
                <a:spLocks noChangeArrowheads="1"/>
              </p:cNvSpPr>
              <p:nvPr/>
            </p:nvSpPr>
            <p:spPr bwMode="auto">
              <a:xfrm>
                <a:off x="3397181" y="3981696"/>
                <a:ext cx="1008112" cy="1009452"/>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B2DA9278-1044-4ADF-944F-DD3229C1C6E7}"/>
                  </a:ext>
                </a:extLst>
              </p:cNvPr>
              <p:cNvSpPr txBox="1"/>
              <p:nvPr/>
            </p:nvSpPr>
            <p:spPr>
              <a:xfrm>
                <a:off x="5081632" y="4202348"/>
                <a:ext cx="1139736" cy="830997"/>
              </a:xfrm>
              <a:prstGeom prst="rect">
                <a:avLst/>
              </a:prstGeom>
              <a:noFill/>
              <a:ln>
                <a:solidFill>
                  <a:schemeClr val="tx1"/>
                </a:solidFill>
              </a:ln>
            </p:spPr>
            <p:txBody>
              <a:bodyPr wrap="none" rtlCol="0">
                <a:spAutoFit/>
              </a:bodyPr>
              <a:lstStyle/>
              <a:p>
                <a:pPr algn="ctr"/>
                <a:r>
                  <a:rPr lang="en-GB" sz="1600" dirty="0"/>
                  <a:t>AI</a:t>
                </a:r>
              </a:p>
              <a:p>
                <a:pPr algn="ctr"/>
                <a:r>
                  <a:rPr lang="en-GB" sz="1600" dirty="0"/>
                  <a:t>Reinforced</a:t>
                </a:r>
              </a:p>
              <a:p>
                <a:pPr algn="ctr"/>
                <a:r>
                  <a:rPr lang="en-GB" sz="1600" dirty="0"/>
                  <a:t>learning</a:t>
                </a:r>
                <a:endParaRPr lang="en-US" sz="1600" dirty="0"/>
              </a:p>
            </p:txBody>
          </p:sp>
          <p:cxnSp>
            <p:nvCxnSpPr>
              <p:cNvPr id="11" name="Connector: Elbow 10">
                <a:extLst>
                  <a:ext uri="{FF2B5EF4-FFF2-40B4-BE49-F238E27FC236}">
                    <a16:creationId xmlns:a16="http://schemas.microsoft.com/office/drawing/2014/main" id="{80554A6F-F9FE-4FE0-860E-A42D75FAFBA8}"/>
                  </a:ext>
                </a:extLst>
              </p:cNvPr>
              <p:cNvCxnSpPr>
                <a:stCxn id="8" idx="2"/>
                <a:endCxn id="10" idx="2"/>
              </p:cNvCxnSpPr>
              <p:nvPr/>
            </p:nvCxnSpPr>
            <p:spPr bwMode="auto">
              <a:xfrm rot="16200000" flipH="1">
                <a:off x="4755270" y="4137114"/>
                <a:ext cx="42197" cy="1750263"/>
              </a:xfrm>
              <a:prstGeom prst="bentConnector3">
                <a:avLst>
                  <a:gd name="adj1" fmla="val 64174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 name="Connector: Elbow 11">
                <a:extLst>
                  <a:ext uri="{FF2B5EF4-FFF2-40B4-BE49-F238E27FC236}">
                    <a16:creationId xmlns:a16="http://schemas.microsoft.com/office/drawing/2014/main" id="{CC3CF87D-569C-411E-B962-82D8F1F6B29A}"/>
                  </a:ext>
                </a:extLst>
              </p:cNvPr>
              <p:cNvCxnSpPr>
                <a:stCxn id="10" idx="0"/>
                <a:endCxn id="8" idx="0"/>
              </p:cNvCxnSpPr>
              <p:nvPr/>
            </p:nvCxnSpPr>
            <p:spPr bwMode="auto">
              <a:xfrm rot="16200000" flipV="1">
                <a:off x="4666043" y="3216890"/>
                <a:ext cx="220652" cy="1750263"/>
              </a:xfrm>
              <a:prstGeom prst="bentConnector3">
                <a:avLst>
                  <a:gd name="adj1" fmla="val 203602"/>
                </a:avLst>
              </a:prstGeom>
              <a:solidFill>
                <a:schemeClr val="accent1"/>
              </a:solidFill>
              <a:ln w="9525" cap="flat" cmpd="sng" algn="ctr">
                <a:solidFill>
                  <a:schemeClr val="tx1"/>
                </a:solidFill>
                <a:prstDash val="solid"/>
                <a:miter lim="800000"/>
                <a:headEnd type="none" w="med" len="med"/>
                <a:tailEnd type="triangle"/>
              </a:ln>
              <a:effectLst/>
            </p:spPr>
          </p:cxnSp>
          <p:sp>
            <p:nvSpPr>
              <p:cNvPr id="13" name="TextBox 12">
                <a:extLst>
                  <a:ext uri="{FF2B5EF4-FFF2-40B4-BE49-F238E27FC236}">
                    <a16:creationId xmlns:a16="http://schemas.microsoft.com/office/drawing/2014/main" id="{2ED79779-0848-4F7E-9EBB-050735025EAD}"/>
                  </a:ext>
                </a:extLst>
              </p:cNvPr>
              <p:cNvSpPr txBox="1"/>
              <p:nvPr/>
            </p:nvSpPr>
            <p:spPr>
              <a:xfrm>
                <a:off x="4134654" y="3745710"/>
                <a:ext cx="1283428" cy="523220"/>
              </a:xfrm>
              <a:prstGeom prst="rect">
                <a:avLst/>
              </a:prstGeom>
              <a:noFill/>
            </p:spPr>
            <p:txBody>
              <a:bodyPr wrap="none" rtlCol="0">
                <a:spAutoFit/>
              </a:bodyPr>
              <a:lstStyle/>
              <a:p>
                <a:pPr algn="ctr"/>
                <a:r>
                  <a:rPr lang="en-GB" sz="1400" dirty="0"/>
                  <a:t>Control action</a:t>
                </a:r>
              </a:p>
              <a:p>
                <a:pPr algn="ctr"/>
                <a:r>
                  <a:rPr lang="en-GB" sz="1400" dirty="0"/>
                  <a:t>reward</a:t>
                </a:r>
                <a:endParaRPr lang="en-US" sz="1400" dirty="0"/>
              </a:p>
            </p:txBody>
          </p:sp>
          <p:sp>
            <p:nvSpPr>
              <p:cNvPr id="14" name="TextBox 13">
                <a:extLst>
                  <a:ext uri="{FF2B5EF4-FFF2-40B4-BE49-F238E27FC236}">
                    <a16:creationId xmlns:a16="http://schemas.microsoft.com/office/drawing/2014/main" id="{1612BA7C-64BC-4B84-847A-7EA7EA86B131}"/>
                  </a:ext>
                </a:extLst>
              </p:cNvPr>
              <p:cNvSpPr txBox="1"/>
              <p:nvPr/>
            </p:nvSpPr>
            <p:spPr>
              <a:xfrm>
                <a:off x="4483169" y="4896734"/>
                <a:ext cx="598463" cy="338281"/>
              </a:xfrm>
              <a:prstGeom prst="rect">
                <a:avLst/>
              </a:prstGeom>
              <a:noFill/>
            </p:spPr>
            <p:txBody>
              <a:bodyPr wrap="none" rtlCol="0">
                <a:spAutoFit/>
              </a:bodyPr>
              <a:lstStyle/>
              <a:p>
                <a:pPr algn="ctr"/>
                <a:r>
                  <a:rPr lang="en-GB" sz="1200" dirty="0"/>
                  <a:t>System</a:t>
                </a:r>
              </a:p>
              <a:p>
                <a:pPr algn="ctr"/>
                <a:r>
                  <a:rPr lang="en-GB" sz="1200" dirty="0"/>
                  <a:t>response</a:t>
                </a:r>
                <a:endParaRPr lang="en-US" sz="1200" dirty="0"/>
              </a:p>
            </p:txBody>
          </p:sp>
          <p:sp>
            <p:nvSpPr>
              <p:cNvPr id="15" name="TextBox 14">
                <a:extLst>
                  <a:ext uri="{FF2B5EF4-FFF2-40B4-BE49-F238E27FC236}">
                    <a16:creationId xmlns:a16="http://schemas.microsoft.com/office/drawing/2014/main" id="{A7C07E82-E03A-447A-A20C-C0018AA81E8A}"/>
                  </a:ext>
                </a:extLst>
              </p:cNvPr>
              <p:cNvSpPr txBox="1"/>
              <p:nvPr/>
            </p:nvSpPr>
            <p:spPr>
              <a:xfrm>
                <a:off x="3553216" y="4739710"/>
                <a:ext cx="752391" cy="202969"/>
              </a:xfrm>
              <a:prstGeom prst="rect">
                <a:avLst/>
              </a:prstGeom>
              <a:noFill/>
            </p:spPr>
            <p:txBody>
              <a:bodyPr wrap="none" rtlCol="0">
                <a:spAutoFit/>
              </a:bodyPr>
              <a:lstStyle/>
              <a:p>
                <a:r>
                  <a:rPr lang="en-GB" sz="1200" dirty="0"/>
                  <a:t>Real system</a:t>
                </a:r>
                <a:endParaRPr lang="en-US" sz="1200" dirty="0"/>
              </a:p>
            </p:txBody>
          </p:sp>
          <p:cxnSp>
            <p:nvCxnSpPr>
              <p:cNvPr id="16" name="Straight Arrow Connector 15">
                <a:extLst>
                  <a:ext uri="{FF2B5EF4-FFF2-40B4-BE49-F238E27FC236}">
                    <a16:creationId xmlns:a16="http://schemas.microsoft.com/office/drawing/2014/main" id="{129B1EBE-50A9-42ED-9BF2-49A61320D6E4}"/>
                  </a:ext>
                </a:extLst>
              </p:cNvPr>
              <p:cNvCxnSpPr>
                <a:cxnSpLocks/>
                <a:endCxn id="8" idx="1"/>
              </p:cNvCxnSpPr>
              <p:nvPr/>
            </p:nvCxnSpPr>
            <p:spPr bwMode="auto">
              <a:xfrm>
                <a:off x="2425162" y="4479027"/>
                <a:ext cx="972019" cy="7395"/>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7" name="TextBox 16">
                <a:extLst>
                  <a:ext uri="{FF2B5EF4-FFF2-40B4-BE49-F238E27FC236}">
                    <a16:creationId xmlns:a16="http://schemas.microsoft.com/office/drawing/2014/main" id="{F1294A6A-49B0-46F2-B56F-B51E67015DA1}"/>
                  </a:ext>
                </a:extLst>
              </p:cNvPr>
              <p:cNvSpPr txBox="1"/>
              <p:nvPr/>
            </p:nvSpPr>
            <p:spPr>
              <a:xfrm>
                <a:off x="2150977" y="4017362"/>
                <a:ext cx="1247713" cy="461665"/>
              </a:xfrm>
              <a:prstGeom prst="rect">
                <a:avLst/>
              </a:prstGeom>
              <a:noFill/>
            </p:spPr>
            <p:txBody>
              <a:bodyPr wrap="none" rtlCol="0">
                <a:spAutoFit/>
              </a:bodyPr>
              <a:lstStyle/>
              <a:p>
                <a:pPr algn="ctr"/>
                <a:r>
                  <a:rPr lang="en-GB" sz="1200" dirty="0"/>
                  <a:t>Physical system</a:t>
                </a:r>
              </a:p>
              <a:p>
                <a:pPr algn="ctr"/>
                <a:r>
                  <a:rPr lang="en-GB" sz="1200" dirty="0"/>
                  <a:t>I/O Data</a:t>
                </a:r>
                <a:endParaRPr lang="en-US" sz="1200" dirty="0"/>
              </a:p>
            </p:txBody>
          </p:sp>
        </p:grpSp>
        <p:pic>
          <p:nvPicPr>
            <p:cNvPr id="22" name="Picture 21">
              <a:extLst>
                <a:ext uri="{FF2B5EF4-FFF2-40B4-BE49-F238E27FC236}">
                  <a16:creationId xmlns:a16="http://schemas.microsoft.com/office/drawing/2014/main" id="{14417A34-6D9D-4426-B4B3-301AD587D4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38" t="18564" r="80454" b="61160"/>
            <a:stretch/>
          </p:blipFill>
          <p:spPr>
            <a:xfrm>
              <a:off x="3030232" y="4010238"/>
              <a:ext cx="1283428" cy="997044"/>
            </a:xfrm>
            <a:prstGeom prst="rect">
              <a:avLst/>
            </a:prstGeom>
          </p:spPr>
        </p:pic>
      </p:grpSp>
      <p:sp>
        <p:nvSpPr>
          <p:cNvPr id="25" name="TextBox 24">
            <a:extLst>
              <a:ext uri="{FF2B5EF4-FFF2-40B4-BE49-F238E27FC236}">
                <a16:creationId xmlns:a16="http://schemas.microsoft.com/office/drawing/2014/main" id="{4243168E-00E7-4F7A-A7DE-1782D6702787}"/>
              </a:ext>
            </a:extLst>
          </p:cNvPr>
          <p:cNvSpPr txBox="1"/>
          <p:nvPr/>
        </p:nvSpPr>
        <p:spPr>
          <a:xfrm>
            <a:off x="323528" y="3501008"/>
            <a:ext cx="3352957" cy="2308324"/>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mn-lt"/>
              </a:rPr>
              <a:t>One system</a:t>
            </a:r>
          </a:p>
          <a:p>
            <a:pPr marL="342900" indent="-342900">
              <a:buFont typeface="Arial" panose="020B0604020202020204" pitchFamily="34" charset="0"/>
              <a:buChar char="•"/>
            </a:pPr>
            <a:r>
              <a:rPr lang="en-GB" dirty="0">
                <a:latin typeface="+mn-lt"/>
              </a:rPr>
              <a:t>Repetitive learning  process</a:t>
            </a:r>
          </a:p>
          <a:p>
            <a:pPr marL="342900" indent="-342900">
              <a:buFont typeface="Arial" panose="020B0604020202020204" pitchFamily="34" charset="0"/>
              <a:buChar char="•"/>
            </a:pPr>
            <a:r>
              <a:rPr lang="en-GB" dirty="0">
                <a:latin typeface="+mn-lt"/>
              </a:rPr>
              <a:t>May take long time according to the desired behaviour </a:t>
            </a:r>
            <a:endParaRPr lang="en-US" dirty="0">
              <a:latin typeface="+mn-lt"/>
            </a:endParaRPr>
          </a:p>
        </p:txBody>
      </p:sp>
    </p:spTree>
    <p:extLst>
      <p:ext uri="{BB962C8B-B14F-4D97-AF65-F5344CB8AC3E}">
        <p14:creationId xmlns:p14="http://schemas.microsoft.com/office/powerpoint/2010/main" val="283408088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1F-7C1E-4DD2-B09B-AB02612CDDA5}"/>
              </a:ext>
            </a:extLst>
          </p:cNvPr>
          <p:cNvSpPr>
            <a:spLocks noGrp="1"/>
          </p:cNvSpPr>
          <p:nvPr>
            <p:ph type="title"/>
          </p:nvPr>
        </p:nvSpPr>
        <p:spPr/>
        <p:txBody>
          <a:bodyPr/>
          <a:lstStyle/>
          <a:p>
            <a:r>
              <a:rPr lang="en-GB" dirty="0"/>
              <a:t>Future works</a:t>
            </a:r>
            <a:endParaRPr lang="en-US" dirty="0"/>
          </a:p>
        </p:txBody>
      </p:sp>
      <p:sp>
        <p:nvSpPr>
          <p:cNvPr id="3" name="Content Placeholder 2">
            <a:extLst>
              <a:ext uri="{FF2B5EF4-FFF2-40B4-BE49-F238E27FC236}">
                <a16:creationId xmlns:a16="http://schemas.microsoft.com/office/drawing/2014/main" id="{57037FA8-E64C-45D2-8BDC-FD87F4924C4E}"/>
              </a:ext>
            </a:extLst>
          </p:cNvPr>
          <p:cNvSpPr>
            <a:spLocks noGrp="1"/>
          </p:cNvSpPr>
          <p:nvPr>
            <p:ph idx="1"/>
          </p:nvPr>
        </p:nvSpPr>
        <p:spPr>
          <a:xfrm>
            <a:off x="179387" y="1880395"/>
            <a:ext cx="8785225" cy="612501"/>
          </a:xfrm>
        </p:spPr>
        <p:txBody>
          <a:bodyPr/>
          <a:lstStyle/>
          <a:p>
            <a:pPr marL="0" indent="0">
              <a:buNone/>
            </a:pPr>
            <a:r>
              <a:rPr lang="en-GB" dirty="0"/>
              <a:t>Digital Twin for AI brains training and control</a:t>
            </a:r>
            <a:endParaRPr lang="en-US" dirty="0"/>
          </a:p>
        </p:txBody>
      </p:sp>
      <p:sp>
        <p:nvSpPr>
          <p:cNvPr id="4" name="Date Placeholder 3">
            <a:extLst>
              <a:ext uri="{FF2B5EF4-FFF2-40B4-BE49-F238E27FC236}">
                <a16:creationId xmlns:a16="http://schemas.microsoft.com/office/drawing/2014/main" id="{06240A48-CCE1-4E00-8A3B-F9A37661D0A0}"/>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4E60C914-B286-4AE6-BD07-AF27D2BB9DCA}"/>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1E5F4B0C-F659-4812-9665-B6FCEBBBACC8}"/>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73</a:t>
            </a:fld>
            <a:r>
              <a:rPr lang="en-US"/>
              <a:t>/1024</a:t>
            </a:r>
            <a:endParaRPr lang="en-US" dirty="0"/>
          </a:p>
        </p:txBody>
      </p:sp>
      <p:sp>
        <p:nvSpPr>
          <p:cNvPr id="21" name="TextBox 20">
            <a:extLst>
              <a:ext uri="{FF2B5EF4-FFF2-40B4-BE49-F238E27FC236}">
                <a16:creationId xmlns:a16="http://schemas.microsoft.com/office/drawing/2014/main" id="{8F7E6189-451E-4FB0-88E5-E5D634544B61}"/>
              </a:ext>
            </a:extLst>
          </p:cNvPr>
          <p:cNvSpPr txBox="1"/>
          <p:nvPr/>
        </p:nvSpPr>
        <p:spPr>
          <a:xfrm>
            <a:off x="196069" y="2644656"/>
            <a:ext cx="8288085" cy="461665"/>
          </a:xfrm>
          <a:prstGeom prst="rect">
            <a:avLst/>
          </a:prstGeom>
          <a:noFill/>
        </p:spPr>
        <p:txBody>
          <a:bodyPr wrap="square" rtlCol="0">
            <a:spAutoFit/>
          </a:bodyPr>
          <a:lstStyle/>
          <a:p>
            <a:r>
              <a:rPr lang="en-GB" dirty="0">
                <a:latin typeface="+mn-lt"/>
              </a:rPr>
              <a:t>Reinforced learning with Digital Twin plus real world physics</a:t>
            </a:r>
            <a:endParaRPr lang="en-US" dirty="0">
              <a:latin typeface="+mn-lt"/>
            </a:endParaRPr>
          </a:p>
        </p:txBody>
      </p:sp>
      <p:sp>
        <p:nvSpPr>
          <p:cNvPr id="10" name="TextBox 9">
            <a:extLst>
              <a:ext uri="{FF2B5EF4-FFF2-40B4-BE49-F238E27FC236}">
                <a16:creationId xmlns:a16="http://schemas.microsoft.com/office/drawing/2014/main" id="{B2DA9278-1044-4ADF-944F-DD3229C1C6E7}"/>
              </a:ext>
            </a:extLst>
          </p:cNvPr>
          <p:cNvSpPr txBox="1"/>
          <p:nvPr/>
        </p:nvSpPr>
        <p:spPr>
          <a:xfrm>
            <a:off x="7067376" y="4199872"/>
            <a:ext cx="1227773" cy="830997"/>
          </a:xfrm>
          <a:prstGeom prst="rect">
            <a:avLst/>
          </a:prstGeom>
          <a:noFill/>
          <a:ln>
            <a:solidFill>
              <a:schemeClr val="tx1"/>
            </a:solidFill>
          </a:ln>
        </p:spPr>
        <p:txBody>
          <a:bodyPr wrap="square" rtlCol="0">
            <a:spAutoFit/>
          </a:bodyPr>
          <a:lstStyle/>
          <a:p>
            <a:pPr algn="ctr"/>
            <a:r>
              <a:rPr lang="en-GB" sz="1600" dirty="0"/>
              <a:t>AI</a:t>
            </a:r>
          </a:p>
          <a:p>
            <a:pPr algn="ctr"/>
            <a:r>
              <a:rPr lang="en-GB" sz="1600" dirty="0"/>
              <a:t>Reinforced</a:t>
            </a:r>
          </a:p>
          <a:p>
            <a:pPr algn="ctr"/>
            <a:r>
              <a:rPr lang="en-GB" sz="1600" dirty="0"/>
              <a:t>learning</a:t>
            </a:r>
            <a:endParaRPr lang="en-US" sz="1600" dirty="0"/>
          </a:p>
        </p:txBody>
      </p:sp>
      <p:sp>
        <p:nvSpPr>
          <p:cNvPr id="13" name="TextBox 12">
            <a:extLst>
              <a:ext uri="{FF2B5EF4-FFF2-40B4-BE49-F238E27FC236}">
                <a16:creationId xmlns:a16="http://schemas.microsoft.com/office/drawing/2014/main" id="{2ED79779-0848-4F7E-9EBB-050735025EAD}"/>
              </a:ext>
            </a:extLst>
          </p:cNvPr>
          <p:cNvSpPr txBox="1"/>
          <p:nvPr/>
        </p:nvSpPr>
        <p:spPr>
          <a:xfrm>
            <a:off x="4424653" y="3369262"/>
            <a:ext cx="1527997" cy="523220"/>
          </a:xfrm>
          <a:prstGeom prst="rect">
            <a:avLst/>
          </a:prstGeom>
          <a:noFill/>
        </p:spPr>
        <p:txBody>
          <a:bodyPr wrap="square" rtlCol="0">
            <a:spAutoFit/>
          </a:bodyPr>
          <a:lstStyle/>
          <a:p>
            <a:pPr algn="ctr"/>
            <a:r>
              <a:rPr lang="en-GB" sz="1400" dirty="0"/>
              <a:t>Control action</a:t>
            </a:r>
          </a:p>
          <a:p>
            <a:pPr algn="ctr"/>
            <a:r>
              <a:rPr lang="en-GB" sz="1400" dirty="0"/>
              <a:t>reward</a:t>
            </a:r>
            <a:endParaRPr lang="en-US" sz="1400" dirty="0"/>
          </a:p>
        </p:txBody>
      </p:sp>
      <p:sp>
        <p:nvSpPr>
          <p:cNvPr id="14" name="TextBox 13">
            <a:extLst>
              <a:ext uri="{FF2B5EF4-FFF2-40B4-BE49-F238E27FC236}">
                <a16:creationId xmlns:a16="http://schemas.microsoft.com/office/drawing/2014/main" id="{1612BA7C-64BC-4B84-847A-7EA7EA86B131}"/>
              </a:ext>
            </a:extLst>
          </p:cNvPr>
          <p:cNvSpPr txBox="1"/>
          <p:nvPr/>
        </p:nvSpPr>
        <p:spPr>
          <a:xfrm>
            <a:off x="7687910" y="5178667"/>
            <a:ext cx="796245" cy="461664"/>
          </a:xfrm>
          <a:prstGeom prst="rect">
            <a:avLst/>
          </a:prstGeom>
          <a:noFill/>
        </p:spPr>
        <p:txBody>
          <a:bodyPr wrap="none" rtlCol="0">
            <a:spAutoFit/>
          </a:bodyPr>
          <a:lstStyle/>
          <a:p>
            <a:pPr algn="ctr"/>
            <a:r>
              <a:rPr lang="en-GB" sz="1200" dirty="0"/>
              <a:t>System</a:t>
            </a:r>
          </a:p>
          <a:p>
            <a:pPr algn="ctr"/>
            <a:r>
              <a:rPr lang="en-GB" sz="1200" dirty="0"/>
              <a:t>response</a:t>
            </a:r>
            <a:endParaRPr lang="en-US" sz="1200" dirty="0"/>
          </a:p>
        </p:txBody>
      </p:sp>
      <p:sp>
        <p:nvSpPr>
          <p:cNvPr id="17" name="TextBox 16">
            <a:extLst>
              <a:ext uri="{FF2B5EF4-FFF2-40B4-BE49-F238E27FC236}">
                <a16:creationId xmlns:a16="http://schemas.microsoft.com/office/drawing/2014/main" id="{F1294A6A-49B0-46F2-B56F-B51E67015DA1}"/>
              </a:ext>
            </a:extLst>
          </p:cNvPr>
          <p:cNvSpPr txBox="1"/>
          <p:nvPr/>
        </p:nvSpPr>
        <p:spPr>
          <a:xfrm>
            <a:off x="251520" y="4894599"/>
            <a:ext cx="807848" cy="646331"/>
          </a:xfrm>
          <a:prstGeom prst="rect">
            <a:avLst/>
          </a:prstGeom>
          <a:noFill/>
        </p:spPr>
        <p:txBody>
          <a:bodyPr wrap="square" rtlCol="0">
            <a:spAutoFit/>
          </a:bodyPr>
          <a:lstStyle/>
          <a:p>
            <a:pPr algn="ctr"/>
            <a:r>
              <a:rPr lang="en-GB" sz="1200" dirty="0"/>
              <a:t>Physical system</a:t>
            </a:r>
          </a:p>
          <a:p>
            <a:pPr algn="ctr"/>
            <a:r>
              <a:rPr lang="en-GB" sz="1200" dirty="0"/>
              <a:t>I/O Data</a:t>
            </a:r>
            <a:endParaRPr lang="en-US" sz="1200" dirty="0"/>
          </a:p>
        </p:txBody>
      </p:sp>
      <p:grpSp>
        <p:nvGrpSpPr>
          <p:cNvPr id="89" name="Group 88">
            <a:extLst>
              <a:ext uri="{FF2B5EF4-FFF2-40B4-BE49-F238E27FC236}">
                <a16:creationId xmlns:a16="http://schemas.microsoft.com/office/drawing/2014/main" id="{8983AFC8-23D6-4D9C-A911-5FA1275C73EB}"/>
              </a:ext>
            </a:extLst>
          </p:cNvPr>
          <p:cNvGrpSpPr/>
          <p:nvPr/>
        </p:nvGrpSpPr>
        <p:grpSpPr>
          <a:xfrm>
            <a:off x="1184069" y="4775021"/>
            <a:ext cx="1001043" cy="886227"/>
            <a:chOff x="5378817" y="4105832"/>
            <a:chExt cx="1001043" cy="902300"/>
          </a:xfrm>
        </p:grpSpPr>
        <p:sp>
          <p:nvSpPr>
            <p:cNvPr id="8" name="Rectangle 30">
              <a:extLst>
                <a:ext uri="{FF2B5EF4-FFF2-40B4-BE49-F238E27FC236}">
                  <a16:creationId xmlns:a16="http://schemas.microsoft.com/office/drawing/2014/main" id="{73A2C7B2-0295-4AC6-A473-9DB4C0772885}"/>
                </a:ext>
              </a:extLst>
            </p:cNvPr>
            <p:cNvSpPr>
              <a:spLocks noChangeArrowheads="1"/>
            </p:cNvSpPr>
            <p:nvPr/>
          </p:nvSpPr>
          <p:spPr bwMode="auto">
            <a:xfrm>
              <a:off x="5414683" y="4105832"/>
              <a:ext cx="885510" cy="900770"/>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A7C07E82-E03A-447A-A20C-C0018AA81E8A}"/>
                </a:ext>
              </a:extLst>
            </p:cNvPr>
            <p:cNvSpPr txBox="1"/>
            <p:nvPr/>
          </p:nvSpPr>
          <p:spPr>
            <a:xfrm>
              <a:off x="5378817" y="4731133"/>
              <a:ext cx="1001043" cy="276999"/>
            </a:xfrm>
            <a:prstGeom prst="rect">
              <a:avLst/>
            </a:prstGeom>
            <a:noFill/>
          </p:spPr>
          <p:txBody>
            <a:bodyPr wrap="none" rtlCol="0">
              <a:spAutoFit/>
            </a:bodyPr>
            <a:lstStyle/>
            <a:p>
              <a:r>
                <a:rPr lang="en-GB" sz="1200" dirty="0"/>
                <a:t>Real system</a:t>
              </a:r>
              <a:endParaRPr lang="en-US" sz="1200" dirty="0"/>
            </a:p>
          </p:txBody>
        </p:sp>
        <p:pic>
          <p:nvPicPr>
            <p:cNvPr id="44" name="Picture 43">
              <a:extLst>
                <a:ext uri="{FF2B5EF4-FFF2-40B4-BE49-F238E27FC236}">
                  <a16:creationId xmlns:a16="http://schemas.microsoft.com/office/drawing/2014/main" id="{46A68292-60AC-4E10-9465-066B45CF75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38" t="18564" r="80454" b="61160"/>
            <a:stretch/>
          </p:blipFill>
          <p:spPr>
            <a:xfrm>
              <a:off x="5508104" y="4212010"/>
              <a:ext cx="753214" cy="585142"/>
            </a:xfrm>
            <a:prstGeom prst="rect">
              <a:avLst/>
            </a:prstGeom>
          </p:spPr>
        </p:pic>
      </p:grpSp>
      <p:grpSp>
        <p:nvGrpSpPr>
          <p:cNvPr id="73" name="Group 72">
            <a:extLst>
              <a:ext uri="{FF2B5EF4-FFF2-40B4-BE49-F238E27FC236}">
                <a16:creationId xmlns:a16="http://schemas.microsoft.com/office/drawing/2014/main" id="{745ADAC3-552B-48AC-9EA3-C944514697C3}"/>
              </a:ext>
            </a:extLst>
          </p:cNvPr>
          <p:cNvGrpSpPr/>
          <p:nvPr/>
        </p:nvGrpSpPr>
        <p:grpSpPr>
          <a:xfrm>
            <a:off x="2401136" y="4775021"/>
            <a:ext cx="4272458" cy="886227"/>
            <a:chOff x="4558971" y="5369601"/>
            <a:chExt cx="4272458" cy="886227"/>
          </a:xfrm>
        </p:grpSpPr>
        <p:grpSp>
          <p:nvGrpSpPr>
            <p:cNvPr id="55" name="Group 54">
              <a:extLst>
                <a:ext uri="{FF2B5EF4-FFF2-40B4-BE49-F238E27FC236}">
                  <a16:creationId xmlns:a16="http://schemas.microsoft.com/office/drawing/2014/main" id="{FBEACFFB-D7FB-42F5-87E2-7600BD5CAA6E}"/>
                </a:ext>
              </a:extLst>
            </p:cNvPr>
            <p:cNvGrpSpPr/>
            <p:nvPr/>
          </p:nvGrpSpPr>
          <p:grpSpPr>
            <a:xfrm>
              <a:off x="5578949" y="5369601"/>
              <a:ext cx="885509" cy="871346"/>
              <a:chOff x="6821033" y="4967806"/>
              <a:chExt cx="1008112" cy="1009452"/>
            </a:xfrm>
          </p:grpSpPr>
          <p:sp>
            <p:nvSpPr>
              <p:cNvPr id="52" name="Rectangle 30">
                <a:extLst>
                  <a:ext uri="{FF2B5EF4-FFF2-40B4-BE49-F238E27FC236}">
                    <a16:creationId xmlns:a16="http://schemas.microsoft.com/office/drawing/2014/main" id="{F7C1AB78-BDA7-4CE9-8AE1-14BC64D71F2D}"/>
                  </a:ext>
                </a:extLst>
              </p:cNvPr>
              <p:cNvSpPr>
                <a:spLocks noChangeArrowheads="1"/>
              </p:cNvSpPr>
              <p:nvPr/>
            </p:nvSpPr>
            <p:spPr bwMode="auto">
              <a:xfrm>
                <a:off x="6821033" y="4967806"/>
                <a:ext cx="1008112" cy="1009452"/>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4" name="Picture 31">
                <a:extLst>
                  <a:ext uri="{FF2B5EF4-FFF2-40B4-BE49-F238E27FC236}">
                    <a16:creationId xmlns:a16="http://schemas.microsoft.com/office/drawing/2014/main" id="{4058FBA6-AD02-4626-B523-5671F997A8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754" y="5131045"/>
                <a:ext cx="499225" cy="5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a:extLst>
                <a:ext uri="{FF2B5EF4-FFF2-40B4-BE49-F238E27FC236}">
                  <a16:creationId xmlns:a16="http://schemas.microsoft.com/office/drawing/2014/main" id="{ABAAEB28-0AB3-430D-B68E-5A795A636BC3}"/>
                </a:ext>
              </a:extLst>
            </p:cNvPr>
            <p:cNvGrpSpPr/>
            <p:nvPr/>
          </p:nvGrpSpPr>
          <p:grpSpPr>
            <a:xfrm>
              <a:off x="4558971" y="5371740"/>
              <a:ext cx="885509" cy="871346"/>
              <a:chOff x="6821033" y="4967806"/>
              <a:chExt cx="1008112" cy="1009452"/>
            </a:xfrm>
          </p:grpSpPr>
          <p:sp>
            <p:nvSpPr>
              <p:cNvPr id="57" name="Rectangle 30">
                <a:extLst>
                  <a:ext uri="{FF2B5EF4-FFF2-40B4-BE49-F238E27FC236}">
                    <a16:creationId xmlns:a16="http://schemas.microsoft.com/office/drawing/2014/main" id="{F46F6462-A90D-4162-A75C-7B4D26DE222C}"/>
                  </a:ext>
                </a:extLst>
              </p:cNvPr>
              <p:cNvSpPr>
                <a:spLocks noChangeArrowheads="1"/>
              </p:cNvSpPr>
              <p:nvPr/>
            </p:nvSpPr>
            <p:spPr bwMode="auto">
              <a:xfrm>
                <a:off x="6821033" y="4967806"/>
                <a:ext cx="1008112" cy="1009452"/>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 name="Picture 31">
                <a:extLst>
                  <a:ext uri="{FF2B5EF4-FFF2-40B4-BE49-F238E27FC236}">
                    <a16:creationId xmlns:a16="http://schemas.microsoft.com/office/drawing/2014/main" id="{7362F4D2-1EDF-4FC2-B80E-228665934A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754" y="5131045"/>
                <a:ext cx="499225" cy="5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9">
              <a:extLst>
                <a:ext uri="{FF2B5EF4-FFF2-40B4-BE49-F238E27FC236}">
                  <a16:creationId xmlns:a16="http://schemas.microsoft.com/office/drawing/2014/main" id="{208FADCF-A309-4AB2-97DD-949DDFC54BA5}"/>
                </a:ext>
              </a:extLst>
            </p:cNvPr>
            <p:cNvGrpSpPr/>
            <p:nvPr/>
          </p:nvGrpSpPr>
          <p:grpSpPr>
            <a:xfrm>
              <a:off x="6598928" y="5369601"/>
              <a:ext cx="885509" cy="871346"/>
              <a:chOff x="6821033" y="4967806"/>
              <a:chExt cx="1008112" cy="1009452"/>
            </a:xfrm>
          </p:grpSpPr>
          <p:sp>
            <p:nvSpPr>
              <p:cNvPr id="61" name="Rectangle 30">
                <a:extLst>
                  <a:ext uri="{FF2B5EF4-FFF2-40B4-BE49-F238E27FC236}">
                    <a16:creationId xmlns:a16="http://schemas.microsoft.com/office/drawing/2014/main" id="{8C4333A5-9F8B-4B83-AE5B-A282C23FDB42}"/>
                  </a:ext>
                </a:extLst>
              </p:cNvPr>
              <p:cNvSpPr>
                <a:spLocks noChangeArrowheads="1"/>
              </p:cNvSpPr>
              <p:nvPr/>
            </p:nvSpPr>
            <p:spPr bwMode="auto">
              <a:xfrm>
                <a:off x="6821033" y="4967806"/>
                <a:ext cx="1008112" cy="1009452"/>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 name="Picture 31">
                <a:extLst>
                  <a:ext uri="{FF2B5EF4-FFF2-40B4-BE49-F238E27FC236}">
                    <a16:creationId xmlns:a16="http://schemas.microsoft.com/office/drawing/2014/main" id="{B967914C-8E8E-45F9-8BCD-0E00FBE3EA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754" y="5131045"/>
                <a:ext cx="499225" cy="5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63">
              <a:extLst>
                <a:ext uri="{FF2B5EF4-FFF2-40B4-BE49-F238E27FC236}">
                  <a16:creationId xmlns:a16="http://schemas.microsoft.com/office/drawing/2014/main" id="{7AECE4CC-433F-4534-8C36-5623AE1025B2}"/>
                </a:ext>
              </a:extLst>
            </p:cNvPr>
            <p:cNvGrpSpPr/>
            <p:nvPr/>
          </p:nvGrpSpPr>
          <p:grpSpPr>
            <a:xfrm>
              <a:off x="7945919" y="5377125"/>
              <a:ext cx="885510" cy="871346"/>
              <a:chOff x="6821033" y="4967806"/>
              <a:chExt cx="1008112" cy="1009452"/>
            </a:xfrm>
          </p:grpSpPr>
          <p:sp>
            <p:nvSpPr>
              <p:cNvPr id="65" name="Rectangle 30">
                <a:extLst>
                  <a:ext uri="{FF2B5EF4-FFF2-40B4-BE49-F238E27FC236}">
                    <a16:creationId xmlns:a16="http://schemas.microsoft.com/office/drawing/2014/main" id="{FA85BCC4-800F-43AA-8AEC-02E752E5147E}"/>
                  </a:ext>
                </a:extLst>
              </p:cNvPr>
              <p:cNvSpPr>
                <a:spLocks noChangeArrowheads="1"/>
              </p:cNvSpPr>
              <p:nvPr/>
            </p:nvSpPr>
            <p:spPr bwMode="auto">
              <a:xfrm>
                <a:off x="6821033" y="4967806"/>
                <a:ext cx="1008112" cy="1009452"/>
              </a:xfrm>
              <a:prstGeom prst="rect">
                <a:avLst/>
              </a:prstGeom>
              <a:noFill/>
              <a:ln w="22225"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TextBox 65">
                <a:extLst>
                  <a:ext uri="{FF2B5EF4-FFF2-40B4-BE49-F238E27FC236}">
                    <a16:creationId xmlns:a16="http://schemas.microsoft.com/office/drawing/2014/main" id="{13373AC6-FB92-4187-8BF7-E1E995F98303}"/>
                  </a:ext>
                </a:extLst>
              </p:cNvPr>
              <p:cNvSpPr txBox="1"/>
              <p:nvPr/>
            </p:nvSpPr>
            <p:spPr>
              <a:xfrm>
                <a:off x="7056639" y="5643694"/>
                <a:ext cx="536899" cy="294161"/>
              </a:xfrm>
              <a:prstGeom prst="rect">
                <a:avLst/>
              </a:prstGeom>
              <a:noFill/>
            </p:spPr>
            <p:txBody>
              <a:bodyPr wrap="none" rtlCol="0">
                <a:spAutoFit/>
              </a:bodyPr>
              <a:lstStyle/>
              <a:p>
                <a:pPr algn="ctr"/>
                <a:r>
                  <a:rPr lang="en-GB" sz="1050" dirty="0"/>
                  <a:t>DT n</a:t>
                </a:r>
                <a:endParaRPr lang="en-US" sz="1050" dirty="0"/>
              </a:p>
            </p:txBody>
          </p:sp>
          <p:pic>
            <p:nvPicPr>
              <p:cNvPr id="67" name="Picture 31">
                <a:extLst>
                  <a:ext uri="{FF2B5EF4-FFF2-40B4-BE49-F238E27FC236}">
                    <a16:creationId xmlns:a16="http://schemas.microsoft.com/office/drawing/2014/main" id="{C00A6FCE-65FD-4FFC-BD5B-E8B132BBD3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0864" y="5028826"/>
                <a:ext cx="499225" cy="5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TextBox 67">
              <a:extLst>
                <a:ext uri="{FF2B5EF4-FFF2-40B4-BE49-F238E27FC236}">
                  <a16:creationId xmlns:a16="http://schemas.microsoft.com/office/drawing/2014/main" id="{6A068AD6-6386-4964-861C-990468D69F9B}"/>
                </a:ext>
              </a:extLst>
            </p:cNvPr>
            <p:cNvSpPr txBox="1"/>
            <p:nvPr/>
          </p:nvSpPr>
          <p:spPr>
            <a:xfrm>
              <a:off x="7491085" y="5540557"/>
              <a:ext cx="436338" cy="461665"/>
            </a:xfrm>
            <a:prstGeom prst="rect">
              <a:avLst/>
            </a:prstGeom>
            <a:noFill/>
          </p:spPr>
          <p:txBody>
            <a:bodyPr wrap="none" rtlCol="0">
              <a:spAutoFit/>
            </a:bodyPr>
            <a:lstStyle/>
            <a:p>
              <a:r>
                <a:rPr lang="en-GB" dirty="0"/>
                <a:t>…</a:t>
              </a:r>
              <a:endParaRPr lang="en-US" dirty="0"/>
            </a:p>
          </p:txBody>
        </p:sp>
        <p:sp>
          <p:nvSpPr>
            <p:cNvPr id="69" name="TextBox 68">
              <a:extLst>
                <a:ext uri="{FF2B5EF4-FFF2-40B4-BE49-F238E27FC236}">
                  <a16:creationId xmlns:a16="http://schemas.microsoft.com/office/drawing/2014/main" id="{947B69ED-0614-4043-B215-2726EE869233}"/>
                </a:ext>
              </a:extLst>
            </p:cNvPr>
            <p:cNvSpPr txBox="1"/>
            <p:nvPr/>
          </p:nvSpPr>
          <p:spPr>
            <a:xfrm>
              <a:off x="4738286" y="5967796"/>
              <a:ext cx="470000" cy="253916"/>
            </a:xfrm>
            <a:prstGeom prst="rect">
              <a:avLst/>
            </a:prstGeom>
            <a:noFill/>
          </p:spPr>
          <p:txBody>
            <a:bodyPr wrap="none" rtlCol="0">
              <a:spAutoFit/>
            </a:bodyPr>
            <a:lstStyle/>
            <a:p>
              <a:pPr algn="ctr"/>
              <a:r>
                <a:rPr lang="en-GB" sz="1050" dirty="0"/>
                <a:t>DT 1</a:t>
              </a:r>
              <a:endParaRPr lang="en-US" sz="1050" dirty="0"/>
            </a:p>
          </p:txBody>
        </p:sp>
        <p:sp>
          <p:nvSpPr>
            <p:cNvPr id="70" name="TextBox 69">
              <a:extLst>
                <a:ext uri="{FF2B5EF4-FFF2-40B4-BE49-F238E27FC236}">
                  <a16:creationId xmlns:a16="http://schemas.microsoft.com/office/drawing/2014/main" id="{8E1F1289-E095-4F6F-9F7A-DB194BAE6E9E}"/>
                </a:ext>
              </a:extLst>
            </p:cNvPr>
            <p:cNvSpPr txBox="1"/>
            <p:nvPr/>
          </p:nvSpPr>
          <p:spPr>
            <a:xfrm>
              <a:off x="5780865" y="6001912"/>
              <a:ext cx="470000" cy="253916"/>
            </a:xfrm>
            <a:prstGeom prst="rect">
              <a:avLst/>
            </a:prstGeom>
            <a:noFill/>
          </p:spPr>
          <p:txBody>
            <a:bodyPr wrap="none" rtlCol="0">
              <a:spAutoFit/>
            </a:bodyPr>
            <a:lstStyle/>
            <a:p>
              <a:pPr algn="ctr"/>
              <a:r>
                <a:rPr lang="en-GB" sz="1050" dirty="0"/>
                <a:t>DT 2</a:t>
              </a:r>
              <a:endParaRPr lang="en-US" sz="1050" dirty="0"/>
            </a:p>
          </p:txBody>
        </p:sp>
        <p:sp>
          <p:nvSpPr>
            <p:cNvPr id="71" name="TextBox 70">
              <a:extLst>
                <a:ext uri="{FF2B5EF4-FFF2-40B4-BE49-F238E27FC236}">
                  <a16:creationId xmlns:a16="http://schemas.microsoft.com/office/drawing/2014/main" id="{AD503BAC-0360-40DF-B830-E572012DD02A}"/>
                </a:ext>
              </a:extLst>
            </p:cNvPr>
            <p:cNvSpPr txBox="1"/>
            <p:nvPr/>
          </p:nvSpPr>
          <p:spPr>
            <a:xfrm>
              <a:off x="6819844" y="5989781"/>
              <a:ext cx="470000" cy="253916"/>
            </a:xfrm>
            <a:prstGeom prst="rect">
              <a:avLst/>
            </a:prstGeom>
            <a:noFill/>
          </p:spPr>
          <p:txBody>
            <a:bodyPr wrap="none" rtlCol="0">
              <a:spAutoFit/>
            </a:bodyPr>
            <a:lstStyle/>
            <a:p>
              <a:pPr algn="ctr"/>
              <a:r>
                <a:rPr lang="en-GB" sz="1050" dirty="0"/>
                <a:t>DT 3</a:t>
              </a:r>
              <a:endParaRPr lang="en-US" sz="1050" dirty="0"/>
            </a:p>
          </p:txBody>
        </p:sp>
      </p:grpSp>
      <p:cxnSp>
        <p:nvCxnSpPr>
          <p:cNvPr id="12" name="Connector: Elbow 11">
            <a:extLst>
              <a:ext uri="{FF2B5EF4-FFF2-40B4-BE49-F238E27FC236}">
                <a16:creationId xmlns:a16="http://schemas.microsoft.com/office/drawing/2014/main" id="{CC3CF87D-569C-411E-B962-82D8F1F6B29A}"/>
              </a:ext>
            </a:extLst>
          </p:cNvPr>
          <p:cNvCxnSpPr>
            <a:cxnSpLocks/>
            <a:stCxn id="10" idx="0"/>
            <a:endCxn id="8" idx="0"/>
          </p:cNvCxnSpPr>
          <p:nvPr/>
        </p:nvCxnSpPr>
        <p:spPr bwMode="auto">
          <a:xfrm rot="16200000" flipH="1" flipV="1">
            <a:off x="4384402" y="1478159"/>
            <a:ext cx="575149" cy="6018573"/>
          </a:xfrm>
          <a:prstGeom prst="bentConnector3">
            <a:avLst>
              <a:gd name="adj1" fmla="val -39746"/>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5" name="Connector: Elbow 104">
            <a:extLst>
              <a:ext uri="{FF2B5EF4-FFF2-40B4-BE49-F238E27FC236}">
                <a16:creationId xmlns:a16="http://schemas.microsoft.com/office/drawing/2014/main" id="{8C849C7F-E517-4663-A84D-68A672B3191C}"/>
              </a:ext>
            </a:extLst>
          </p:cNvPr>
          <p:cNvCxnSpPr>
            <a:stCxn id="65" idx="2"/>
            <a:endCxn id="10" idx="2"/>
          </p:cNvCxnSpPr>
          <p:nvPr/>
        </p:nvCxnSpPr>
        <p:spPr bwMode="auto">
          <a:xfrm rot="5400000" flipH="1" flipV="1">
            <a:off x="6644540" y="4617168"/>
            <a:ext cx="623022" cy="1450424"/>
          </a:xfrm>
          <a:prstGeom prst="bentConnector3">
            <a:avLst>
              <a:gd name="adj1" fmla="val -3669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7" name="Connector: Elbow 106">
            <a:extLst>
              <a:ext uri="{FF2B5EF4-FFF2-40B4-BE49-F238E27FC236}">
                <a16:creationId xmlns:a16="http://schemas.microsoft.com/office/drawing/2014/main" id="{34F3CB3D-1E1F-4108-929F-4163D9D4B3A4}"/>
              </a:ext>
            </a:extLst>
          </p:cNvPr>
          <p:cNvCxnSpPr>
            <a:stCxn id="71" idx="2"/>
            <a:endCxn id="10" idx="2"/>
          </p:cNvCxnSpPr>
          <p:nvPr/>
        </p:nvCxnSpPr>
        <p:spPr bwMode="auto">
          <a:xfrm rot="5400000" flipH="1" flipV="1">
            <a:off x="5980012" y="3947866"/>
            <a:ext cx="618248" cy="2784254"/>
          </a:xfrm>
          <a:prstGeom prst="bentConnector3">
            <a:avLst>
              <a:gd name="adj1" fmla="val -3697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9" name="Connector: Elbow 108">
            <a:extLst>
              <a:ext uri="{FF2B5EF4-FFF2-40B4-BE49-F238E27FC236}">
                <a16:creationId xmlns:a16="http://schemas.microsoft.com/office/drawing/2014/main" id="{C932E076-AE26-4254-8728-528188E043A0}"/>
              </a:ext>
            </a:extLst>
          </p:cNvPr>
          <p:cNvCxnSpPr>
            <a:stCxn id="70" idx="2"/>
            <a:endCxn id="10" idx="2"/>
          </p:cNvCxnSpPr>
          <p:nvPr/>
        </p:nvCxnSpPr>
        <p:spPr bwMode="auto">
          <a:xfrm rot="5400000" flipH="1" flipV="1">
            <a:off x="5454456" y="3434442"/>
            <a:ext cx="630379" cy="3823233"/>
          </a:xfrm>
          <a:prstGeom prst="bentConnector3">
            <a:avLst>
              <a:gd name="adj1" fmla="val -36264"/>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1" name="Connector: Elbow 110">
            <a:extLst>
              <a:ext uri="{FF2B5EF4-FFF2-40B4-BE49-F238E27FC236}">
                <a16:creationId xmlns:a16="http://schemas.microsoft.com/office/drawing/2014/main" id="{D6631869-88CE-4890-815A-E61606BCB66C}"/>
              </a:ext>
            </a:extLst>
          </p:cNvPr>
          <p:cNvCxnSpPr>
            <a:cxnSpLocks/>
            <a:stCxn id="15" idx="2"/>
            <a:endCxn id="10" idx="2"/>
          </p:cNvCxnSpPr>
          <p:nvPr/>
        </p:nvCxnSpPr>
        <p:spPr bwMode="auto">
          <a:xfrm rot="5400000" flipH="1" flipV="1">
            <a:off x="4367737" y="2347723"/>
            <a:ext cx="630379" cy="5996672"/>
          </a:xfrm>
          <a:prstGeom prst="bentConnector3">
            <a:avLst>
              <a:gd name="adj1" fmla="val -36264"/>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3" name="Straight Arrow Connector 112">
            <a:extLst>
              <a:ext uri="{FF2B5EF4-FFF2-40B4-BE49-F238E27FC236}">
                <a16:creationId xmlns:a16="http://schemas.microsoft.com/office/drawing/2014/main" id="{DA8BF30D-9E87-411B-AAE8-CD87003B39F3}"/>
              </a:ext>
            </a:extLst>
          </p:cNvPr>
          <p:cNvCxnSpPr>
            <a:cxnSpLocks/>
            <a:stCxn id="17" idx="3"/>
            <a:endCxn id="8" idx="1"/>
          </p:cNvCxnSpPr>
          <p:nvPr/>
        </p:nvCxnSpPr>
        <p:spPr bwMode="auto">
          <a:xfrm flipV="1">
            <a:off x="1059368" y="5217383"/>
            <a:ext cx="160567" cy="38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5" name="Straight Arrow Connector 114">
            <a:extLst>
              <a:ext uri="{FF2B5EF4-FFF2-40B4-BE49-F238E27FC236}">
                <a16:creationId xmlns:a16="http://schemas.microsoft.com/office/drawing/2014/main" id="{721C4EAB-FCED-403A-8473-DAA994D9C78A}"/>
              </a:ext>
            </a:extLst>
          </p:cNvPr>
          <p:cNvCxnSpPr>
            <a:cxnSpLocks/>
            <a:stCxn id="8" idx="3"/>
            <a:endCxn id="57" idx="1"/>
          </p:cNvCxnSpPr>
          <p:nvPr/>
        </p:nvCxnSpPr>
        <p:spPr bwMode="auto">
          <a:xfrm flipV="1">
            <a:off x="2105445" y="5212833"/>
            <a:ext cx="295691" cy="455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7" name="Connector: Elbow 126">
            <a:extLst>
              <a:ext uri="{FF2B5EF4-FFF2-40B4-BE49-F238E27FC236}">
                <a16:creationId xmlns:a16="http://schemas.microsoft.com/office/drawing/2014/main" id="{2B19EE59-8730-4298-8E8B-953325DEFA12}"/>
              </a:ext>
            </a:extLst>
          </p:cNvPr>
          <p:cNvCxnSpPr>
            <a:stCxn id="10" idx="0"/>
            <a:endCxn id="57" idx="0"/>
          </p:cNvCxnSpPr>
          <p:nvPr/>
        </p:nvCxnSpPr>
        <p:spPr bwMode="auto">
          <a:xfrm rot="16200000" flipH="1" flipV="1">
            <a:off x="4973933" y="2069830"/>
            <a:ext cx="577288" cy="4837372"/>
          </a:xfrm>
          <a:prstGeom prst="bentConnector3">
            <a:avLst>
              <a:gd name="adj1" fmla="val -39599"/>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9" name="Connector: Elbow 128">
            <a:extLst>
              <a:ext uri="{FF2B5EF4-FFF2-40B4-BE49-F238E27FC236}">
                <a16:creationId xmlns:a16="http://schemas.microsoft.com/office/drawing/2014/main" id="{6E1B1BB1-184F-421E-B6A6-52346EF208F6}"/>
              </a:ext>
            </a:extLst>
          </p:cNvPr>
          <p:cNvCxnSpPr>
            <a:stCxn id="10" idx="0"/>
            <a:endCxn id="52" idx="0"/>
          </p:cNvCxnSpPr>
          <p:nvPr/>
        </p:nvCxnSpPr>
        <p:spPr bwMode="auto">
          <a:xfrm rot="16200000" flipH="1" flipV="1">
            <a:off x="5484991" y="2578749"/>
            <a:ext cx="575149" cy="3817394"/>
          </a:xfrm>
          <a:prstGeom prst="bentConnector3">
            <a:avLst>
              <a:gd name="adj1" fmla="val -39746"/>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31" name="Connector: Elbow 130">
            <a:extLst>
              <a:ext uri="{FF2B5EF4-FFF2-40B4-BE49-F238E27FC236}">
                <a16:creationId xmlns:a16="http://schemas.microsoft.com/office/drawing/2014/main" id="{DB85A1C0-AB7B-43DE-953E-201CAA426FAC}"/>
              </a:ext>
            </a:extLst>
          </p:cNvPr>
          <p:cNvCxnSpPr>
            <a:stCxn id="10" idx="0"/>
            <a:endCxn id="61" idx="0"/>
          </p:cNvCxnSpPr>
          <p:nvPr/>
        </p:nvCxnSpPr>
        <p:spPr bwMode="auto">
          <a:xfrm rot="16200000" flipH="1" flipV="1">
            <a:off x="5994981" y="3088738"/>
            <a:ext cx="575149" cy="2797415"/>
          </a:xfrm>
          <a:prstGeom prst="bentConnector3">
            <a:avLst>
              <a:gd name="adj1" fmla="val -39746"/>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33" name="Connector: Elbow 132">
            <a:extLst>
              <a:ext uri="{FF2B5EF4-FFF2-40B4-BE49-F238E27FC236}">
                <a16:creationId xmlns:a16="http://schemas.microsoft.com/office/drawing/2014/main" id="{465A2848-33EE-45C3-9A33-03B29454CB21}"/>
              </a:ext>
            </a:extLst>
          </p:cNvPr>
          <p:cNvCxnSpPr>
            <a:stCxn id="10" idx="0"/>
            <a:endCxn id="65" idx="0"/>
          </p:cNvCxnSpPr>
          <p:nvPr/>
        </p:nvCxnSpPr>
        <p:spPr bwMode="auto">
          <a:xfrm rot="16200000" flipH="1" flipV="1">
            <a:off x="6664714" y="3765996"/>
            <a:ext cx="582673" cy="1450424"/>
          </a:xfrm>
          <a:prstGeom prst="bentConnector3">
            <a:avLst>
              <a:gd name="adj1" fmla="val -39233"/>
            </a:avLst>
          </a:prstGeom>
          <a:solidFill>
            <a:schemeClr val="accent1"/>
          </a:solidFill>
          <a:ln w="9525" cap="flat" cmpd="sng" algn="ctr">
            <a:solidFill>
              <a:schemeClr val="tx1"/>
            </a:solidFill>
            <a:prstDash val="solid"/>
            <a:miter lim="800000"/>
            <a:headEnd type="none" w="med" len="med"/>
            <a:tailEnd type="triangle"/>
          </a:ln>
          <a:effectLst/>
        </p:spPr>
      </p:cxnSp>
      <p:cxnSp>
        <p:nvCxnSpPr>
          <p:cNvPr id="48" name="Connector: Elbow 47">
            <a:extLst>
              <a:ext uri="{FF2B5EF4-FFF2-40B4-BE49-F238E27FC236}">
                <a16:creationId xmlns:a16="http://schemas.microsoft.com/office/drawing/2014/main" id="{E8A32229-A61A-472D-A1C7-26A35674BDA0}"/>
              </a:ext>
            </a:extLst>
          </p:cNvPr>
          <p:cNvCxnSpPr>
            <a:cxnSpLocks/>
            <a:stCxn id="57" idx="2"/>
            <a:endCxn id="10" idx="2"/>
          </p:cNvCxnSpPr>
          <p:nvPr/>
        </p:nvCxnSpPr>
        <p:spPr bwMode="auto">
          <a:xfrm rot="5400000" flipH="1" flipV="1">
            <a:off x="4953758" y="2921002"/>
            <a:ext cx="617637" cy="4837372"/>
          </a:xfrm>
          <a:prstGeom prst="bentConnector3">
            <a:avLst>
              <a:gd name="adj1" fmla="val -37012"/>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157292110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3D68B-2B46-49BB-805E-AC59A3D52552}"/>
              </a:ext>
            </a:extLst>
          </p:cNvPr>
          <p:cNvSpPr>
            <a:spLocks noGrp="1"/>
          </p:cNvSpPr>
          <p:nvPr>
            <p:ph idx="1"/>
          </p:nvPr>
        </p:nvSpPr>
        <p:spPr>
          <a:xfrm>
            <a:off x="35496" y="1556073"/>
            <a:ext cx="8785225" cy="504775"/>
          </a:xfrm>
        </p:spPr>
        <p:txBody>
          <a:bodyPr/>
          <a:lstStyle/>
          <a:p>
            <a:pPr marL="0" indent="0">
              <a:buNone/>
            </a:pPr>
            <a:r>
              <a:rPr lang="en-GB" dirty="0"/>
              <a:t>2020 Digital Twin show-and-tell series:</a:t>
            </a:r>
            <a:endParaRPr lang="en-US" dirty="0"/>
          </a:p>
        </p:txBody>
      </p:sp>
      <p:sp>
        <p:nvSpPr>
          <p:cNvPr id="6" name="Slide Number Placeholder 5">
            <a:extLst>
              <a:ext uri="{FF2B5EF4-FFF2-40B4-BE49-F238E27FC236}">
                <a16:creationId xmlns:a16="http://schemas.microsoft.com/office/drawing/2014/main" id="{209E66AC-382C-4D35-9E19-8DC29598D44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74</a:t>
            </a:fld>
            <a:r>
              <a:rPr lang="en-US"/>
              <a:t>/1024</a:t>
            </a:r>
            <a:endParaRPr lang="en-US" dirty="0"/>
          </a:p>
        </p:txBody>
      </p:sp>
      <p:sp>
        <p:nvSpPr>
          <p:cNvPr id="7" name="Título 1">
            <a:extLst>
              <a:ext uri="{FF2B5EF4-FFF2-40B4-BE49-F238E27FC236}">
                <a16:creationId xmlns:a16="http://schemas.microsoft.com/office/drawing/2014/main" id="{570E9C7F-27DC-4AB4-9ED0-B39E92158009}"/>
              </a:ext>
            </a:extLst>
          </p:cNvPr>
          <p:cNvSpPr>
            <a:spLocks noGrp="1"/>
          </p:cNvSpPr>
          <p:nvPr>
            <p:ph type="title"/>
          </p:nvPr>
        </p:nvSpPr>
        <p:spPr>
          <a:xfrm>
            <a:off x="0" y="582393"/>
            <a:ext cx="9144000" cy="935038"/>
          </a:xfrm>
        </p:spPr>
        <p:txBody>
          <a:bodyPr/>
          <a:lstStyle/>
          <a:p>
            <a:r>
              <a:rPr lang="en-US" sz="3600" dirty="0"/>
              <a:t>Conclusions and next steps</a:t>
            </a:r>
            <a:endParaRPr lang="en-US" sz="3600" dirty="0">
              <a:solidFill>
                <a:schemeClr val="tx1"/>
              </a:solidFill>
            </a:endParaRPr>
          </a:p>
        </p:txBody>
      </p:sp>
      <p:graphicFrame>
        <p:nvGraphicFramePr>
          <p:cNvPr id="8" name="Table 8">
            <a:extLst>
              <a:ext uri="{FF2B5EF4-FFF2-40B4-BE49-F238E27FC236}">
                <a16:creationId xmlns:a16="http://schemas.microsoft.com/office/drawing/2014/main" id="{6FA76DAA-E34E-40E2-A3B6-99FE0AFEC590}"/>
              </a:ext>
            </a:extLst>
          </p:cNvPr>
          <p:cNvGraphicFramePr>
            <a:graphicFrameLocks noGrp="1"/>
          </p:cNvGraphicFramePr>
          <p:nvPr>
            <p:extLst>
              <p:ext uri="{D42A27DB-BD31-4B8C-83A1-F6EECF244321}">
                <p14:modId xmlns:p14="http://schemas.microsoft.com/office/powerpoint/2010/main" val="1875678904"/>
              </p:ext>
            </p:extLst>
          </p:nvPr>
        </p:nvGraphicFramePr>
        <p:xfrm>
          <a:off x="1256100" y="2331686"/>
          <a:ext cx="6631800" cy="3837177"/>
        </p:xfrm>
        <a:graphic>
          <a:graphicData uri="http://schemas.openxmlformats.org/drawingml/2006/table">
            <a:tbl>
              <a:tblPr firstRow="1" bandRow="1">
                <a:tableStyleId>{D27102A9-8310-4765-A935-A1911B00CA55}</a:tableStyleId>
              </a:tblPr>
              <a:tblGrid>
                <a:gridCol w="1657950">
                  <a:extLst>
                    <a:ext uri="{9D8B030D-6E8A-4147-A177-3AD203B41FA5}">
                      <a16:colId xmlns:a16="http://schemas.microsoft.com/office/drawing/2014/main" val="2792673253"/>
                    </a:ext>
                  </a:extLst>
                </a:gridCol>
                <a:gridCol w="1657950">
                  <a:extLst>
                    <a:ext uri="{9D8B030D-6E8A-4147-A177-3AD203B41FA5}">
                      <a16:colId xmlns:a16="http://schemas.microsoft.com/office/drawing/2014/main" val="674351994"/>
                    </a:ext>
                  </a:extLst>
                </a:gridCol>
                <a:gridCol w="1657950">
                  <a:extLst>
                    <a:ext uri="{9D8B030D-6E8A-4147-A177-3AD203B41FA5}">
                      <a16:colId xmlns:a16="http://schemas.microsoft.com/office/drawing/2014/main" val="537926852"/>
                    </a:ext>
                  </a:extLst>
                </a:gridCol>
                <a:gridCol w="1657950">
                  <a:extLst>
                    <a:ext uri="{9D8B030D-6E8A-4147-A177-3AD203B41FA5}">
                      <a16:colId xmlns:a16="http://schemas.microsoft.com/office/drawing/2014/main" val="2574250736"/>
                    </a:ext>
                  </a:extLst>
                </a:gridCol>
              </a:tblGrid>
              <a:tr h="392486">
                <a:tc>
                  <a:txBody>
                    <a:bodyPr/>
                    <a:lstStyle/>
                    <a:p>
                      <a:pPr algn="ctr"/>
                      <a:r>
                        <a:rPr lang="en-GB" sz="1400" dirty="0"/>
                        <a:t>Show and tell</a:t>
                      </a:r>
                      <a:endParaRPr lang="en-US" sz="1400" dirty="0"/>
                    </a:p>
                  </a:txBody>
                  <a:tcPr/>
                </a:tc>
                <a:tc>
                  <a:txBody>
                    <a:bodyPr/>
                    <a:lstStyle/>
                    <a:p>
                      <a:pPr algn="ctr"/>
                      <a:r>
                        <a:rPr lang="en-GB" sz="1400" dirty="0"/>
                        <a:t>System</a:t>
                      </a:r>
                      <a:endParaRPr lang="en-US" sz="1400" dirty="0"/>
                    </a:p>
                  </a:txBody>
                  <a:tcPr/>
                </a:tc>
                <a:tc>
                  <a:txBody>
                    <a:bodyPr/>
                    <a:lstStyle/>
                    <a:p>
                      <a:pPr algn="ctr"/>
                      <a:r>
                        <a:rPr lang="en-GB" sz="1400" dirty="0"/>
                        <a:t>Date</a:t>
                      </a:r>
                      <a:endParaRPr lang="en-US" sz="1400" dirty="0"/>
                    </a:p>
                  </a:txBody>
                  <a:tcPr/>
                </a:tc>
                <a:tc>
                  <a:txBody>
                    <a:bodyPr/>
                    <a:lstStyle/>
                    <a:p>
                      <a:pPr algn="ctr"/>
                      <a:r>
                        <a:rPr lang="en-GB" sz="1400" dirty="0"/>
                        <a:t>Speaker</a:t>
                      </a:r>
                      <a:endParaRPr lang="en-US" sz="1400" dirty="0"/>
                    </a:p>
                  </a:txBody>
                  <a:tcPr/>
                </a:tc>
                <a:extLst>
                  <a:ext uri="{0D108BD9-81ED-4DB2-BD59-A6C34878D82A}">
                    <a16:rowId xmlns:a16="http://schemas.microsoft.com/office/drawing/2014/main" val="2088805536"/>
                  </a:ext>
                </a:extLst>
              </a:tr>
              <a:tr h="560695">
                <a:tc>
                  <a:txBody>
                    <a:bodyPr/>
                    <a:lstStyle/>
                    <a:p>
                      <a:pPr algn="ctr"/>
                      <a:r>
                        <a:rPr lang="en-GB" sz="1400" dirty="0"/>
                        <a:t>Ball and plate system</a:t>
                      </a:r>
                      <a:endParaRPr lang="en-US" sz="1400" dirty="0"/>
                    </a:p>
                  </a:txBody>
                  <a:tcPr>
                    <a:noFill/>
                  </a:tcPr>
                </a:tc>
                <a:tc>
                  <a:txBody>
                    <a:bodyPr/>
                    <a:lstStyle/>
                    <a:p>
                      <a:pPr algn="ctr"/>
                      <a:r>
                        <a:rPr lang="en-GB" sz="1400" dirty="0"/>
                        <a:t>Motion controls</a:t>
                      </a:r>
                      <a:endParaRPr lang="en-US" sz="1400" dirty="0"/>
                    </a:p>
                  </a:txBody>
                  <a:tcPr>
                    <a:noFill/>
                  </a:tcPr>
                </a:tc>
                <a:tc>
                  <a:txBody>
                    <a:bodyPr/>
                    <a:lstStyle/>
                    <a:p>
                      <a:pPr algn="ctr"/>
                      <a:r>
                        <a:rPr lang="en-GB" sz="1400" dirty="0"/>
                        <a:t>July 5 2020</a:t>
                      </a:r>
                      <a:endParaRPr lang="en-US" sz="1400" dirty="0"/>
                    </a:p>
                  </a:txBody>
                  <a:tcPr>
                    <a:noFill/>
                  </a:tcPr>
                </a:tc>
                <a:tc>
                  <a:txBody>
                    <a:bodyPr/>
                    <a:lstStyle/>
                    <a:p>
                      <a:pPr algn="ctr"/>
                      <a:r>
                        <a:rPr lang="en-GB" sz="1400" dirty="0"/>
                        <a:t>Mauricio</a:t>
                      </a:r>
                      <a:endParaRPr lang="en-US" sz="1400" dirty="0"/>
                    </a:p>
                  </a:txBody>
                  <a:tcPr>
                    <a:noFill/>
                  </a:tcPr>
                </a:tc>
                <a:extLst>
                  <a:ext uri="{0D108BD9-81ED-4DB2-BD59-A6C34878D82A}">
                    <a16:rowId xmlns:a16="http://schemas.microsoft.com/office/drawing/2014/main" val="509320651"/>
                  </a:ext>
                </a:extLst>
              </a:tr>
              <a:tr h="560695">
                <a:tc>
                  <a:txBody>
                    <a:bodyPr/>
                    <a:lstStyle/>
                    <a:p>
                      <a:pPr algn="ctr"/>
                      <a:r>
                        <a:rPr lang="en-GB" sz="1400" dirty="0"/>
                        <a:t>MIMO 2x2 Peltier system</a:t>
                      </a:r>
                      <a:endParaRPr lang="en-US" sz="1400" dirty="0"/>
                    </a:p>
                  </a:txBody>
                  <a:tcPr>
                    <a:noFill/>
                  </a:tcPr>
                </a:tc>
                <a:tc>
                  <a:txBody>
                    <a:bodyPr/>
                    <a:lstStyle/>
                    <a:p>
                      <a:pPr algn="ctr"/>
                      <a:r>
                        <a:rPr lang="en-GB" sz="1400" dirty="0"/>
                        <a:t>Process control</a:t>
                      </a:r>
                      <a:endParaRPr lang="en-US" sz="1400" dirty="0"/>
                    </a:p>
                  </a:txBody>
                  <a:tcPr>
                    <a:noFill/>
                  </a:tcPr>
                </a:tc>
                <a:tc>
                  <a:txBody>
                    <a:bodyPr/>
                    <a:lstStyle/>
                    <a:p>
                      <a:pPr algn="ctr"/>
                      <a:r>
                        <a:rPr lang="en-GB" sz="1400" dirty="0"/>
                        <a:t>August 10 2020</a:t>
                      </a:r>
                      <a:endParaRPr lang="en-US" sz="1400" dirty="0"/>
                    </a:p>
                  </a:txBody>
                  <a:tcPr>
                    <a:noFill/>
                  </a:tcPr>
                </a:tc>
                <a:tc>
                  <a:txBody>
                    <a:bodyPr/>
                    <a:lstStyle/>
                    <a:p>
                      <a:pPr algn="ctr"/>
                      <a:r>
                        <a:rPr lang="en-GB" sz="1400" dirty="0"/>
                        <a:t>Carlos and Jairo</a:t>
                      </a:r>
                      <a:endParaRPr lang="en-US" sz="1400" dirty="0"/>
                    </a:p>
                  </a:txBody>
                  <a:tcPr>
                    <a:noFill/>
                  </a:tcPr>
                </a:tc>
                <a:extLst>
                  <a:ext uri="{0D108BD9-81ED-4DB2-BD59-A6C34878D82A}">
                    <a16:rowId xmlns:a16="http://schemas.microsoft.com/office/drawing/2014/main" val="287833571"/>
                  </a:ext>
                </a:extLst>
              </a:tr>
              <a:tr h="728903">
                <a:tc>
                  <a:txBody>
                    <a:bodyPr/>
                    <a:lstStyle/>
                    <a:p>
                      <a:pPr algn="ctr"/>
                      <a:r>
                        <a:rPr lang="en-GB" sz="1400" dirty="0"/>
                        <a:t>PHELP system</a:t>
                      </a:r>
                      <a:br>
                        <a:rPr lang="en-GB" sz="1400" dirty="0"/>
                      </a:br>
                      <a:r>
                        <a:rPr lang="en-GB" sz="1400" dirty="0"/>
                        <a:t>(MIMO 16x16)</a:t>
                      </a:r>
                      <a:endParaRPr lang="en-US" sz="1400" dirty="0"/>
                    </a:p>
                  </a:txBody>
                  <a:tcPr>
                    <a:noFill/>
                  </a:tcPr>
                </a:tc>
                <a:tc>
                  <a:txBody>
                    <a:bodyPr/>
                    <a:lstStyle/>
                    <a:p>
                      <a:pPr algn="ctr"/>
                      <a:r>
                        <a:rPr lang="en-GB" sz="1400" dirty="0"/>
                        <a:t>Process control</a:t>
                      </a:r>
                      <a:endParaRPr lang="en-US" sz="1400" dirty="0"/>
                    </a:p>
                  </a:txBody>
                  <a:tcPr>
                    <a:noFill/>
                  </a:tcPr>
                </a:tc>
                <a:tc>
                  <a:txBody>
                    <a:bodyPr/>
                    <a:lstStyle/>
                    <a:p>
                      <a:pPr algn="ctr"/>
                      <a:r>
                        <a:rPr lang="en-GB" sz="1400" dirty="0"/>
                        <a:t>September 2020</a:t>
                      </a:r>
                      <a:endParaRPr lang="en-US" sz="1400" dirty="0"/>
                    </a:p>
                  </a:txBody>
                  <a:tcPr>
                    <a:noFill/>
                  </a:tcPr>
                </a:tc>
                <a:tc>
                  <a:txBody>
                    <a:bodyPr/>
                    <a:lstStyle/>
                    <a:p>
                      <a:pPr algn="ctr"/>
                      <a:r>
                        <a:rPr lang="en-GB" sz="1400" dirty="0"/>
                        <a:t>Carlos</a:t>
                      </a:r>
                      <a:endParaRPr lang="en-US" sz="1400" dirty="0"/>
                    </a:p>
                  </a:txBody>
                  <a:tcPr>
                    <a:noFill/>
                  </a:tcPr>
                </a:tc>
                <a:extLst>
                  <a:ext uri="{0D108BD9-81ED-4DB2-BD59-A6C34878D82A}">
                    <a16:rowId xmlns:a16="http://schemas.microsoft.com/office/drawing/2014/main" val="2174960648"/>
                  </a:ext>
                </a:extLst>
              </a:tr>
              <a:tr h="728903">
                <a:tc>
                  <a:txBody>
                    <a:bodyPr/>
                    <a:lstStyle/>
                    <a:p>
                      <a:pPr algn="ctr"/>
                      <a:r>
                        <a:rPr lang="en-GB" sz="1400" dirty="0"/>
                        <a:t>Fractional order dynamometer</a:t>
                      </a:r>
                      <a:endParaRPr lang="en-US" sz="1400" dirty="0"/>
                    </a:p>
                  </a:txBody>
                  <a:tcPr>
                    <a:noFill/>
                  </a:tcPr>
                </a:tc>
                <a:tc>
                  <a:txBody>
                    <a:bodyPr/>
                    <a:lstStyle/>
                    <a:p>
                      <a:pPr algn="ctr"/>
                      <a:r>
                        <a:rPr lang="en-GB" sz="1400" dirty="0"/>
                        <a:t>Motion controls</a:t>
                      </a:r>
                      <a:endParaRPr lang="en-US" sz="1400" dirty="0"/>
                    </a:p>
                  </a:txBody>
                  <a:tcPr>
                    <a:noFill/>
                  </a:tcPr>
                </a:tc>
                <a:tc>
                  <a:txBody>
                    <a:bodyPr/>
                    <a:lstStyle/>
                    <a:p>
                      <a:pPr algn="ctr"/>
                      <a:r>
                        <a:rPr lang="en-GB" sz="1400" dirty="0"/>
                        <a:t>October 2020</a:t>
                      </a:r>
                      <a:endParaRPr lang="en-US" sz="1400" dirty="0"/>
                    </a:p>
                  </a:txBody>
                  <a:tcPr>
                    <a:noFill/>
                  </a:tcPr>
                </a:tc>
                <a:tc>
                  <a:txBody>
                    <a:bodyPr/>
                    <a:lstStyle/>
                    <a:p>
                      <a:pPr algn="ctr"/>
                      <a:r>
                        <a:rPr lang="en-GB" sz="1400" dirty="0"/>
                        <a:t>Mauricio</a:t>
                      </a:r>
                      <a:endParaRPr lang="en-US" sz="1400" dirty="0"/>
                    </a:p>
                  </a:txBody>
                  <a:tcPr>
                    <a:noFill/>
                  </a:tcPr>
                </a:tc>
                <a:extLst>
                  <a:ext uri="{0D108BD9-81ED-4DB2-BD59-A6C34878D82A}">
                    <a16:rowId xmlns:a16="http://schemas.microsoft.com/office/drawing/2014/main" val="3152610893"/>
                  </a:ext>
                </a:extLst>
              </a:tr>
              <a:tr h="560695">
                <a:tc>
                  <a:txBody>
                    <a:bodyPr/>
                    <a:lstStyle/>
                    <a:p>
                      <a:pPr algn="ctr"/>
                      <a:r>
                        <a:rPr lang="en-GB" sz="1400" dirty="0"/>
                        <a:t>Peltier NCS system</a:t>
                      </a:r>
                      <a:endParaRPr lang="en-US" sz="1400" dirty="0"/>
                    </a:p>
                  </a:txBody>
                  <a:tcPr>
                    <a:noFill/>
                  </a:tcPr>
                </a:tc>
                <a:tc>
                  <a:txBody>
                    <a:bodyPr/>
                    <a:lstStyle/>
                    <a:p>
                      <a:pPr algn="ctr"/>
                      <a:r>
                        <a:rPr lang="en-GB" sz="1400" dirty="0"/>
                        <a:t>Cyber physical systems</a:t>
                      </a:r>
                      <a:endParaRPr lang="en-US" sz="1400" dirty="0"/>
                    </a:p>
                  </a:txBody>
                  <a:tcPr>
                    <a:noFill/>
                  </a:tcPr>
                </a:tc>
                <a:tc>
                  <a:txBody>
                    <a:bodyPr/>
                    <a:lstStyle/>
                    <a:p>
                      <a:pPr algn="ctr"/>
                      <a:r>
                        <a:rPr lang="en-GB" sz="1400" dirty="0"/>
                        <a:t>November 2020</a:t>
                      </a:r>
                      <a:endParaRPr lang="en-US" sz="1400" dirty="0"/>
                    </a:p>
                  </a:txBody>
                  <a:tcPr>
                    <a:noFill/>
                  </a:tcPr>
                </a:tc>
                <a:tc>
                  <a:txBody>
                    <a:bodyPr/>
                    <a:lstStyle/>
                    <a:p>
                      <a:pPr algn="ctr"/>
                      <a:r>
                        <a:rPr lang="en-GB" sz="1400" dirty="0"/>
                        <a:t>Jairo</a:t>
                      </a:r>
                      <a:endParaRPr lang="en-US" sz="1400" dirty="0"/>
                    </a:p>
                  </a:txBody>
                  <a:tcPr>
                    <a:noFill/>
                  </a:tcPr>
                </a:tc>
                <a:extLst>
                  <a:ext uri="{0D108BD9-81ED-4DB2-BD59-A6C34878D82A}">
                    <a16:rowId xmlns:a16="http://schemas.microsoft.com/office/drawing/2014/main" val="657059666"/>
                  </a:ext>
                </a:extLst>
              </a:tr>
              <a:tr h="227393">
                <a:tc>
                  <a:txBody>
                    <a:bodyPr/>
                    <a:lstStyle/>
                    <a:p>
                      <a:pPr algn="ctr"/>
                      <a:r>
                        <a:rPr lang="en-GB" sz="1400" dirty="0"/>
                        <a:t>DT summary</a:t>
                      </a:r>
                      <a:endParaRPr lang="en-US" sz="1400" dirty="0"/>
                    </a:p>
                  </a:txBody>
                  <a:tcPr>
                    <a:noFill/>
                  </a:tcPr>
                </a:tc>
                <a:tc>
                  <a:txBody>
                    <a:bodyPr/>
                    <a:lstStyle/>
                    <a:p>
                      <a:pPr algn="ctr"/>
                      <a:endParaRPr lang="en-US" sz="1400" dirty="0"/>
                    </a:p>
                  </a:txBody>
                  <a:tcPr>
                    <a:noFill/>
                  </a:tcPr>
                </a:tc>
                <a:tc>
                  <a:txBody>
                    <a:bodyPr/>
                    <a:lstStyle/>
                    <a:p>
                      <a:pPr algn="ctr"/>
                      <a:r>
                        <a:rPr lang="en-GB" sz="1400" dirty="0"/>
                        <a:t>December 2020</a:t>
                      </a:r>
                      <a:endParaRPr lang="en-US" sz="1400" dirty="0"/>
                    </a:p>
                  </a:txBody>
                  <a:tcPr>
                    <a:noFill/>
                  </a:tcPr>
                </a:tc>
                <a:tc>
                  <a:txBody>
                    <a:bodyPr/>
                    <a:lstStyle/>
                    <a:p>
                      <a:pPr algn="ctr"/>
                      <a:endParaRPr lang="en-US" sz="1400" dirty="0"/>
                    </a:p>
                  </a:txBody>
                  <a:tcPr>
                    <a:noFill/>
                  </a:tcPr>
                </a:tc>
                <a:extLst>
                  <a:ext uri="{0D108BD9-81ED-4DB2-BD59-A6C34878D82A}">
                    <a16:rowId xmlns:a16="http://schemas.microsoft.com/office/drawing/2014/main" val="3858292577"/>
                  </a:ext>
                </a:extLst>
              </a:tr>
            </a:tbl>
          </a:graphicData>
        </a:graphic>
      </p:graphicFrame>
      <p:sp>
        <p:nvSpPr>
          <p:cNvPr id="10" name="Marcador de fecha 3">
            <a:extLst>
              <a:ext uri="{FF2B5EF4-FFF2-40B4-BE49-F238E27FC236}">
                <a16:creationId xmlns:a16="http://schemas.microsoft.com/office/drawing/2014/main" id="{DC864677-9BCA-4CBA-8204-9C20DFFC9E8F}"/>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1" name="Marcador de pie de página 4">
            <a:extLst>
              <a:ext uri="{FF2B5EF4-FFF2-40B4-BE49-F238E27FC236}">
                <a16:creationId xmlns:a16="http://schemas.microsoft.com/office/drawing/2014/main" id="{CD3CDF30-6BBD-41F6-8F7B-AAD07DC054B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68478696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9A6B-6541-471D-983F-E4BD95026E4B}"/>
              </a:ext>
            </a:extLst>
          </p:cNvPr>
          <p:cNvSpPr>
            <a:spLocks noGrp="1"/>
          </p:cNvSpPr>
          <p:nvPr>
            <p:ph type="title"/>
          </p:nvPr>
        </p:nvSpPr>
        <p:spPr>
          <a:xfrm>
            <a:off x="0" y="1269826"/>
            <a:ext cx="9144000" cy="935038"/>
          </a:xfrm>
        </p:spPr>
        <p:txBody>
          <a:bodyPr/>
          <a:lstStyle/>
          <a:p>
            <a:pPr algn="l"/>
            <a:r>
              <a:rPr lang="en-GB" sz="2400" dirty="0"/>
              <a:t>Pixel Heating Experiment Learning Platform (PHELP)</a:t>
            </a:r>
            <a:endParaRPr lang="en-US" sz="2400" dirty="0"/>
          </a:p>
        </p:txBody>
      </p:sp>
      <p:sp>
        <p:nvSpPr>
          <p:cNvPr id="3" name="Content Placeholder 2">
            <a:extLst>
              <a:ext uri="{FF2B5EF4-FFF2-40B4-BE49-F238E27FC236}">
                <a16:creationId xmlns:a16="http://schemas.microsoft.com/office/drawing/2014/main" id="{D381A1BA-4E79-4531-90A8-B0A8239AA136}"/>
              </a:ext>
            </a:extLst>
          </p:cNvPr>
          <p:cNvSpPr>
            <a:spLocks noGrp="1"/>
          </p:cNvSpPr>
          <p:nvPr>
            <p:ph idx="1"/>
          </p:nvPr>
        </p:nvSpPr>
        <p:spPr>
          <a:xfrm>
            <a:off x="179387" y="2033586"/>
            <a:ext cx="8785225" cy="1035374"/>
          </a:xfrm>
        </p:spPr>
        <p:txBody>
          <a:bodyPr/>
          <a:lstStyle/>
          <a:p>
            <a:r>
              <a:rPr lang="en-GB" sz="1600" b="1" dirty="0"/>
              <a:t>16x16 MIMO </a:t>
            </a:r>
            <a:r>
              <a:rPr lang="en-GB" sz="1600" dirty="0"/>
              <a:t>temperature uniformity control system for education and research.</a:t>
            </a:r>
          </a:p>
          <a:p>
            <a:r>
              <a:rPr lang="en-GB" sz="1600" dirty="0"/>
              <a:t>Pixel Neighbourhood based temperature sampling</a:t>
            </a:r>
          </a:p>
          <a:p>
            <a:r>
              <a:rPr lang="en-GB" sz="1600" dirty="0"/>
              <a:t>Matlab/ Arduino </a:t>
            </a:r>
            <a:r>
              <a:rPr lang="en-GB" sz="1600" b="1" dirty="0"/>
              <a:t>hardware in the loop configuration (HIL) </a:t>
            </a:r>
            <a:r>
              <a:rPr lang="en-GB" sz="1600" dirty="0"/>
              <a:t>for control strategies real-time tuning</a:t>
            </a:r>
          </a:p>
          <a:p>
            <a:endParaRPr lang="en-GB" sz="1600" dirty="0"/>
          </a:p>
        </p:txBody>
      </p:sp>
      <p:sp>
        <p:nvSpPr>
          <p:cNvPr id="6" name="Slide Number Placeholder 5">
            <a:extLst>
              <a:ext uri="{FF2B5EF4-FFF2-40B4-BE49-F238E27FC236}">
                <a16:creationId xmlns:a16="http://schemas.microsoft.com/office/drawing/2014/main" id="{50CBADD8-82A4-462C-AFA5-A9CD2ADCB74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75</a:t>
            </a:fld>
            <a:r>
              <a:rPr lang="en-US"/>
              <a:t>/1024</a:t>
            </a:r>
            <a:endParaRPr lang="en-US" dirty="0"/>
          </a:p>
        </p:txBody>
      </p:sp>
      <p:sp>
        <p:nvSpPr>
          <p:cNvPr id="7" name="CuadroTexto 6">
            <a:extLst>
              <a:ext uri="{FF2B5EF4-FFF2-40B4-BE49-F238E27FC236}">
                <a16:creationId xmlns:a16="http://schemas.microsoft.com/office/drawing/2014/main" id="{5CB9145D-FD73-4D1D-A89F-606D455564F0}"/>
              </a:ext>
            </a:extLst>
          </p:cNvPr>
          <p:cNvSpPr txBox="1"/>
          <p:nvPr/>
        </p:nvSpPr>
        <p:spPr>
          <a:xfrm>
            <a:off x="577567" y="4533015"/>
            <a:ext cx="614271" cy="369332"/>
          </a:xfrm>
          <a:prstGeom prst="rect">
            <a:avLst/>
          </a:prstGeom>
          <a:noFill/>
        </p:spPr>
        <p:txBody>
          <a:bodyPr wrap="none" rtlCol="0">
            <a:spAutoFit/>
          </a:bodyPr>
          <a:lstStyle/>
          <a:p>
            <a:r>
              <a:rPr lang="en-US" sz="1800" dirty="0">
                <a:solidFill>
                  <a:schemeClr val="bg1"/>
                </a:solidFill>
              </a:rPr>
              <a:t>(P2)</a:t>
            </a:r>
          </a:p>
        </p:txBody>
      </p:sp>
      <p:sp>
        <p:nvSpPr>
          <p:cNvPr id="8" name="CuadroTexto 14">
            <a:extLst>
              <a:ext uri="{FF2B5EF4-FFF2-40B4-BE49-F238E27FC236}">
                <a16:creationId xmlns:a16="http://schemas.microsoft.com/office/drawing/2014/main" id="{5C2C7C54-9E8E-4A46-AF42-CEA2C7A5FAE1}"/>
              </a:ext>
            </a:extLst>
          </p:cNvPr>
          <p:cNvSpPr txBox="1"/>
          <p:nvPr/>
        </p:nvSpPr>
        <p:spPr>
          <a:xfrm>
            <a:off x="3241863" y="3956951"/>
            <a:ext cx="614271" cy="369332"/>
          </a:xfrm>
          <a:prstGeom prst="rect">
            <a:avLst/>
          </a:prstGeom>
          <a:noFill/>
        </p:spPr>
        <p:txBody>
          <a:bodyPr wrap="none" rtlCol="0">
            <a:spAutoFit/>
          </a:bodyPr>
          <a:lstStyle/>
          <a:p>
            <a:r>
              <a:rPr lang="en-US" sz="1800" dirty="0">
                <a:solidFill>
                  <a:schemeClr val="bg1"/>
                </a:solidFill>
              </a:rPr>
              <a:t>(P1)</a:t>
            </a:r>
          </a:p>
        </p:txBody>
      </p:sp>
      <p:sp>
        <p:nvSpPr>
          <p:cNvPr id="9" name="CuadroTexto 15">
            <a:extLst>
              <a:ext uri="{FF2B5EF4-FFF2-40B4-BE49-F238E27FC236}">
                <a16:creationId xmlns:a16="http://schemas.microsoft.com/office/drawing/2014/main" id="{08A968F3-B344-430C-A3A7-DECCDE580C31}"/>
              </a:ext>
            </a:extLst>
          </p:cNvPr>
          <p:cNvSpPr txBox="1"/>
          <p:nvPr/>
        </p:nvSpPr>
        <p:spPr>
          <a:xfrm>
            <a:off x="1441663" y="4348349"/>
            <a:ext cx="614271" cy="369332"/>
          </a:xfrm>
          <a:prstGeom prst="rect">
            <a:avLst/>
          </a:prstGeom>
          <a:noFill/>
        </p:spPr>
        <p:txBody>
          <a:bodyPr wrap="none" rtlCol="0">
            <a:spAutoFit/>
          </a:bodyPr>
          <a:lstStyle/>
          <a:p>
            <a:r>
              <a:rPr lang="en-US" sz="1800" dirty="0">
                <a:solidFill>
                  <a:schemeClr val="bg1"/>
                </a:solidFill>
              </a:rPr>
              <a:t>(P1)</a:t>
            </a:r>
          </a:p>
        </p:txBody>
      </p:sp>
      <p:sp>
        <p:nvSpPr>
          <p:cNvPr id="10" name="CuadroTexto 16">
            <a:extLst>
              <a:ext uri="{FF2B5EF4-FFF2-40B4-BE49-F238E27FC236}">
                <a16:creationId xmlns:a16="http://schemas.microsoft.com/office/drawing/2014/main" id="{67D9B077-4B45-4191-BA42-DB147DED2A6B}"/>
              </a:ext>
            </a:extLst>
          </p:cNvPr>
          <p:cNvSpPr txBox="1"/>
          <p:nvPr/>
        </p:nvSpPr>
        <p:spPr>
          <a:xfrm>
            <a:off x="604354" y="3949860"/>
            <a:ext cx="614271" cy="369332"/>
          </a:xfrm>
          <a:prstGeom prst="rect">
            <a:avLst/>
          </a:prstGeom>
          <a:noFill/>
        </p:spPr>
        <p:txBody>
          <a:bodyPr wrap="none" rtlCol="0">
            <a:spAutoFit/>
          </a:bodyPr>
          <a:lstStyle/>
          <a:p>
            <a:r>
              <a:rPr lang="en-US" sz="1800" dirty="0">
                <a:solidFill>
                  <a:schemeClr val="bg1"/>
                </a:solidFill>
              </a:rPr>
              <a:t>(P1)</a:t>
            </a:r>
          </a:p>
        </p:txBody>
      </p:sp>
      <p:pic>
        <p:nvPicPr>
          <p:cNvPr id="12" name="Picture 11" descr="A close up of a device&#10;&#10;Description automatically generated">
            <a:extLst>
              <a:ext uri="{FF2B5EF4-FFF2-40B4-BE49-F238E27FC236}">
                <a16:creationId xmlns:a16="http://schemas.microsoft.com/office/drawing/2014/main" id="{BF551245-A008-4358-9E6E-88BB810393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8038" y="3068960"/>
            <a:ext cx="2606178" cy="3384376"/>
          </a:xfrm>
          <a:prstGeom prst="rect">
            <a:avLst/>
          </a:prstGeom>
        </p:spPr>
      </p:pic>
      <p:pic>
        <p:nvPicPr>
          <p:cNvPr id="14" name="Picture 13" descr="A picture containing computer, indoor, keyboard, laptop&#10;&#10;Description automatically generated">
            <a:extLst>
              <a:ext uri="{FF2B5EF4-FFF2-40B4-BE49-F238E27FC236}">
                <a16:creationId xmlns:a16="http://schemas.microsoft.com/office/drawing/2014/main" id="{3F15508E-AC17-48CB-97C1-47D463C443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56176" y="4717681"/>
            <a:ext cx="2788772" cy="1394337"/>
          </a:xfrm>
          <a:prstGeom prst="rect">
            <a:avLst/>
          </a:prstGeom>
        </p:spPr>
      </p:pic>
      <p:pic>
        <p:nvPicPr>
          <p:cNvPr id="15" name="Picture 14" descr="A picture containing indoor, table, sitting, computer&#10;&#10;Description automatically generated">
            <a:extLst>
              <a:ext uri="{FF2B5EF4-FFF2-40B4-BE49-F238E27FC236}">
                <a16:creationId xmlns:a16="http://schemas.microsoft.com/office/drawing/2014/main" id="{CE6D8556-6649-44EE-A492-D2172A1807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469" y="3335627"/>
            <a:ext cx="2627762" cy="2709556"/>
          </a:xfrm>
          <a:prstGeom prst="rect">
            <a:avLst/>
          </a:prstGeom>
        </p:spPr>
      </p:pic>
      <p:pic>
        <p:nvPicPr>
          <p:cNvPr id="16" name="Content Placeholder 7" descr="A picture containing computer, indoor, monitor, laptop&#10;&#10;Description automatically generated">
            <a:extLst>
              <a:ext uri="{FF2B5EF4-FFF2-40B4-BE49-F238E27FC236}">
                <a16:creationId xmlns:a16="http://schemas.microsoft.com/office/drawing/2014/main" id="{8C6D363B-FAF5-4F65-B39C-927FB50782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6168594" y="3296067"/>
            <a:ext cx="2776353" cy="13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ítulo 1">
            <a:extLst>
              <a:ext uri="{FF2B5EF4-FFF2-40B4-BE49-F238E27FC236}">
                <a16:creationId xmlns:a16="http://schemas.microsoft.com/office/drawing/2014/main" id="{EC8F52AC-377C-480B-ACEF-421E11C36708}"/>
              </a:ext>
            </a:extLst>
          </p:cNvPr>
          <p:cNvSpPr txBox="1">
            <a:spLocks/>
          </p:cNvSpPr>
          <p:nvPr/>
        </p:nvSpPr>
        <p:spPr bwMode="auto">
          <a:xfrm>
            <a:off x="0" y="692696"/>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4000" kern="0" dirty="0">
                <a:solidFill>
                  <a:schemeClr val="tx1"/>
                </a:solidFill>
              </a:rPr>
              <a:t>MESA Lab Research Capabilities for DT</a:t>
            </a:r>
            <a:endParaRPr lang="en-US" sz="4000" kern="0" dirty="0">
              <a:solidFill>
                <a:schemeClr val="tx1"/>
              </a:solidFill>
            </a:endParaRPr>
          </a:p>
        </p:txBody>
      </p:sp>
      <p:sp>
        <p:nvSpPr>
          <p:cNvPr id="18" name="Marcador de fecha 3">
            <a:extLst>
              <a:ext uri="{FF2B5EF4-FFF2-40B4-BE49-F238E27FC236}">
                <a16:creationId xmlns:a16="http://schemas.microsoft.com/office/drawing/2014/main" id="{2561697D-A6F9-4D62-84B9-9E9F2DFBC836}"/>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9" name="Marcador de pie de página 4">
            <a:extLst>
              <a:ext uri="{FF2B5EF4-FFF2-40B4-BE49-F238E27FC236}">
                <a16:creationId xmlns:a16="http://schemas.microsoft.com/office/drawing/2014/main" id="{B3575012-4A44-41BB-AFCD-3AA975E6440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6880378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9A6B-6541-471D-983F-E4BD95026E4B}"/>
              </a:ext>
            </a:extLst>
          </p:cNvPr>
          <p:cNvSpPr>
            <a:spLocks noGrp="1"/>
          </p:cNvSpPr>
          <p:nvPr>
            <p:ph type="title"/>
          </p:nvPr>
        </p:nvSpPr>
        <p:spPr>
          <a:xfrm>
            <a:off x="0" y="1557858"/>
            <a:ext cx="9144000" cy="935038"/>
          </a:xfrm>
        </p:spPr>
        <p:txBody>
          <a:bodyPr/>
          <a:lstStyle/>
          <a:p>
            <a:pPr algn="l"/>
            <a:r>
              <a:rPr lang="en-GB" sz="2400" dirty="0"/>
              <a:t>Fractional Horsepower Dynamometer</a:t>
            </a:r>
            <a:endParaRPr lang="en-US" sz="2400" dirty="0"/>
          </a:p>
        </p:txBody>
      </p:sp>
      <p:sp>
        <p:nvSpPr>
          <p:cNvPr id="6" name="Slide Number Placeholder 5">
            <a:extLst>
              <a:ext uri="{FF2B5EF4-FFF2-40B4-BE49-F238E27FC236}">
                <a16:creationId xmlns:a16="http://schemas.microsoft.com/office/drawing/2014/main" id="{50CBADD8-82A4-462C-AFA5-A9CD2ADCB74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76</a:t>
            </a:fld>
            <a:r>
              <a:rPr lang="en-US"/>
              <a:t>/1024</a:t>
            </a:r>
            <a:endParaRPr lang="en-US" dirty="0"/>
          </a:p>
        </p:txBody>
      </p:sp>
      <p:sp>
        <p:nvSpPr>
          <p:cNvPr id="17" name="Título 1">
            <a:extLst>
              <a:ext uri="{FF2B5EF4-FFF2-40B4-BE49-F238E27FC236}">
                <a16:creationId xmlns:a16="http://schemas.microsoft.com/office/drawing/2014/main" id="{EC8F52AC-377C-480B-ACEF-421E11C36708}"/>
              </a:ext>
            </a:extLst>
          </p:cNvPr>
          <p:cNvSpPr txBox="1">
            <a:spLocks/>
          </p:cNvSpPr>
          <p:nvPr/>
        </p:nvSpPr>
        <p:spPr bwMode="auto">
          <a:xfrm>
            <a:off x="0" y="692696"/>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4000" kern="0" dirty="0">
                <a:solidFill>
                  <a:schemeClr val="tx1"/>
                </a:solidFill>
              </a:rPr>
              <a:t>MESA Lab Research Capabilities for DT</a:t>
            </a:r>
            <a:endParaRPr lang="en-US" sz="4000" kern="0" dirty="0">
              <a:solidFill>
                <a:schemeClr val="tx1"/>
              </a:solidFill>
            </a:endParaRPr>
          </a:p>
        </p:txBody>
      </p:sp>
      <p:sp>
        <p:nvSpPr>
          <p:cNvPr id="19" name="Content Placeholder 2">
            <a:extLst>
              <a:ext uri="{FF2B5EF4-FFF2-40B4-BE49-F238E27FC236}">
                <a16:creationId xmlns:a16="http://schemas.microsoft.com/office/drawing/2014/main" id="{97F008D0-82DA-4C01-ACCD-5B7710CD7774}"/>
              </a:ext>
            </a:extLst>
          </p:cNvPr>
          <p:cNvSpPr>
            <a:spLocks noGrp="1"/>
          </p:cNvSpPr>
          <p:nvPr>
            <p:ph idx="1"/>
          </p:nvPr>
        </p:nvSpPr>
        <p:spPr>
          <a:xfrm>
            <a:off x="4476179" y="2574814"/>
            <a:ext cx="4320480" cy="2700063"/>
          </a:xfrm>
        </p:spPr>
        <p:txBody>
          <a:bodyPr/>
          <a:lstStyle/>
          <a:p>
            <a:pPr marL="0" indent="0" algn="just">
              <a:buNone/>
            </a:pPr>
            <a:r>
              <a:rPr lang="en-US" sz="1800" b="1" dirty="0"/>
              <a:t>System Features: </a:t>
            </a:r>
          </a:p>
          <a:p>
            <a:pPr algn="just"/>
            <a:r>
              <a:rPr lang="en-GB" sz="1800" dirty="0"/>
              <a:t>Fractional-order dynamics motion control platform</a:t>
            </a:r>
          </a:p>
          <a:p>
            <a:pPr algn="just"/>
            <a:r>
              <a:rPr lang="en-GB" sz="1800" b="1" dirty="0"/>
              <a:t>Hardware in the loop </a:t>
            </a:r>
            <a:r>
              <a:rPr lang="en-GB" sz="1800" dirty="0"/>
              <a:t>interaction with Matlab/Simulink/LabVIEW</a:t>
            </a:r>
          </a:p>
          <a:p>
            <a:pPr algn="just"/>
            <a:r>
              <a:rPr lang="en-GB" sz="1800" dirty="0"/>
              <a:t>Real-time fast prototyping coding</a:t>
            </a:r>
          </a:p>
          <a:p>
            <a:pPr algn="just"/>
            <a:r>
              <a:rPr lang="en-GB" sz="1800" dirty="0"/>
              <a:t>Position and velocity regulation and tracking tasks</a:t>
            </a:r>
          </a:p>
          <a:p>
            <a:pPr algn="just"/>
            <a:r>
              <a:rPr lang="en-GB" sz="1800" dirty="0"/>
              <a:t>Real-time disturbance stimulus</a:t>
            </a:r>
          </a:p>
        </p:txBody>
      </p:sp>
      <p:pic>
        <p:nvPicPr>
          <p:cNvPr id="20" name="Immagine 12">
            <a:extLst>
              <a:ext uri="{FF2B5EF4-FFF2-40B4-BE49-F238E27FC236}">
                <a16:creationId xmlns:a16="http://schemas.microsoft.com/office/drawing/2014/main" id="{64570A5E-E9E1-4A4E-990A-CBCA57DABE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19" y="2564333"/>
            <a:ext cx="4027336" cy="2520851"/>
          </a:xfrm>
          <a:prstGeom prst="rect">
            <a:avLst/>
          </a:prstGeom>
        </p:spPr>
      </p:pic>
      <p:pic>
        <p:nvPicPr>
          <p:cNvPr id="21" name="Picture 2">
            <a:extLst>
              <a:ext uri="{FF2B5EF4-FFF2-40B4-BE49-F238E27FC236}">
                <a16:creationId xmlns:a16="http://schemas.microsoft.com/office/drawing/2014/main" id="{411B10BE-3AC0-49A3-8609-8A41B7ED2A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5332062"/>
            <a:ext cx="513783" cy="3819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omepage - Quanser">
            <a:extLst>
              <a:ext uri="{FF2B5EF4-FFF2-40B4-BE49-F238E27FC236}">
                <a16:creationId xmlns:a16="http://schemas.microsoft.com/office/drawing/2014/main" id="{F5801780-439D-4608-945E-06B6A40BD3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0083" y="5445045"/>
            <a:ext cx="1043608" cy="2061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20">
            <a:extLst>
              <a:ext uri="{FF2B5EF4-FFF2-40B4-BE49-F238E27FC236}">
                <a16:creationId xmlns:a16="http://schemas.microsoft.com/office/drawing/2014/main" id="{A0B5E81F-6083-4AD1-BBD9-4383EB3B42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34772" y="5354642"/>
            <a:ext cx="501777" cy="450622"/>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fecha 3">
            <a:extLst>
              <a:ext uri="{FF2B5EF4-FFF2-40B4-BE49-F238E27FC236}">
                <a16:creationId xmlns:a16="http://schemas.microsoft.com/office/drawing/2014/main" id="{76DB739A-8231-4772-89F2-52F2DD202053}"/>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3" name="Marcador de pie de página 4">
            <a:extLst>
              <a:ext uri="{FF2B5EF4-FFF2-40B4-BE49-F238E27FC236}">
                <a16:creationId xmlns:a16="http://schemas.microsoft.com/office/drawing/2014/main" id="{8E3457BB-F2BA-42E9-B0FF-C0492B82E1B0}"/>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0555672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0">
            <a:extLst>
              <a:ext uri="{FF2B5EF4-FFF2-40B4-BE49-F238E27FC236}">
                <a16:creationId xmlns:a16="http://schemas.microsoft.com/office/drawing/2014/main" id="{3F378990-DFB4-4978-82C9-4746098B9264}"/>
              </a:ext>
            </a:extLst>
          </p:cNvPr>
          <p:cNvSpPr txBox="1"/>
          <p:nvPr/>
        </p:nvSpPr>
        <p:spPr>
          <a:xfrm>
            <a:off x="6596048" y="5930116"/>
            <a:ext cx="2547952" cy="523220"/>
          </a:xfrm>
          <a:prstGeom prst="rect">
            <a:avLst/>
          </a:prstGeom>
          <a:noFill/>
        </p:spPr>
        <p:txBody>
          <a:bodyPr wrap="square" rtlCol="0">
            <a:spAutoFit/>
          </a:bodyPr>
          <a:lstStyle/>
          <a:p>
            <a:pPr algn="ctr"/>
            <a:r>
              <a:rPr lang="pl-PL" sz="1400" dirty="0">
                <a:latin typeface="+mn-lt"/>
              </a:rPr>
              <a:t>Peltier temperature control module</a:t>
            </a:r>
            <a:r>
              <a:rPr lang="en-GB" sz="1400" dirty="0">
                <a:latin typeface="+mn-lt"/>
              </a:rPr>
              <a:t> </a:t>
            </a:r>
            <a:r>
              <a:rPr lang="pl-PL" sz="1400" dirty="0">
                <a:latin typeface="+mn-lt"/>
              </a:rPr>
              <a:t>with visual feedbac</a:t>
            </a:r>
            <a:r>
              <a:rPr lang="en-US" sz="1400" dirty="0">
                <a:latin typeface="+mn-lt"/>
              </a:rPr>
              <a:t>k</a:t>
            </a:r>
            <a:endParaRPr lang="pl-PL" sz="1400" dirty="0">
              <a:latin typeface="+mn-lt"/>
            </a:endParaRPr>
          </a:p>
        </p:txBody>
      </p:sp>
      <p:pic>
        <p:nvPicPr>
          <p:cNvPr id="12" name="Picture 39" descr="A close up of a map&#10;&#10;Description automatically generated">
            <a:extLst>
              <a:ext uri="{FF2B5EF4-FFF2-40B4-BE49-F238E27FC236}">
                <a16:creationId xmlns:a16="http://schemas.microsoft.com/office/drawing/2014/main" id="{1EA0C947-7413-4BD7-9EE5-B2EEC75DEA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883" y="4611411"/>
            <a:ext cx="1741122" cy="1188115"/>
          </a:xfrm>
          <a:prstGeom prst="rect">
            <a:avLst/>
          </a:prstGeom>
        </p:spPr>
      </p:pic>
      <p:sp>
        <p:nvSpPr>
          <p:cNvPr id="14" name="TextBox 52">
            <a:extLst>
              <a:ext uri="{FF2B5EF4-FFF2-40B4-BE49-F238E27FC236}">
                <a16:creationId xmlns:a16="http://schemas.microsoft.com/office/drawing/2014/main" id="{906C64D3-1B2D-4B3C-8766-6A7B7669C08E}"/>
              </a:ext>
            </a:extLst>
          </p:cNvPr>
          <p:cNvSpPr txBox="1"/>
          <p:nvPr/>
        </p:nvSpPr>
        <p:spPr>
          <a:xfrm>
            <a:off x="318423" y="5867433"/>
            <a:ext cx="2166042" cy="523220"/>
          </a:xfrm>
          <a:prstGeom prst="rect">
            <a:avLst/>
          </a:prstGeom>
          <a:solidFill>
            <a:schemeClr val="bg1"/>
          </a:solidFill>
        </p:spPr>
        <p:txBody>
          <a:bodyPr wrap="none" rtlCol="0">
            <a:spAutoFit/>
          </a:bodyPr>
          <a:lstStyle/>
          <a:p>
            <a:pPr algn="ctr"/>
            <a:r>
              <a:rPr lang="pl-PL" sz="1400" dirty="0">
                <a:latin typeface="+mn-lt"/>
              </a:rPr>
              <a:t>Web browser remote client </a:t>
            </a:r>
          </a:p>
          <a:p>
            <a:pPr algn="ctr"/>
            <a:r>
              <a:rPr lang="pl-PL" sz="1400" dirty="0">
                <a:latin typeface="+mn-lt"/>
              </a:rPr>
              <a:t>interface</a:t>
            </a:r>
          </a:p>
        </p:txBody>
      </p:sp>
      <p:sp>
        <p:nvSpPr>
          <p:cNvPr id="16" name="Título 1">
            <a:extLst>
              <a:ext uri="{FF2B5EF4-FFF2-40B4-BE49-F238E27FC236}">
                <a16:creationId xmlns:a16="http://schemas.microsoft.com/office/drawing/2014/main" id="{8B74B2CC-FE9C-48A1-BB0F-BAFEFB16A2AA}"/>
              </a:ext>
            </a:extLst>
          </p:cNvPr>
          <p:cNvSpPr txBox="1">
            <a:spLocks/>
          </p:cNvSpPr>
          <p:nvPr/>
        </p:nvSpPr>
        <p:spPr bwMode="auto">
          <a:xfrm>
            <a:off x="-74213" y="586821"/>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600" kern="0" dirty="0">
                <a:latin typeface="+mn-lt"/>
              </a:rPr>
              <a:t>MESA Lab NCS Temperature Control System</a:t>
            </a:r>
          </a:p>
        </p:txBody>
      </p:sp>
      <p:pic>
        <p:nvPicPr>
          <p:cNvPr id="17" name="Imagen 23">
            <a:extLst>
              <a:ext uri="{FF2B5EF4-FFF2-40B4-BE49-F238E27FC236}">
                <a16:creationId xmlns:a16="http://schemas.microsoft.com/office/drawing/2014/main" id="{33059FF2-606B-4E88-96E9-48BE7E811A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5397" y="4379202"/>
            <a:ext cx="1422340" cy="1563210"/>
          </a:xfrm>
          <a:prstGeom prst="rect">
            <a:avLst/>
          </a:prstGeom>
        </p:spPr>
      </p:pic>
      <p:sp>
        <p:nvSpPr>
          <p:cNvPr id="21" name="Rectangle 20">
            <a:extLst>
              <a:ext uri="{FF2B5EF4-FFF2-40B4-BE49-F238E27FC236}">
                <a16:creationId xmlns:a16="http://schemas.microsoft.com/office/drawing/2014/main" id="{6E6CC986-784C-470F-A085-BF7EF39C6F4A}"/>
              </a:ext>
            </a:extLst>
          </p:cNvPr>
          <p:cNvSpPr/>
          <p:nvPr/>
        </p:nvSpPr>
        <p:spPr>
          <a:xfrm>
            <a:off x="2851354" y="4932098"/>
            <a:ext cx="3573839" cy="1169551"/>
          </a:xfrm>
          <a:prstGeom prst="rect">
            <a:avLst/>
          </a:prstGeom>
        </p:spPr>
        <p:txBody>
          <a:bodyPr wrap="square">
            <a:spAutoFit/>
          </a:bodyPr>
          <a:lstStyle/>
          <a:p>
            <a:pPr algn="just"/>
            <a:r>
              <a:rPr lang="en-US" sz="1400" b="1" dirty="0">
                <a:latin typeface="+mn-lt"/>
              </a:rPr>
              <a:t>System Features: </a:t>
            </a:r>
          </a:p>
          <a:p>
            <a:pPr marL="171450" indent="-171450" algn="just">
              <a:buFont typeface="Arial" panose="020B0604020202020204" pitchFamily="34" charset="0"/>
              <a:buChar char="•"/>
            </a:pPr>
            <a:r>
              <a:rPr lang="en-US" sz="1400" dirty="0">
                <a:latin typeface="+mn-lt"/>
              </a:rPr>
              <a:t>Closed-loop control system through internet network</a:t>
            </a:r>
          </a:p>
          <a:p>
            <a:pPr marL="171450" indent="-171450" algn="just">
              <a:buFont typeface="Arial" panose="020B0604020202020204" pitchFamily="34" charset="0"/>
              <a:buChar char="•"/>
            </a:pPr>
            <a:r>
              <a:rPr lang="en-US" sz="1400" dirty="0">
                <a:latin typeface="+mn-lt"/>
              </a:rPr>
              <a:t>Remote control from anywhere worldwide</a:t>
            </a:r>
          </a:p>
          <a:p>
            <a:pPr marL="171450" indent="-171450" algn="just">
              <a:buFont typeface="Arial" panose="020B0604020202020204" pitchFamily="34" charset="0"/>
              <a:buChar char="•"/>
            </a:pPr>
            <a:r>
              <a:rPr lang="en-US" sz="1400" dirty="0">
                <a:latin typeface="+mn-lt"/>
              </a:rPr>
              <a:t>Stochastic random communication delay</a:t>
            </a:r>
          </a:p>
        </p:txBody>
      </p:sp>
      <p:grpSp>
        <p:nvGrpSpPr>
          <p:cNvPr id="23" name="Group 4">
            <a:extLst>
              <a:ext uri="{FF2B5EF4-FFF2-40B4-BE49-F238E27FC236}">
                <a16:creationId xmlns:a16="http://schemas.microsoft.com/office/drawing/2014/main" id="{735624F3-6B81-4B81-A6A8-C369F4FAACA3}"/>
              </a:ext>
            </a:extLst>
          </p:cNvPr>
          <p:cNvGrpSpPr>
            <a:grpSpLocks noChangeAspect="1"/>
          </p:cNvGrpSpPr>
          <p:nvPr/>
        </p:nvGrpSpPr>
        <p:grpSpPr bwMode="auto">
          <a:xfrm>
            <a:off x="1174750" y="1700833"/>
            <a:ext cx="6799263" cy="2808289"/>
            <a:chOff x="740" y="942"/>
            <a:chExt cx="4283" cy="1769"/>
          </a:xfrm>
        </p:grpSpPr>
        <p:sp>
          <p:nvSpPr>
            <p:cNvPr id="24" name="AutoShape 3">
              <a:extLst>
                <a:ext uri="{FF2B5EF4-FFF2-40B4-BE49-F238E27FC236}">
                  <a16:creationId xmlns:a16="http://schemas.microsoft.com/office/drawing/2014/main" id="{52BF4371-B9E5-47A8-AFED-5CCB185CD22E}"/>
                </a:ext>
              </a:extLst>
            </p:cNvPr>
            <p:cNvSpPr>
              <a:spLocks noChangeAspect="1" noChangeArrowheads="1" noTextEdit="1"/>
            </p:cNvSpPr>
            <p:nvPr/>
          </p:nvSpPr>
          <p:spPr bwMode="auto">
            <a:xfrm>
              <a:off x="740" y="1078"/>
              <a:ext cx="4280"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6389" name="Picture 5">
              <a:extLst>
                <a:ext uri="{FF2B5EF4-FFF2-40B4-BE49-F238E27FC236}">
                  <a16:creationId xmlns:a16="http://schemas.microsoft.com/office/drawing/2014/main" id="{05359F81-A30F-492B-8CB2-7304EA3F8B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0" y="942"/>
              <a:ext cx="4283"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ángulo 24">
            <a:extLst>
              <a:ext uri="{FF2B5EF4-FFF2-40B4-BE49-F238E27FC236}">
                <a16:creationId xmlns:a16="http://schemas.microsoft.com/office/drawing/2014/main" id="{074FC2C2-F7E1-46D8-A945-9F2B7150BEC5}"/>
              </a:ext>
            </a:extLst>
          </p:cNvPr>
          <p:cNvSpPr/>
          <p:nvPr/>
        </p:nvSpPr>
        <p:spPr bwMode="auto">
          <a:xfrm>
            <a:off x="1043608" y="1683506"/>
            <a:ext cx="5184576" cy="2691644"/>
          </a:xfrm>
          <a:prstGeom prst="rect">
            <a:avLst/>
          </a:prstGeom>
          <a:noFill/>
          <a:ln w="9525"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pic>
        <p:nvPicPr>
          <p:cNvPr id="10" name="Picture 8" descr="Resultado de imagen para java logo&quot;">
            <a:extLst>
              <a:ext uri="{FF2B5EF4-FFF2-40B4-BE49-F238E27FC236}">
                <a16:creationId xmlns:a16="http://schemas.microsoft.com/office/drawing/2014/main" id="{04C74E49-67C7-4CE3-B06F-792A57F38A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529" y="3885083"/>
            <a:ext cx="357374" cy="490067"/>
          </a:xfrm>
          <a:prstGeom prst="rect">
            <a:avLst/>
          </a:prstGeom>
          <a:solidFill>
            <a:schemeClr val="bg1"/>
          </a:solidFill>
        </p:spPr>
      </p:pic>
      <p:pic>
        <p:nvPicPr>
          <p:cNvPr id="9" name="Picture 2" descr="Resultado de imagen para google gwt logo&quot;">
            <a:extLst>
              <a:ext uri="{FF2B5EF4-FFF2-40B4-BE49-F238E27FC236}">
                <a16:creationId xmlns:a16="http://schemas.microsoft.com/office/drawing/2014/main" id="{3F0C0270-D7AA-4B2E-882A-D8F660A08B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8274" y="3924616"/>
            <a:ext cx="389581" cy="411000"/>
          </a:xfrm>
          <a:prstGeom prst="rect">
            <a:avLst/>
          </a:prstGeom>
          <a:solidFill>
            <a:schemeClr val="bg1"/>
          </a:solidFill>
        </p:spPr>
      </p:pic>
      <p:sp>
        <p:nvSpPr>
          <p:cNvPr id="20" name="CuadroTexto 26">
            <a:extLst>
              <a:ext uri="{FF2B5EF4-FFF2-40B4-BE49-F238E27FC236}">
                <a16:creationId xmlns:a16="http://schemas.microsoft.com/office/drawing/2014/main" id="{42D93AA5-0C4B-4DE0-91A1-55D30E70E793}"/>
              </a:ext>
            </a:extLst>
          </p:cNvPr>
          <p:cNvSpPr txBox="1"/>
          <p:nvPr/>
        </p:nvSpPr>
        <p:spPr>
          <a:xfrm>
            <a:off x="6958098" y="1635949"/>
            <a:ext cx="1383712" cy="369332"/>
          </a:xfrm>
          <a:prstGeom prst="rect">
            <a:avLst/>
          </a:prstGeom>
          <a:noFill/>
        </p:spPr>
        <p:txBody>
          <a:bodyPr wrap="none" rtlCol="0">
            <a:spAutoFit/>
          </a:bodyPr>
          <a:lstStyle/>
          <a:p>
            <a:r>
              <a:rPr lang="en-US" sz="1800" dirty="0">
                <a:latin typeface="+mn-lt"/>
              </a:rPr>
              <a:t>Physical part</a:t>
            </a:r>
          </a:p>
        </p:txBody>
      </p:sp>
      <p:cxnSp>
        <p:nvCxnSpPr>
          <p:cNvPr id="15" name="Straight Arrow Connector 40">
            <a:extLst>
              <a:ext uri="{FF2B5EF4-FFF2-40B4-BE49-F238E27FC236}">
                <a16:creationId xmlns:a16="http://schemas.microsoft.com/office/drawing/2014/main" id="{BF76D66E-B9A8-4D4E-9531-F48EBA7B283E}"/>
              </a:ext>
            </a:extLst>
          </p:cNvPr>
          <p:cNvCxnSpPr>
            <a:cxnSpLocks/>
          </p:cNvCxnSpPr>
          <p:nvPr/>
        </p:nvCxnSpPr>
        <p:spPr bwMode="auto">
          <a:xfrm>
            <a:off x="1401444" y="3901289"/>
            <a:ext cx="0" cy="711963"/>
          </a:xfrm>
          <a:prstGeom prst="straightConnector1">
            <a:avLst/>
          </a:prstGeom>
          <a:solidFill>
            <a:schemeClr val="accent1"/>
          </a:solidFill>
          <a:ln w="25400" cap="flat" cmpd="sng" algn="ctr">
            <a:solidFill>
              <a:schemeClr val="tx1"/>
            </a:solidFill>
            <a:prstDash val="solid"/>
            <a:miter lim="800000"/>
            <a:headEnd type="none" w="med" len="med"/>
            <a:tailEnd type="triangle"/>
          </a:ln>
          <a:effectLst/>
        </p:spPr>
      </p:cxnSp>
      <p:sp>
        <p:nvSpPr>
          <p:cNvPr id="19" name="CuadroTexto 25">
            <a:extLst>
              <a:ext uri="{FF2B5EF4-FFF2-40B4-BE49-F238E27FC236}">
                <a16:creationId xmlns:a16="http://schemas.microsoft.com/office/drawing/2014/main" id="{B6F35DBE-88CA-4F5D-96D9-89D6DA88186C}"/>
              </a:ext>
            </a:extLst>
          </p:cNvPr>
          <p:cNvSpPr txBox="1"/>
          <p:nvPr/>
        </p:nvSpPr>
        <p:spPr>
          <a:xfrm>
            <a:off x="2051720" y="1616553"/>
            <a:ext cx="1165704" cy="369332"/>
          </a:xfrm>
          <a:prstGeom prst="rect">
            <a:avLst/>
          </a:prstGeom>
          <a:noFill/>
        </p:spPr>
        <p:txBody>
          <a:bodyPr wrap="none" rtlCol="0">
            <a:spAutoFit/>
          </a:bodyPr>
          <a:lstStyle/>
          <a:p>
            <a:r>
              <a:rPr lang="en-US" sz="1800" dirty="0">
                <a:latin typeface="+mn-lt"/>
              </a:rPr>
              <a:t>Cyber part</a:t>
            </a:r>
          </a:p>
        </p:txBody>
      </p:sp>
      <p:cxnSp>
        <p:nvCxnSpPr>
          <p:cNvPr id="13" name="Straight Arrow Connector 40">
            <a:extLst>
              <a:ext uri="{FF2B5EF4-FFF2-40B4-BE49-F238E27FC236}">
                <a16:creationId xmlns:a16="http://schemas.microsoft.com/office/drawing/2014/main" id="{6B2B20FD-376C-4367-9B64-E984F57481B0}"/>
              </a:ext>
            </a:extLst>
          </p:cNvPr>
          <p:cNvCxnSpPr>
            <a:cxnSpLocks/>
          </p:cNvCxnSpPr>
          <p:nvPr/>
        </p:nvCxnSpPr>
        <p:spPr bwMode="auto">
          <a:xfrm>
            <a:off x="7666140" y="3559778"/>
            <a:ext cx="0" cy="815372"/>
          </a:xfrm>
          <a:prstGeom prst="straightConnector1">
            <a:avLst/>
          </a:prstGeom>
          <a:solidFill>
            <a:schemeClr val="accent1"/>
          </a:solidFill>
          <a:ln w="25400" cap="flat" cmpd="sng" algn="ctr">
            <a:solidFill>
              <a:schemeClr val="tx1"/>
            </a:solidFill>
            <a:prstDash val="solid"/>
            <a:miter lim="800000"/>
            <a:headEnd type="none" w="med" len="med"/>
            <a:tailEnd type="triangle"/>
          </a:ln>
          <a:effectLst/>
        </p:spPr>
      </p:cxnSp>
      <p:sp>
        <p:nvSpPr>
          <p:cNvPr id="22" name="CuadroTexto 25">
            <a:extLst>
              <a:ext uri="{FF2B5EF4-FFF2-40B4-BE49-F238E27FC236}">
                <a16:creationId xmlns:a16="http://schemas.microsoft.com/office/drawing/2014/main" id="{D59F5AB6-CE52-46F5-978B-D271C1625290}"/>
              </a:ext>
            </a:extLst>
          </p:cNvPr>
          <p:cNvSpPr txBox="1"/>
          <p:nvPr/>
        </p:nvSpPr>
        <p:spPr>
          <a:xfrm>
            <a:off x="3386136" y="4342382"/>
            <a:ext cx="2909771" cy="369332"/>
          </a:xfrm>
          <a:prstGeom prst="rect">
            <a:avLst/>
          </a:prstGeom>
          <a:noFill/>
        </p:spPr>
        <p:txBody>
          <a:bodyPr wrap="none" rtlCol="0">
            <a:spAutoFit/>
          </a:bodyPr>
          <a:lstStyle/>
          <a:p>
            <a:r>
              <a:rPr lang="en-US" sz="1800" dirty="0">
                <a:latin typeface="+mn-lt"/>
              </a:rPr>
              <a:t>Edge computing based server</a:t>
            </a:r>
          </a:p>
        </p:txBody>
      </p:sp>
      <p:sp>
        <p:nvSpPr>
          <p:cNvPr id="25" name="Marcador de fecha 3">
            <a:extLst>
              <a:ext uri="{FF2B5EF4-FFF2-40B4-BE49-F238E27FC236}">
                <a16:creationId xmlns:a16="http://schemas.microsoft.com/office/drawing/2014/main" id="{FD5664C8-C227-42FC-A56B-A897A30C4443}"/>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26" name="Marcador de pie de página 4">
            <a:extLst>
              <a:ext uri="{FF2B5EF4-FFF2-40B4-BE49-F238E27FC236}">
                <a16:creationId xmlns:a16="http://schemas.microsoft.com/office/drawing/2014/main" id="{1FDF48A1-A1D7-48F1-B5B4-01E0AE989077}"/>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0621930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AFD13-D930-4371-9254-4F18458ECC19}"/>
              </a:ext>
            </a:extLst>
          </p:cNvPr>
          <p:cNvSpPr>
            <a:spLocks noGrp="1"/>
          </p:cNvSpPr>
          <p:nvPr>
            <p:ph type="title"/>
          </p:nvPr>
        </p:nvSpPr>
        <p:spPr/>
        <p:txBody>
          <a:bodyPr/>
          <a:lstStyle/>
          <a:p>
            <a:r>
              <a:rPr lang="en-US" sz="3600" dirty="0"/>
              <a:t>Towards Digital Twin Integration</a:t>
            </a:r>
            <a:endParaRPr lang="en-US" sz="3600" dirty="0">
              <a:solidFill>
                <a:schemeClr val="tx1"/>
              </a:solidFill>
            </a:endParaRPr>
          </a:p>
        </p:txBody>
      </p:sp>
      <p:sp>
        <p:nvSpPr>
          <p:cNvPr id="6" name="Marcador de número de diapositiva 5">
            <a:extLst>
              <a:ext uri="{FF2B5EF4-FFF2-40B4-BE49-F238E27FC236}">
                <a16:creationId xmlns:a16="http://schemas.microsoft.com/office/drawing/2014/main" id="{13AE8A0D-0138-440E-AA3D-261412472DB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78</a:t>
            </a:fld>
            <a:r>
              <a:rPr lang="en-US"/>
              <a:t>/1024</a:t>
            </a:r>
            <a:endParaRPr lang="en-US" dirty="0"/>
          </a:p>
        </p:txBody>
      </p:sp>
      <p:sp>
        <p:nvSpPr>
          <p:cNvPr id="11" name="Rectángulo 10">
            <a:extLst>
              <a:ext uri="{FF2B5EF4-FFF2-40B4-BE49-F238E27FC236}">
                <a16:creationId xmlns:a16="http://schemas.microsoft.com/office/drawing/2014/main" id="{17D16B11-2705-40A6-9BE3-06CA47344B38}"/>
              </a:ext>
            </a:extLst>
          </p:cNvPr>
          <p:cNvSpPr/>
          <p:nvPr/>
        </p:nvSpPr>
        <p:spPr>
          <a:xfrm>
            <a:off x="179512" y="1970949"/>
            <a:ext cx="8327876" cy="707886"/>
          </a:xfrm>
          <a:prstGeom prst="rect">
            <a:avLst/>
          </a:prstGeom>
        </p:spPr>
        <p:txBody>
          <a:bodyPr wrap="square">
            <a:spAutoFit/>
          </a:bodyPr>
          <a:lstStyle/>
          <a:p>
            <a:pPr algn="ctr"/>
            <a:r>
              <a:rPr lang="en-US" sz="2000" dirty="0">
                <a:latin typeface="+mj-lt"/>
              </a:rPr>
              <a:t>For further information, publications, and videos visit:</a:t>
            </a:r>
          </a:p>
          <a:p>
            <a:pPr algn="ctr"/>
            <a:r>
              <a:rPr lang="en-US" sz="2000" dirty="0">
                <a:latin typeface="+mj-lt"/>
              </a:rPr>
              <a:t>  </a:t>
            </a:r>
            <a:r>
              <a:rPr lang="en-US" sz="2000" dirty="0">
                <a:solidFill>
                  <a:schemeClr val="accent2"/>
                </a:solidFill>
                <a:latin typeface="+mj-lt"/>
                <a:hlinkClick r:id="rId2">
                  <a:extLst>
                    <a:ext uri="{A12FA001-AC4F-418D-AE19-62706E023703}">
                      <ahyp:hlinkClr xmlns:ahyp="http://schemas.microsoft.com/office/drawing/2018/hyperlinkcolor" val="tx"/>
                    </a:ext>
                  </a:extLst>
                </a:hlinkClick>
              </a:rPr>
              <a:t>theedgeai.com</a:t>
            </a:r>
            <a:r>
              <a:rPr lang="en-US" sz="2000" dirty="0">
                <a:solidFill>
                  <a:schemeClr val="accent2"/>
                </a:solidFill>
                <a:latin typeface="+mj-lt"/>
              </a:rPr>
              <a:t>  </a:t>
            </a:r>
            <a:r>
              <a:rPr lang="en-US" sz="2000" dirty="0">
                <a:latin typeface="+mj-lt"/>
              </a:rPr>
              <a:t>and </a:t>
            </a:r>
            <a:r>
              <a:rPr lang="en-US" sz="2000" dirty="0">
                <a:solidFill>
                  <a:schemeClr val="accent2"/>
                </a:solidFill>
                <a:latin typeface="+mj-lt"/>
                <a:hlinkClick r:id="rId3">
                  <a:extLst>
                    <a:ext uri="{A12FA001-AC4F-418D-AE19-62706E023703}">
                      <ahyp:hlinkClr xmlns:ahyp="http://schemas.microsoft.com/office/drawing/2018/hyperlinkcolor" val="tx"/>
                    </a:ext>
                  </a:extLst>
                </a:hlinkClick>
              </a:rPr>
              <a:t>http://mechatronics.ucmerced.edu/</a:t>
            </a:r>
            <a:r>
              <a:rPr lang="en-US" sz="2000" dirty="0">
                <a:solidFill>
                  <a:schemeClr val="accent2"/>
                </a:solidFill>
                <a:latin typeface="+mj-lt"/>
              </a:rPr>
              <a:t> </a:t>
            </a:r>
          </a:p>
        </p:txBody>
      </p:sp>
      <p:pic>
        <p:nvPicPr>
          <p:cNvPr id="3" name="Imagen 2">
            <a:hlinkClick r:id="rId2"/>
            <a:extLst>
              <a:ext uri="{FF2B5EF4-FFF2-40B4-BE49-F238E27FC236}">
                <a16:creationId xmlns:a16="http://schemas.microsoft.com/office/drawing/2014/main" id="{4E61F5C7-7F85-4EC6-B90B-03044D30E6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916" y="3218533"/>
            <a:ext cx="4045879" cy="2251648"/>
          </a:xfrm>
          <a:prstGeom prst="rect">
            <a:avLst/>
          </a:prstGeom>
        </p:spPr>
      </p:pic>
      <p:pic>
        <p:nvPicPr>
          <p:cNvPr id="4098" name="Picture 2" descr="Resultado de imagen para mesalab ucmerced logo">
            <a:extLst>
              <a:ext uri="{FF2B5EF4-FFF2-40B4-BE49-F238E27FC236}">
                <a16:creationId xmlns:a16="http://schemas.microsoft.com/office/drawing/2014/main" id="{FCA0305D-F664-45EE-861D-1F92748212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01826" y="3429000"/>
            <a:ext cx="4045880" cy="1838395"/>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fecha 3">
            <a:extLst>
              <a:ext uri="{FF2B5EF4-FFF2-40B4-BE49-F238E27FC236}">
                <a16:creationId xmlns:a16="http://schemas.microsoft.com/office/drawing/2014/main" id="{B5E52AF5-01D4-4ADC-B0D4-580D01C1CD65}"/>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0" name="Marcador de pie de página 4">
            <a:extLst>
              <a:ext uri="{FF2B5EF4-FFF2-40B4-BE49-F238E27FC236}">
                <a16:creationId xmlns:a16="http://schemas.microsoft.com/office/drawing/2014/main" id="{BBE95A2F-FFFC-49D0-B09B-1E521421AA43}"/>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75261355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AFD13-D930-4371-9254-4F18458ECC19}"/>
              </a:ext>
            </a:extLst>
          </p:cNvPr>
          <p:cNvSpPr>
            <a:spLocks noGrp="1"/>
          </p:cNvSpPr>
          <p:nvPr>
            <p:ph type="title"/>
          </p:nvPr>
        </p:nvSpPr>
        <p:spPr/>
        <p:txBody>
          <a:bodyPr/>
          <a:lstStyle/>
          <a:p>
            <a:r>
              <a:rPr lang="en-US" sz="3200" dirty="0">
                <a:solidFill>
                  <a:schemeClr val="tx1"/>
                </a:solidFill>
              </a:rPr>
              <a:t>Take home message</a:t>
            </a:r>
            <a:endParaRPr lang="en-US" sz="3200" dirty="0"/>
          </a:p>
        </p:txBody>
      </p:sp>
      <p:sp>
        <p:nvSpPr>
          <p:cNvPr id="6" name="Marcador de número de diapositiva 5">
            <a:extLst>
              <a:ext uri="{FF2B5EF4-FFF2-40B4-BE49-F238E27FC236}">
                <a16:creationId xmlns:a16="http://schemas.microsoft.com/office/drawing/2014/main" id="{13AE8A0D-0138-440E-AA3D-261412472DB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79</a:t>
            </a:fld>
            <a:r>
              <a:rPr lang="en-US"/>
              <a:t>/1024</a:t>
            </a:r>
            <a:endParaRPr lang="en-US" dirty="0"/>
          </a:p>
        </p:txBody>
      </p:sp>
      <p:sp>
        <p:nvSpPr>
          <p:cNvPr id="11" name="Rectángulo 10">
            <a:extLst>
              <a:ext uri="{FF2B5EF4-FFF2-40B4-BE49-F238E27FC236}">
                <a16:creationId xmlns:a16="http://schemas.microsoft.com/office/drawing/2014/main" id="{17D16B11-2705-40A6-9BE3-06CA47344B38}"/>
              </a:ext>
            </a:extLst>
          </p:cNvPr>
          <p:cNvSpPr/>
          <p:nvPr/>
        </p:nvSpPr>
        <p:spPr>
          <a:xfrm>
            <a:off x="335831" y="2347941"/>
            <a:ext cx="8327876" cy="3539430"/>
          </a:xfrm>
          <a:prstGeom prst="rect">
            <a:avLst/>
          </a:prstGeom>
        </p:spPr>
        <p:txBody>
          <a:bodyPr wrap="square">
            <a:spAutoFit/>
          </a:bodyPr>
          <a:lstStyle/>
          <a:p>
            <a:pPr algn="ctr"/>
            <a:r>
              <a:rPr lang="en-US" sz="2800" dirty="0">
                <a:latin typeface="+mj-lt"/>
              </a:rPr>
              <a:t>The Digital Twin is:</a:t>
            </a:r>
          </a:p>
          <a:p>
            <a:pPr algn="ctr"/>
            <a:endParaRPr lang="en-US" sz="2800" dirty="0">
              <a:latin typeface="+mj-lt"/>
            </a:endParaRPr>
          </a:p>
          <a:p>
            <a:pPr algn="ctr"/>
            <a:r>
              <a:rPr lang="en-US" sz="2800" dirty="0">
                <a:latin typeface="+mj-lt"/>
              </a:rPr>
              <a:t> </a:t>
            </a:r>
            <a:r>
              <a:rPr lang="en-US" sz="2800" i="1" dirty="0">
                <a:latin typeface="+mj-lt"/>
              </a:rPr>
              <a:t>“The starting point on the smart and disruptive technology evaluation and implementation”</a:t>
            </a:r>
          </a:p>
          <a:p>
            <a:pPr algn="ctr"/>
            <a:endParaRPr lang="en-US" sz="2800" i="1" dirty="0">
              <a:latin typeface="+mj-lt"/>
            </a:endParaRPr>
          </a:p>
          <a:p>
            <a:pPr algn="ctr"/>
            <a:r>
              <a:rPr lang="en-US" sz="2800" dirty="0">
                <a:latin typeface="+mj-lt"/>
              </a:rPr>
              <a:t> for the manufacturing transformation into an </a:t>
            </a:r>
            <a:br>
              <a:rPr lang="en-US" sz="2800" dirty="0">
                <a:latin typeface="+mj-lt"/>
              </a:rPr>
            </a:br>
            <a:r>
              <a:rPr lang="en-US" sz="2800" dirty="0">
                <a:latin typeface="+mj-lt"/>
              </a:rPr>
              <a:t>Industry 4.0 based on reliable system dynamics</a:t>
            </a:r>
          </a:p>
          <a:p>
            <a:endParaRPr lang="en-US" sz="2800" i="1" dirty="0">
              <a:latin typeface="+mj-lt"/>
            </a:endParaRPr>
          </a:p>
        </p:txBody>
      </p:sp>
      <p:sp>
        <p:nvSpPr>
          <p:cNvPr id="9" name="Marcador de fecha 3">
            <a:extLst>
              <a:ext uri="{FF2B5EF4-FFF2-40B4-BE49-F238E27FC236}">
                <a16:creationId xmlns:a16="http://schemas.microsoft.com/office/drawing/2014/main" id="{EB3A9477-CA4C-4518-B96E-3CE4D0D130BE}"/>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0" name="Marcador de pie de página 4">
            <a:extLst>
              <a:ext uri="{FF2B5EF4-FFF2-40B4-BE49-F238E27FC236}">
                <a16:creationId xmlns:a16="http://schemas.microsoft.com/office/drawing/2014/main" id="{306FADE1-C912-4BD6-A03F-B773CCB314D2}"/>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41151776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4258-6D02-4823-B92D-2126BF6C8119}"/>
              </a:ext>
            </a:extLst>
          </p:cNvPr>
          <p:cNvSpPr>
            <a:spLocks noGrp="1"/>
          </p:cNvSpPr>
          <p:nvPr>
            <p:ph type="title"/>
          </p:nvPr>
        </p:nvSpPr>
        <p:spPr/>
        <p:txBody>
          <a:bodyPr/>
          <a:lstStyle/>
          <a:p>
            <a:r>
              <a:rPr lang="en-GB" dirty="0"/>
              <a:t>1. Introduction</a:t>
            </a:r>
            <a:endParaRPr lang="en-US" dirty="0"/>
          </a:p>
        </p:txBody>
      </p:sp>
      <p:sp>
        <p:nvSpPr>
          <p:cNvPr id="3" name="Content Placeholder 2">
            <a:extLst>
              <a:ext uri="{FF2B5EF4-FFF2-40B4-BE49-F238E27FC236}">
                <a16:creationId xmlns:a16="http://schemas.microsoft.com/office/drawing/2014/main" id="{8A5A18DC-70C3-442A-B7B4-8AB8F348164C}"/>
              </a:ext>
            </a:extLst>
          </p:cNvPr>
          <p:cNvSpPr>
            <a:spLocks noGrp="1"/>
          </p:cNvSpPr>
          <p:nvPr>
            <p:ph idx="1"/>
          </p:nvPr>
        </p:nvSpPr>
        <p:spPr>
          <a:xfrm>
            <a:off x="179387" y="1704663"/>
            <a:ext cx="8785225" cy="644218"/>
          </a:xfrm>
        </p:spPr>
        <p:txBody>
          <a:bodyPr/>
          <a:lstStyle/>
          <a:p>
            <a:pPr marL="0" indent="0">
              <a:buNone/>
            </a:pPr>
            <a:r>
              <a:rPr lang="en-GB" dirty="0"/>
              <a:t>Cognitive Process Control 2.0 and 3.0</a:t>
            </a:r>
            <a:endParaRPr lang="en-US" dirty="0"/>
          </a:p>
        </p:txBody>
      </p:sp>
      <p:sp>
        <p:nvSpPr>
          <p:cNvPr id="6" name="Slide Number Placeholder 5">
            <a:extLst>
              <a:ext uri="{FF2B5EF4-FFF2-40B4-BE49-F238E27FC236}">
                <a16:creationId xmlns:a16="http://schemas.microsoft.com/office/drawing/2014/main" id="{DC617870-1B75-4DCB-9DA3-692A419352A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a:t>
            </a:fld>
            <a:r>
              <a:rPr lang="en-US"/>
              <a:t>/1024</a:t>
            </a:r>
            <a:endParaRPr lang="en-US" dirty="0"/>
          </a:p>
        </p:txBody>
      </p:sp>
      <p:pic>
        <p:nvPicPr>
          <p:cNvPr id="15" name="Picture 14">
            <a:extLst>
              <a:ext uri="{FF2B5EF4-FFF2-40B4-BE49-F238E27FC236}">
                <a16:creationId xmlns:a16="http://schemas.microsoft.com/office/drawing/2014/main" id="{5B862154-6479-4FF3-B9C9-CFAEA3AB4A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96" y="2564904"/>
            <a:ext cx="4645149" cy="3441522"/>
          </a:xfrm>
          <a:prstGeom prst="rect">
            <a:avLst/>
          </a:prstGeom>
        </p:spPr>
      </p:pic>
      <p:pic>
        <p:nvPicPr>
          <p:cNvPr id="16" name="Picture 15">
            <a:extLst>
              <a:ext uri="{FF2B5EF4-FFF2-40B4-BE49-F238E27FC236}">
                <a16:creationId xmlns:a16="http://schemas.microsoft.com/office/drawing/2014/main" id="{2D412146-ED25-4A10-997A-A5FA8C783B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0645" y="2564905"/>
            <a:ext cx="4427860" cy="3444238"/>
          </a:xfrm>
          <a:prstGeom prst="rect">
            <a:avLst/>
          </a:prstGeom>
        </p:spPr>
      </p:pic>
      <p:sp>
        <p:nvSpPr>
          <p:cNvPr id="11" name="Marcador de fecha 3">
            <a:extLst>
              <a:ext uri="{FF2B5EF4-FFF2-40B4-BE49-F238E27FC236}">
                <a16:creationId xmlns:a16="http://schemas.microsoft.com/office/drawing/2014/main" id="{592A198F-30E4-491F-A645-9518D39FF0C2}"/>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2" name="Marcador de pie de página 4">
            <a:extLst>
              <a:ext uri="{FF2B5EF4-FFF2-40B4-BE49-F238E27FC236}">
                <a16:creationId xmlns:a16="http://schemas.microsoft.com/office/drawing/2014/main" id="{F159895D-8B3D-43D3-8388-DD3A1D27C941}"/>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28409720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FC90-D616-486B-BAB7-A0BBA9990FD8}"/>
              </a:ext>
            </a:extLst>
          </p:cNvPr>
          <p:cNvSpPr>
            <a:spLocks noGrp="1"/>
          </p:cNvSpPr>
          <p:nvPr>
            <p:ph type="title"/>
          </p:nvPr>
        </p:nvSpPr>
        <p:spPr/>
        <p:txBody>
          <a:bodyPr/>
          <a:lstStyle/>
          <a:p>
            <a:r>
              <a:rPr lang="en-GB" dirty="0"/>
              <a:t>References</a:t>
            </a:r>
            <a:endParaRPr lang="en-US" dirty="0"/>
          </a:p>
        </p:txBody>
      </p:sp>
      <p:sp>
        <p:nvSpPr>
          <p:cNvPr id="3" name="Content Placeholder 2">
            <a:extLst>
              <a:ext uri="{FF2B5EF4-FFF2-40B4-BE49-F238E27FC236}">
                <a16:creationId xmlns:a16="http://schemas.microsoft.com/office/drawing/2014/main" id="{B936D42C-CCE9-442D-AFCC-30357C9A1184}"/>
              </a:ext>
            </a:extLst>
          </p:cNvPr>
          <p:cNvSpPr>
            <a:spLocks noGrp="1"/>
          </p:cNvSpPr>
          <p:nvPr>
            <p:ph idx="1"/>
          </p:nvPr>
        </p:nvSpPr>
        <p:spPr>
          <a:xfrm>
            <a:off x="179388" y="1700808"/>
            <a:ext cx="8785225" cy="4752380"/>
          </a:xfrm>
        </p:spPr>
        <p:txBody>
          <a:bodyPr/>
          <a:lstStyle/>
          <a:p>
            <a:pPr marL="228600" indent="-228600" algn="just">
              <a:buFont typeface="+mj-lt"/>
              <a:buAutoNum type="arabicPeriod"/>
            </a:pPr>
            <a:r>
              <a:rPr lang="en-US" sz="1100" dirty="0"/>
              <a:t>C. Strategies, “Artificial Intelligence for Industrial Applications,” tech. rep., </a:t>
            </a:r>
            <a:r>
              <a:rPr lang="en-US" sz="1100" dirty="0" err="1"/>
              <a:t>CloudPulse</a:t>
            </a:r>
            <a:r>
              <a:rPr lang="en-US" sz="1100" dirty="0"/>
              <a:t> Strategies, 2017.</a:t>
            </a:r>
          </a:p>
          <a:p>
            <a:pPr marL="228600" indent="-228600" algn="just">
              <a:buFont typeface="+mj-lt"/>
              <a:buAutoNum type="arabicPeriod"/>
            </a:pPr>
            <a:r>
              <a:rPr lang="en-GB" sz="1100" dirty="0"/>
              <a:t>Gartnet Inc., “5 Trends Emerge in the Gartner Hype Cycle for Emerging Technologies, </a:t>
            </a:r>
            <a:r>
              <a:rPr lang="en-US" sz="1100" dirty="0"/>
              <a:t>2018,” 2018.</a:t>
            </a:r>
          </a:p>
          <a:p>
            <a:pPr marL="228600" indent="-228600" algn="just">
              <a:buFont typeface="+mj-lt"/>
              <a:buAutoNum type="arabicPeriod"/>
            </a:pPr>
            <a:r>
              <a:rPr lang="en-US" sz="1100" dirty="0"/>
              <a:t>D. consulting, “Digital Twins,” 2020. </a:t>
            </a:r>
          </a:p>
          <a:p>
            <a:pPr marL="228600" indent="-228600" algn="just">
              <a:buFont typeface="+mj-lt"/>
              <a:buAutoNum type="arabicPeriod"/>
            </a:pPr>
            <a:r>
              <a:rPr lang="en-GB" sz="1100" dirty="0" err="1"/>
              <a:t>MarketsandMarkets</a:t>
            </a:r>
            <a:r>
              <a:rPr lang="en-GB" sz="1100" dirty="0"/>
              <a:t> Research Private Ltd, “Digital Twin Market by Technology, Type (Product, Process, and System), Industry (Aerospace &amp; </a:t>
            </a:r>
            <a:r>
              <a:rPr lang="en-GB" sz="1100" dirty="0" err="1"/>
              <a:t>Defense</a:t>
            </a:r>
            <a:r>
              <a:rPr lang="en-GB" sz="1100" dirty="0"/>
              <a:t>, Automotive &amp; Transportation, Home &amp; Commercial, Healthcare, Energy &amp; Utilities, Oil &amp; Gas), and Geography - Global Forecast to 2025,” 2020.</a:t>
            </a:r>
          </a:p>
          <a:p>
            <a:pPr marL="228600" indent="-228600" algn="just">
              <a:buFont typeface="+mj-lt"/>
              <a:buAutoNum type="arabicPeriod"/>
            </a:pPr>
            <a:r>
              <a:rPr lang="en-GB" sz="1100" dirty="0"/>
              <a:t>M. Grieves, “Digital Twin : Manufacturing Excellence through Virtual Factory Replication This paper introduces the concept of a </a:t>
            </a:r>
            <a:r>
              <a:rPr lang="en-GB" sz="1100" dirty="0" err="1"/>
              <a:t>A</a:t>
            </a:r>
            <a:r>
              <a:rPr lang="en-GB" sz="1100" dirty="0"/>
              <a:t> Whitepaper by Dr . Michael Grieves,” White Paper, no. March, 2014. </a:t>
            </a:r>
          </a:p>
          <a:p>
            <a:pPr marL="228600" indent="-228600" algn="just">
              <a:buFont typeface="+mj-lt"/>
              <a:buAutoNum type="arabicPeriod"/>
            </a:pPr>
            <a:r>
              <a:rPr lang="en-GB" sz="1100" dirty="0"/>
              <a:t>M. Grieves and J. Vickers, Digital Twin: Mitigating Unpredictable, Undesirable Emergent </a:t>
            </a:r>
            <a:r>
              <a:rPr lang="en-GB" sz="1100" dirty="0" err="1"/>
              <a:t>Behavior</a:t>
            </a:r>
            <a:r>
              <a:rPr lang="en-GB" sz="1100" dirty="0"/>
              <a:t> in Complex Systems, pp. 85–113. Cham: Springer </a:t>
            </a:r>
            <a:r>
              <a:rPr lang="en-US" sz="1100" dirty="0"/>
              <a:t>International Publishing, 2017.</a:t>
            </a:r>
          </a:p>
          <a:p>
            <a:pPr marL="228600" indent="-228600" algn="just">
              <a:buFont typeface="+mj-lt"/>
              <a:buAutoNum type="arabicPeriod"/>
            </a:pPr>
            <a:r>
              <a:rPr lang="en-GB" sz="1100" dirty="0"/>
              <a:t>M. Inc, “What is a digital twin?,” 2019.</a:t>
            </a:r>
          </a:p>
          <a:p>
            <a:pPr marL="228600" indent="-228600" algn="just">
              <a:buFont typeface="+mj-lt"/>
              <a:buAutoNum type="arabicPeriod"/>
            </a:pPr>
            <a:r>
              <a:rPr lang="en-GB" sz="1100" dirty="0"/>
              <a:t>IBM, “Digital twin: Helping machines tell their story,” 2020.</a:t>
            </a:r>
          </a:p>
          <a:p>
            <a:pPr marL="228600" indent="-228600" algn="just">
              <a:buFont typeface="+mj-lt"/>
              <a:buAutoNum type="arabicPeriod"/>
            </a:pPr>
            <a:r>
              <a:rPr lang="en-GB" sz="1100" dirty="0"/>
              <a:t>GE Digital, “What is a digital twin?,” 2019.</a:t>
            </a:r>
          </a:p>
          <a:p>
            <a:pPr marL="228600" indent="-228600" algn="just">
              <a:buFont typeface="+mj-lt"/>
              <a:buAutoNum type="arabicPeriod"/>
            </a:pPr>
            <a:r>
              <a:rPr lang="en-GB" sz="1100" dirty="0"/>
              <a:t>D.S. </a:t>
            </a:r>
            <a:r>
              <a:rPr lang="en-GB" sz="1100" dirty="0" err="1"/>
              <a:t>Stargel</a:t>
            </a:r>
            <a:r>
              <a:rPr lang="en-GB" sz="1100" dirty="0"/>
              <a:t> and E. H. Glaessgen, “The Digital Twin Paradigm for Future NASA and U.S. Air Force Vehicles E.,” in 53rd Structures, Structural Dynamics, and Materials Conference: Special Session on the Digital Twin, pp. 1–14, </a:t>
            </a:r>
            <a:r>
              <a:rPr lang="en-US" sz="1100" dirty="0"/>
              <a:t>2012.</a:t>
            </a:r>
          </a:p>
          <a:p>
            <a:pPr marL="228600" indent="-228600" algn="just">
              <a:buFont typeface="+mj-lt"/>
              <a:buAutoNum type="arabicPeriod"/>
            </a:pPr>
            <a:r>
              <a:rPr lang="en-GB" sz="1100" dirty="0"/>
              <a:t>C. Dufour, Z. </a:t>
            </a:r>
            <a:r>
              <a:rPr lang="en-GB" sz="1100" dirty="0" err="1"/>
              <a:t>Soghomonian</a:t>
            </a:r>
            <a:r>
              <a:rPr lang="en-GB" sz="1100" dirty="0"/>
              <a:t>, and W. Li, “Hardware-in-the-Loop Testing of Modern On-Board Power Systems Using Digital Twins,” SPEEDAM 2018 - Proceedings: International Symposium on Power Electronics, Electrical Drives, Automation and Motion, pp. 118–123, 2018.</a:t>
            </a:r>
          </a:p>
          <a:p>
            <a:pPr marL="228600" indent="-228600" algn="just">
              <a:buFont typeface="+mj-lt"/>
              <a:buAutoNum type="arabicPeriod"/>
            </a:pPr>
            <a:r>
              <a:rPr lang="en-GB" sz="1100" dirty="0"/>
              <a:t>F. Tao and Q. Qi, “Make more digital twins,” Nature, vol. 573, no. 7775, </a:t>
            </a:r>
            <a:r>
              <a:rPr lang="en-US" sz="1100" dirty="0"/>
              <a:t>pp. 490–491, 2019.</a:t>
            </a:r>
          </a:p>
          <a:p>
            <a:pPr marL="228600" indent="-228600" algn="just">
              <a:buFont typeface="+mj-lt"/>
              <a:buAutoNum type="arabicPeriod"/>
            </a:pPr>
            <a:r>
              <a:rPr lang="en-US" sz="1100" dirty="0"/>
              <a:t>F. Tao, M. Zhang, Y. Liu, and A. Y. Nee, “Digital twin driven prognostics </a:t>
            </a:r>
            <a:r>
              <a:rPr lang="en-GB" sz="1100" dirty="0"/>
              <a:t>and health management for complex equipment,” CIRP Annals, vol. 67, no. 1, </a:t>
            </a:r>
            <a:r>
              <a:rPr lang="en-US" sz="1100" dirty="0"/>
              <a:t>pp. 169–172, 2018.</a:t>
            </a:r>
          </a:p>
          <a:p>
            <a:pPr marL="228600" indent="-228600" algn="just">
              <a:buFont typeface="+mj-lt"/>
              <a:buAutoNum type="arabicPeriod"/>
            </a:pPr>
            <a:r>
              <a:rPr lang="en-GB" sz="1100" dirty="0"/>
              <a:t>A. M. </a:t>
            </a:r>
            <a:r>
              <a:rPr lang="en-GB" sz="1100" dirty="0" err="1"/>
              <a:t>Madni</a:t>
            </a:r>
            <a:r>
              <a:rPr lang="en-GB" sz="1100" dirty="0"/>
              <a:t>, C. C. </a:t>
            </a:r>
            <a:r>
              <a:rPr lang="en-GB" sz="1100" dirty="0" err="1"/>
              <a:t>Madni</a:t>
            </a:r>
            <a:r>
              <a:rPr lang="en-GB" sz="1100" dirty="0"/>
              <a:t>, and S. D. Lucero, “Leveraging Digital Twin Technology in Model-Based Systems Engineering,” Systems, pp. 1–13, 2019.</a:t>
            </a:r>
          </a:p>
        </p:txBody>
      </p:sp>
      <p:sp>
        <p:nvSpPr>
          <p:cNvPr id="6" name="Slide Number Placeholder 5">
            <a:extLst>
              <a:ext uri="{FF2B5EF4-FFF2-40B4-BE49-F238E27FC236}">
                <a16:creationId xmlns:a16="http://schemas.microsoft.com/office/drawing/2014/main" id="{AFAB3531-630C-4281-9E81-CA6A26ED424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80</a:t>
            </a:fld>
            <a:r>
              <a:rPr lang="en-US"/>
              <a:t>/1024</a:t>
            </a:r>
            <a:endParaRPr lang="en-US" dirty="0"/>
          </a:p>
        </p:txBody>
      </p:sp>
      <p:sp>
        <p:nvSpPr>
          <p:cNvPr id="7" name="Marcador de fecha 3">
            <a:extLst>
              <a:ext uri="{FF2B5EF4-FFF2-40B4-BE49-F238E27FC236}">
                <a16:creationId xmlns:a16="http://schemas.microsoft.com/office/drawing/2014/main" id="{4DA58D29-EE39-4B14-B9D1-78C19EF25775}"/>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8" name="Marcador de pie de página 4">
            <a:extLst>
              <a:ext uri="{FF2B5EF4-FFF2-40B4-BE49-F238E27FC236}">
                <a16:creationId xmlns:a16="http://schemas.microsoft.com/office/drawing/2014/main" id="{96B7BB22-8C97-4904-BDC2-5B376D8CBC14}"/>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323937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FC90-D616-486B-BAB7-A0BBA9990FD8}"/>
              </a:ext>
            </a:extLst>
          </p:cNvPr>
          <p:cNvSpPr>
            <a:spLocks noGrp="1"/>
          </p:cNvSpPr>
          <p:nvPr>
            <p:ph type="title"/>
          </p:nvPr>
        </p:nvSpPr>
        <p:spPr/>
        <p:txBody>
          <a:bodyPr/>
          <a:lstStyle/>
          <a:p>
            <a:r>
              <a:rPr lang="en-GB" dirty="0"/>
              <a:t>References</a:t>
            </a:r>
            <a:endParaRPr lang="en-US" dirty="0"/>
          </a:p>
        </p:txBody>
      </p:sp>
      <p:sp>
        <p:nvSpPr>
          <p:cNvPr id="3" name="Content Placeholder 2">
            <a:extLst>
              <a:ext uri="{FF2B5EF4-FFF2-40B4-BE49-F238E27FC236}">
                <a16:creationId xmlns:a16="http://schemas.microsoft.com/office/drawing/2014/main" id="{B936D42C-CCE9-442D-AFCC-30357C9A1184}"/>
              </a:ext>
            </a:extLst>
          </p:cNvPr>
          <p:cNvSpPr>
            <a:spLocks noGrp="1"/>
          </p:cNvSpPr>
          <p:nvPr>
            <p:ph idx="1"/>
          </p:nvPr>
        </p:nvSpPr>
        <p:spPr>
          <a:xfrm>
            <a:off x="179387" y="1700213"/>
            <a:ext cx="8785225" cy="4321175"/>
          </a:xfrm>
        </p:spPr>
        <p:txBody>
          <a:bodyPr/>
          <a:lstStyle/>
          <a:p>
            <a:pPr marL="228600" indent="-228600">
              <a:buFont typeface="+mj-lt"/>
              <a:buAutoNum type="arabicPeriod" startAt="15"/>
            </a:pPr>
            <a:r>
              <a:rPr lang="en-US" sz="1050" dirty="0"/>
              <a:t>M. Farsi, A. </a:t>
            </a:r>
            <a:r>
              <a:rPr lang="en-US" sz="1050" dirty="0" err="1"/>
              <a:t>Daneshkhah</a:t>
            </a:r>
            <a:r>
              <a:rPr lang="en-US" sz="1050" dirty="0"/>
              <a:t>, A. Hosseinian-Far, and H. </a:t>
            </a:r>
            <a:r>
              <a:rPr lang="en-US" sz="1050" dirty="0" err="1"/>
              <a:t>Jahankhani</a:t>
            </a:r>
            <a:r>
              <a:rPr lang="en-US" sz="1050" dirty="0"/>
              <a:t>, Internet of </a:t>
            </a:r>
            <a:r>
              <a:rPr lang="en-GB" sz="1050" dirty="0"/>
              <a:t>Things Digital Twin Technologies and Smart Cities. Springer, 2020.</a:t>
            </a:r>
          </a:p>
          <a:p>
            <a:pPr marL="228600" indent="-228600">
              <a:buFont typeface="+mj-lt"/>
              <a:buAutoNum type="arabicPeriod" startAt="15"/>
            </a:pPr>
            <a:r>
              <a:rPr lang="en-US" sz="1050" dirty="0"/>
              <a:t>F. Zhu, Z. Li, S. Chen, and G. </a:t>
            </a:r>
            <a:r>
              <a:rPr lang="en-US" sz="1050" dirty="0" err="1"/>
              <a:t>Xiong</a:t>
            </a:r>
            <a:r>
              <a:rPr lang="en-US" sz="1050" dirty="0"/>
              <a:t>, “Parallel Transportation Management </a:t>
            </a:r>
            <a:r>
              <a:rPr lang="en-GB" sz="1050" dirty="0"/>
              <a:t>and Control System and Its Applications in Building Smart Cities,” IEEE </a:t>
            </a:r>
            <a:r>
              <a:rPr lang="en-US" sz="1050" dirty="0"/>
              <a:t>Transactions on Intelligent Transportation Systems, vol. 17, no. 6, pp. 1576–1585, 2016.</a:t>
            </a:r>
          </a:p>
          <a:p>
            <a:pPr marL="228600" indent="-228600">
              <a:buFont typeface="+mj-lt"/>
              <a:buAutoNum type="arabicPeriod" startAt="15"/>
            </a:pPr>
            <a:r>
              <a:rPr lang="en-US" sz="1050" dirty="0"/>
              <a:t>P. Vicuna, S. </a:t>
            </a:r>
            <a:r>
              <a:rPr lang="en-US" sz="1050" dirty="0" err="1"/>
              <a:t>Mudigonda</a:t>
            </a:r>
            <a:r>
              <a:rPr lang="en-US" sz="1050" dirty="0"/>
              <a:t>, C. Kamga, K. </a:t>
            </a:r>
            <a:r>
              <a:rPr lang="en-US" sz="1050" dirty="0" err="1"/>
              <a:t>Mouskos</a:t>
            </a:r>
            <a:r>
              <a:rPr lang="en-US" sz="1050" dirty="0"/>
              <a:t>, and C. </a:t>
            </a:r>
            <a:r>
              <a:rPr lang="en-US" sz="1050" dirty="0" err="1"/>
              <a:t>Ukegbu</a:t>
            </a:r>
            <a:r>
              <a:rPr lang="en-US" sz="1050" dirty="0"/>
              <a:t>, “A generic </a:t>
            </a:r>
            <a:r>
              <a:rPr lang="en-GB" sz="1050" dirty="0"/>
              <a:t>and flexible geospatial data warehousing and analysis framework for transportation performance measurement in smart connected cities,” Procedia </a:t>
            </a:r>
            <a:r>
              <a:rPr lang="en-US" sz="1050" dirty="0"/>
              <a:t>Computer Science, vol. 155, no. 2018, pp. 226–233, 2019.</a:t>
            </a:r>
          </a:p>
          <a:p>
            <a:pPr marL="228600" indent="-228600">
              <a:buFont typeface="+mj-lt"/>
              <a:buAutoNum type="arabicPeriod" startAt="15"/>
            </a:pPr>
            <a:r>
              <a:rPr lang="en-GB" sz="1050" dirty="0"/>
              <a:t>J. </a:t>
            </a:r>
            <a:r>
              <a:rPr lang="en-GB" sz="1050" dirty="0" err="1"/>
              <a:t>Schmalzel</a:t>
            </a:r>
            <a:r>
              <a:rPr lang="en-GB" sz="1050" dirty="0"/>
              <a:t>, F. Figueroa, J. Morris, S. </a:t>
            </a:r>
            <a:r>
              <a:rPr lang="en-GB" sz="1050" dirty="0" err="1"/>
              <a:t>Mandayam</a:t>
            </a:r>
            <a:r>
              <a:rPr lang="en-GB" sz="1050" dirty="0"/>
              <a:t>, and R. </a:t>
            </a:r>
            <a:r>
              <a:rPr lang="en-GB" sz="1050" dirty="0" err="1"/>
              <a:t>Polikar</a:t>
            </a:r>
            <a:r>
              <a:rPr lang="en-GB" sz="1050" dirty="0"/>
              <a:t>, “An architecture for intelligent systems based on smart sensors,” Conference Record - IEEE Instrumentation and Measurement Technology Conference, vol. 1, no. 4, </a:t>
            </a:r>
            <a:r>
              <a:rPr lang="en-US" sz="1050" dirty="0"/>
              <a:t>pp. 71–75, 2004.</a:t>
            </a:r>
          </a:p>
          <a:p>
            <a:pPr marL="228600" indent="-228600">
              <a:buFont typeface="+mj-lt"/>
              <a:buAutoNum type="arabicPeriod" startAt="15"/>
            </a:pPr>
            <a:r>
              <a:rPr lang="en-US" sz="1050" dirty="0"/>
              <a:t>A. H. </a:t>
            </a:r>
            <a:r>
              <a:rPr lang="en-US" sz="1050" dirty="0" err="1"/>
              <a:t>Bagdadee</a:t>
            </a:r>
            <a:r>
              <a:rPr lang="en-US" sz="1050" dirty="0"/>
              <a:t>, Z. Hoque, L. Zhang, A. H. </a:t>
            </a:r>
            <a:r>
              <a:rPr lang="en-US" sz="1050" dirty="0" err="1"/>
              <a:t>Bagdadee</a:t>
            </a:r>
            <a:r>
              <a:rPr lang="en-US" sz="1050" dirty="0"/>
              <a:t>, Z. Hoque, and </a:t>
            </a:r>
            <a:r>
              <a:rPr lang="en-GB" sz="1050" dirty="0"/>
              <a:t>L. Zhang, “IoT Based Wireless Sensor Network for Power Quality Control</a:t>
            </a:r>
            <a:r>
              <a:rPr lang="en-US" sz="1050" dirty="0"/>
              <a:t> </a:t>
            </a:r>
            <a:r>
              <a:rPr lang="en-GB" sz="1050" dirty="0"/>
              <a:t>in IoT Based Wireless Sensor Smart Network for Power Quality Control in </a:t>
            </a:r>
            <a:r>
              <a:rPr lang="en-US" sz="1050" dirty="0"/>
              <a:t>Grid Smart Grid,” vol. 00, no. 2019, 2020.</a:t>
            </a:r>
          </a:p>
          <a:p>
            <a:pPr marL="228600" indent="-228600">
              <a:buFont typeface="+mj-lt"/>
              <a:buAutoNum type="arabicPeriod" startAt="15"/>
            </a:pPr>
            <a:r>
              <a:rPr lang="en-GB" sz="1050" dirty="0"/>
              <a:t>P. Zhang, F. Li, and N. Bhatt, “Next-generation monitoring, analysis, and control for the future smart control </a:t>
            </a:r>
            <a:r>
              <a:rPr lang="en-GB" sz="1050" dirty="0" err="1"/>
              <a:t>center</a:t>
            </a:r>
            <a:r>
              <a:rPr lang="en-GB" sz="1050" dirty="0"/>
              <a:t>,” IEEE Transactions on Smart Grid, </a:t>
            </a:r>
            <a:r>
              <a:rPr lang="en-US" sz="1050" dirty="0"/>
              <a:t>vol. 1, no. 2, pp. 186–192, 2010.</a:t>
            </a:r>
          </a:p>
          <a:p>
            <a:pPr marL="228600" indent="-228600">
              <a:buFont typeface="+mj-lt"/>
              <a:buAutoNum type="arabicPeriod" startAt="15"/>
            </a:pPr>
            <a:r>
              <a:rPr lang="en-US" sz="1050" dirty="0"/>
              <a:t>M. Rahimi, M. </a:t>
            </a:r>
            <a:r>
              <a:rPr lang="en-US" sz="1050" dirty="0" err="1"/>
              <a:t>Songhorabadi</a:t>
            </a:r>
            <a:r>
              <a:rPr lang="en-US" sz="1050" dirty="0"/>
              <a:t>, and M. H. </a:t>
            </a:r>
            <a:r>
              <a:rPr lang="en-US" sz="1050" dirty="0" err="1"/>
              <a:t>Kashani</a:t>
            </a:r>
            <a:r>
              <a:rPr lang="en-US" sz="1050" dirty="0"/>
              <a:t>, “Fog-based smart homes: A </a:t>
            </a:r>
            <a:r>
              <a:rPr lang="en-GB" sz="1050" dirty="0"/>
              <a:t>systematic review,” Journal of Network and Computer Applications, vol. 153, </a:t>
            </a:r>
            <a:r>
              <a:rPr lang="en-US" sz="1050" dirty="0"/>
              <a:t>p. 102531, 2020.</a:t>
            </a:r>
          </a:p>
          <a:p>
            <a:pPr marL="228600" indent="-228600">
              <a:buFont typeface="+mj-lt"/>
              <a:buAutoNum type="arabicPeriod" startAt="15"/>
            </a:pPr>
            <a:r>
              <a:rPr lang="en-GB" sz="1050" dirty="0"/>
              <a:t>B. J. Chang and J. M. </a:t>
            </a:r>
            <a:r>
              <a:rPr lang="en-GB" sz="1050" dirty="0" err="1"/>
              <a:t>Chiou</a:t>
            </a:r>
            <a:r>
              <a:rPr lang="en-GB" sz="1050" dirty="0"/>
              <a:t>, “Cloud Computing-Based Analyses to Predict Vehicle Driving Shockwave for Active Safe Driving in Intelligent Transportation </a:t>
            </a:r>
            <a:r>
              <a:rPr lang="en-US" sz="1050" dirty="0"/>
              <a:t>System,” IEEE Transactions on Intelligent Transportation Systems, vol. 21, no. 2, pp. 852–866, 2020.</a:t>
            </a:r>
          </a:p>
          <a:p>
            <a:pPr marL="228600" indent="-228600">
              <a:buFont typeface="+mj-lt"/>
              <a:buAutoNum type="arabicPeriod" startAt="15"/>
            </a:pPr>
            <a:r>
              <a:rPr lang="en-GB" sz="1050" dirty="0"/>
              <a:t>L. Chen, Y. He, J. Chen, Q. Li, and Q. Zou, “Transforming a 3-D Li- DAR Point Cloud into a 2-D Dense Depth Map Through a Parameter Self- </a:t>
            </a:r>
            <a:r>
              <a:rPr lang="en-US" sz="1050" dirty="0"/>
              <a:t>Adaptive Framework,” IEEE Transactions on Intelligent Transportation Systems, vol. 18, no. 1, pp. 165–176, 2017.</a:t>
            </a:r>
          </a:p>
          <a:p>
            <a:pPr marL="228600" indent="-228600">
              <a:buFont typeface="+mj-lt"/>
              <a:buAutoNum type="arabicPeriod" startAt="15"/>
            </a:pPr>
            <a:r>
              <a:rPr lang="en-GB" sz="1050" dirty="0"/>
              <a:t>NSF, “Smart and Autonomous Systems (S&amp;AS),” 2018.</a:t>
            </a:r>
          </a:p>
          <a:p>
            <a:pPr marL="228600" indent="-228600">
              <a:buFont typeface="+mj-lt"/>
              <a:buAutoNum type="arabicPeriod" startAt="15"/>
            </a:pPr>
            <a:r>
              <a:rPr lang="en-US" sz="1050" dirty="0"/>
              <a:t>YangQuan Chen, “Cognitive Process Control,” 2012.</a:t>
            </a:r>
          </a:p>
          <a:p>
            <a:pPr marL="228600" indent="-228600">
              <a:buFont typeface="+mj-lt"/>
              <a:buAutoNum type="arabicPeriod" startAt="15"/>
            </a:pPr>
            <a:r>
              <a:rPr lang="en-GB" sz="1050" dirty="0"/>
              <a:t>D. </a:t>
            </a:r>
            <a:r>
              <a:rPr lang="en-GB" sz="1050" dirty="0" err="1"/>
              <a:t>Xue</a:t>
            </a:r>
            <a:r>
              <a:rPr lang="en-GB" sz="1050" dirty="0"/>
              <a:t> and Y. Chen, </a:t>
            </a:r>
            <a:r>
              <a:rPr lang="en-GB" sz="1050" dirty="0" err="1"/>
              <a:t>Modeling</a:t>
            </a:r>
            <a:r>
              <a:rPr lang="en-GB" sz="1050" dirty="0"/>
              <a:t>, Analysis and Design of Control Systems in MATLAB and Simulink. WORLD SCIENTIFIC, 2014.</a:t>
            </a:r>
          </a:p>
          <a:p>
            <a:pPr marL="228600" indent="-228600">
              <a:buFont typeface="+mj-lt"/>
              <a:buAutoNum type="arabicPeriod" startAt="15"/>
            </a:pPr>
            <a:r>
              <a:rPr lang="en-GB" sz="1050" dirty="0"/>
              <a:t>P. D. </a:t>
            </a:r>
            <a:r>
              <a:rPr lang="en-GB" sz="1050" dirty="0" err="1"/>
              <a:t>Doma´nski</a:t>
            </a:r>
            <a:r>
              <a:rPr lang="en-GB" sz="1050" dirty="0"/>
              <a:t>, Control Performance Assessment: Theoretical Analyses and Industrial Practice. Studies in Systems, Decision and Control, Springer International </a:t>
            </a:r>
            <a:r>
              <a:rPr lang="en-US" sz="1050" dirty="0"/>
              <a:t>Publishing, 2019.</a:t>
            </a:r>
          </a:p>
          <a:p>
            <a:pPr marL="228600" indent="-228600">
              <a:buFont typeface="+mj-lt"/>
              <a:buAutoNum type="arabicPeriod" startAt="15"/>
            </a:pPr>
            <a:r>
              <a:rPr lang="en-GB" sz="1050" dirty="0"/>
              <a:t>E. J. Moya and E. </a:t>
            </a:r>
            <a:r>
              <a:rPr lang="en-GB" sz="1050" dirty="0" err="1"/>
              <a:t>Baeyens</a:t>
            </a:r>
            <a:r>
              <a:rPr lang="en-GB" sz="1050" dirty="0"/>
              <a:t>, “Control Performance Assessment : A General </a:t>
            </a:r>
            <a:r>
              <a:rPr lang="en-US" sz="1050" dirty="0"/>
              <a:t>Survey,” No. June 2014, 2010.</a:t>
            </a:r>
          </a:p>
          <a:p>
            <a:pPr marL="228600" indent="-228600">
              <a:buFont typeface="+mj-lt"/>
              <a:buAutoNum type="arabicPeriod" startAt="15"/>
            </a:pPr>
            <a:r>
              <a:rPr lang="en-GB" sz="1050" dirty="0"/>
              <a:t>V. I. </a:t>
            </a:r>
            <a:r>
              <a:rPr lang="en-GB" sz="1050" dirty="0" err="1"/>
              <a:t>Kubov</a:t>
            </a:r>
            <a:r>
              <a:rPr lang="en-GB" sz="1050" dirty="0"/>
              <a:t> and Y. Y. </a:t>
            </a:r>
            <a:r>
              <a:rPr lang="en-GB" sz="1050" dirty="0" err="1"/>
              <a:t>Dymytrov</a:t>
            </a:r>
            <a:r>
              <a:rPr lang="en-GB" sz="1050" dirty="0"/>
              <a:t>, “</a:t>
            </a:r>
            <a:r>
              <a:rPr lang="en-GB" sz="1050" dirty="0" err="1"/>
              <a:t>LTspice</a:t>
            </a:r>
            <a:r>
              <a:rPr lang="en-GB" sz="1050" dirty="0"/>
              <a:t>-model of Thermoelectric Peltier-</a:t>
            </a:r>
            <a:r>
              <a:rPr lang="en-GB" sz="1050" dirty="0" err="1"/>
              <a:t>Seebeck</a:t>
            </a:r>
            <a:r>
              <a:rPr lang="en-GB" sz="1050" dirty="0"/>
              <a:t> Element,” no. April, 2016, </a:t>
            </a:r>
            <a:r>
              <a:rPr lang="en-GB" sz="1050" dirty="0" err="1"/>
              <a:t>doi</a:t>
            </a:r>
            <a:r>
              <a:rPr lang="en-GB" sz="1050" dirty="0"/>
              <a:t>: 10.13140/RG.2.1.1372.2002.</a:t>
            </a:r>
            <a:endParaRPr lang="en-US" sz="1050" dirty="0"/>
          </a:p>
        </p:txBody>
      </p:sp>
      <p:sp>
        <p:nvSpPr>
          <p:cNvPr id="6" name="Slide Number Placeholder 5">
            <a:extLst>
              <a:ext uri="{FF2B5EF4-FFF2-40B4-BE49-F238E27FC236}">
                <a16:creationId xmlns:a16="http://schemas.microsoft.com/office/drawing/2014/main" id="{AFAB3531-630C-4281-9E81-CA6A26ED424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81</a:t>
            </a:fld>
            <a:r>
              <a:rPr lang="en-US"/>
              <a:t>/1024</a:t>
            </a:r>
            <a:endParaRPr lang="en-US" dirty="0"/>
          </a:p>
        </p:txBody>
      </p:sp>
      <p:sp>
        <p:nvSpPr>
          <p:cNvPr id="7" name="Marcador de fecha 3">
            <a:extLst>
              <a:ext uri="{FF2B5EF4-FFF2-40B4-BE49-F238E27FC236}">
                <a16:creationId xmlns:a16="http://schemas.microsoft.com/office/drawing/2014/main" id="{03C6F8E8-39A7-405A-BFD2-523200BA3486}"/>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8" name="Marcador de pie de página 4">
            <a:extLst>
              <a:ext uri="{FF2B5EF4-FFF2-40B4-BE49-F238E27FC236}">
                <a16:creationId xmlns:a16="http://schemas.microsoft.com/office/drawing/2014/main" id="{9B194F8C-40DD-4C48-BCED-7376BCDDC1E2}"/>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270263330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786B-5DFC-4357-9F1F-91D59826A1EA}"/>
              </a:ext>
            </a:extLst>
          </p:cNvPr>
          <p:cNvSpPr>
            <a:spLocks noGrp="1"/>
          </p:cNvSpPr>
          <p:nvPr>
            <p:ph type="title"/>
          </p:nvPr>
        </p:nvSpPr>
        <p:spPr/>
        <p:txBody>
          <a:bodyPr/>
          <a:lstStyle/>
          <a:p>
            <a:r>
              <a:rPr lang="en-GB" dirty="0"/>
              <a:t>Acknowledgements</a:t>
            </a:r>
            <a:endParaRPr lang="en-US" dirty="0"/>
          </a:p>
        </p:txBody>
      </p:sp>
      <p:sp>
        <p:nvSpPr>
          <p:cNvPr id="3" name="Content Placeholder 2">
            <a:extLst>
              <a:ext uri="{FF2B5EF4-FFF2-40B4-BE49-F238E27FC236}">
                <a16:creationId xmlns:a16="http://schemas.microsoft.com/office/drawing/2014/main" id="{906934DF-715D-4645-9633-C878D9FC89C0}"/>
              </a:ext>
            </a:extLst>
          </p:cNvPr>
          <p:cNvSpPr>
            <a:spLocks noGrp="1"/>
          </p:cNvSpPr>
          <p:nvPr>
            <p:ph idx="1"/>
          </p:nvPr>
        </p:nvSpPr>
        <p:spPr/>
        <p:txBody>
          <a:bodyPr/>
          <a:lstStyle/>
          <a:p>
            <a:pPr marL="0" indent="0" algn="just">
              <a:buNone/>
            </a:pPr>
            <a:r>
              <a:rPr lang="en-GB" dirty="0"/>
              <a:t>Thanks for the multiple discussion sessions, constructive critics, suggestions, and valuable results</a:t>
            </a:r>
          </a:p>
          <a:p>
            <a:r>
              <a:rPr lang="en-GB" dirty="0"/>
              <a:t>Dr Chen</a:t>
            </a:r>
          </a:p>
          <a:p>
            <a:r>
              <a:rPr lang="en-GB" dirty="0"/>
              <a:t>Carlos</a:t>
            </a:r>
          </a:p>
          <a:p>
            <a:r>
              <a:rPr lang="en-GB" dirty="0"/>
              <a:t>Derek</a:t>
            </a:r>
          </a:p>
          <a:p>
            <a:r>
              <a:rPr lang="en-GB" dirty="0"/>
              <a:t>Mauricio</a:t>
            </a:r>
          </a:p>
          <a:p>
            <a:endParaRPr lang="en-GB" dirty="0"/>
          </a:p>
        </p:txBody>
      </p:sp>
      <p:sp>
        <p:nvSpPr>
          <p:cNvPr id="4" name="Date Placeholder 3">
            <a:extLst>
              <a:ext uri="{FF2B5EF4-FFF2-40B4-BE49-F238E27FC236}">
                <a16:creationId xmlns:a16="http://schemas.microsoft.com/office/drawing/2014/main" id="{F3C3AC54-C171-4495-9728-0AE3C89F9FF4}"/>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1DD57B61-2835-4E5D-96A6-E16420A8B4D7}"/>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7A6D28F3-667B-410A-B681-13302F5569D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82</a:t>
            </a:fld>
            <a:r>
              <a:rPr lang="en-US"/>
              <a:t>/1024</a:t>
            </a:r>
            <a:endParaRPr lang="en-US" dirty="0"/>
          </a:p>
        </p:txBody>
      </p:sp>
    </p:spTree>
    <p:extLst>
      <p:ext uri="{BB962C8B-B14F-4D97-AF65-F5344CB8AC3E}">
        <p14:creationId xmlns:p14="http://schemas.microsoft.com/office/powerpoint/2010/main" val="239041460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2FEE0E3-7E9E-4C88-9321-798FB090089D}"/>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83</a:t>
            </a:fld>
            <a:r>
              <a:rPr lang="en-US" dirty="0"/>
              <a:t>/</a:t>
            </a:r>
            <a:r>
              <a:rPr lang="pl-PL" dirty="0"/>
              <a:t>46</a:t>
            </a:r>
            <a:endParaRPr lang="en-US" dirty="0"/>
          </a:p>
        </p:txBody>
      </p:sp>
      <p:sp>
        <p:nvSpPr>
          <p:cNvPr id="4" name="Marcador de contenido 3">
            <a:extLst>
              <a:ext uri="{FF2B5EF4-FFF2-40B4-BE49-F238E27FC236}">
                <a16:creationId xmlns:a16="http://schemas.microsoft.com/office/drawing/2014/main" id="{E64F4E67-2A7E-4907-ACC6-B84D8E98DD6C}"/>
              </a:ext>
            </a:extLst>
          </p:cNvPr>
          <p:cNvSpPr>
            <a:spLocks noGrp="1"/>
          </p:cNvSpPr>
          <p:nvPr>
            <p:ph idx="1"/>
          </p:nvPr>
        </p:nvSpPr>
        <p:spPr>
          <a:xfrm>
            <a:off x="179387" y="1934480"/>
            <a:ext cx="8785225" cy="1164923"/>
          </a:xfrm>
        </p:spPr>
        <p:txBody>
          <a:bodyPr/>
          <a:lstStyle/>
          <a:p>
            <a:pPr marL="0" indent="0" algn="ctr">
              <a:buNone/>
            </a:pPr>
            <a:r>
              <a:rPr lang="en-US" dirty="0"/>
              <a:t>Thanks for your attention</a:t>
            </a:r>
            <a:r>
              <a:rPr lang="pl-PL" dirty="0"/>
              <a:t>!</a:t>
            </a:r>
            <a:endParaRPr lang="en-US" dirty="0"/>
          </a:p>
        </p:txBody>
      </p:sp>
      <p:pic>
        <p:nvPicPr>
          <p:cNvPr id="2050" name="Picture 2" descr="Resultado de imagen para mesa lab logo">
            <a:extLst>
              <a:ext uri="{FF2B5EF4-FFF2-40B4-BE49-F238E27FC236}">
                <a16:creationId xmlns:a16="http://schemas.microsoft.com/office/drawing/2014/main" id="{9C48EF05-A028-4A01-B6C6-0DE7E3394C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2672" y="3244768"/>
            <a:ext cx="2736304" cy="18242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uc merced logo">
            <a:extLst>
              <a:ext uri="{FF2B5EF4-FFF2-40B4-BE49-F238E27FC236}">
                <a16:creationId xmlns:a16="http://schemas.microsoft.com/office/drawing/2014/main" id="{1AB36EA4-F1D9-471D-98DD-4B32A06DD7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672" y="3429000"/>
            <a:ext cx="2831926" cy="1455737"/>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fecha 3">
            <a:extLst>
              <a:ext uri="{FF2B5EF4-FFF2-40B4-BE49-F238E27FC236}">
                <a16:creationId xmlns:a16="http://schemas.microsoft.com/office/drawing/2014/main" id="{1DD5707E-F7B5-4CF4-A6AD-FCEA429B994D}"/>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9" name="Marcador de pie de página 4">
            <a:extLst>
              <a:ext uri="{FF2B5EF4-FFF2-40B4-BE49-F238E27FC236}">
                <a16:creationId xmlns:a16="http://schemas.microsoft.com/office/drawing/2014/main" id="{54C28E7C-A8F7-42DA-9495-D4F7BB57D79F}"/>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186010527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1C-2EF1-44BB-82A2-56BEAD187E24}"/>
              </a:ext>
            </a:extLst>
          </p:cNvPr>
          <p:cNvSpPr>
            <a:spLocks noGrp="1"/>
          </p:cNvSpPr>
          <p:nvPr>
            <p:ph type="title"/>
          </p:nvPr>
        </p:nvSpPr>
        <p:spPr/>
        <p:txBody>
          <a:bodyPr/>
          <a:lstStyle/>
          <a:p>
            <a:r>
              <a:rPr lang="es-CO" dirty="0">
                <a:latin typeface="+mn-lt"/>
              </a:rPr>
              <a:t>PID control</a:t>
            </a:r>
            <a:endParaRPr lang="en-US" dirty="0">
              <a:latin typeface="+mn-lt"/>
            </a:endParaRPr>
          </a:p>
        </p:txBody>
      </p:sp>
      <p:sp>
        <p:nvSpPr>
          <p:cNvPr id="6" name="Slide Number Placeholder 5">
            <a:extLst>
              <a:ext uri="{FF2B5EF4-FFF2-40B4-BE49-F238E27FC236}">
                <a16:creationId xmlns:a16="http://schemas.microsoft.com/office/drawing/2014/main" id="{0CA1F3CF-983D-4DF7-A7FB-60D501AB990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84</a:t>
            </a:fld>
            <a:r>
              <a:rPr lang="en-US"/>
              <a:t>/1024</a:t>
            </a:r>
            <a:endParaRPr lang="en-US" dirty="0"/>
          </a:p>
        </p:txBody>
      </p:sp>
      <p:grpSp>
        <p:nvGrpSpPr>
          <p:cNvPr id="9" name="Group 8">
            <a:extLst>
              <a:ext uri="{FF2B5EF4-FFF2-40B4-BE49-F238E27FC236}">
                <a16:creationId xmlns:a16="http://schemas.microsoft.com/office/drawing/2014/main" id="{939836C8-5015-4571-9057-94DE5BA3111E}"/>
              </a:ext>
            </a:extLst>
          </p:cNvPr>
          <p:cNvGrpSpPr/>
          <p:nvPr/>
        </p:nvGrpSpPr>
        <p:grpSpPr>
          <a:xfrm>
            <a:off x="215516" y="1728942"/>
            <a:ext cx="8712968" cy="4570956"/>
            <a:chOff x="683568" y="1951857"/>
            <a:chExt cx="7920880" cy="4142175"/>
          </a:xfrm>
        </p:grpSpPr>
        <p:sp>
          <p:nvSpPr>
            <p:cNvPr id="7" name="Rectangle 6">
              <a:extLst>
                <a:ext uri="{FF2B5EF4-FFF2-40B4-BE49-F238E27FC236}">
                  <a16:creationId xmlns:a16="http://schemas.microsoft.com/office/drawing/2014/main" id="{21D54046-9394-4A13-AD69-D65BF65C2DFC}"/>
                </a:ext>
              </a:extLst>
            </p:cNvPr>
            <p:cNvSpPr/>
            <p:nvPr/>
          </p:nvSpPr>
          <p:spPr bwMode="auto">
            <a:xfrm>
              <a:off x="683568" y="1951857"/>
              <a:ext cx="7920880" cy="404812"/>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latin typeface="+mn-lt"/>
                </a:rPr>
                <a:t>Technique: Integer Order PID controller (IMC)</a:t>
              </a:r>
              <a:endParaRPr kumimoji="0" lang="en-US" sz="2400" b="0" i="0" u="none" strike="noStrike" cap="none" normalizeH="0" baseline="0" dirty="0">
                <a:ln>
                  <a:noFill/>
                </a:ln>
                <a:solidFill>
                  <a:schemeClr val="tx1"/>
                </a:solidFill>
                <a:effectLst/>
                <a:latin typeface="+mn-lt"/>
              </a:endParaRPr>
            </a:p>
          </p:txBody>
        </p:sp>
        <p:sp>
          <p:nvSpPr>
            <p:cNvPr id="8" name="Rectangle 7">
              <a:extLst>
                <a:ext uri="{FF2B5EF4-FFF2-40B4-BE49-F238E27FC236}">
                  <a16:creationId xmlns:a16="http://schemas.microsoft.com/office/drawing/2014/main" id="{38C0CC44-1417-4F93-8A13-2B41BE4061A0}"/>
                </a:ext>
              </a:extLst>
            </p:cNvPr>
            <p:cNvSpPr/>
            <p:nvPr/>
          </p:nvSpPr>
          <p:spPr bwMode="auto">
            <a:xfrm>
              <a:off x="683568" y="235666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Controller form</a:t>
              </a:r>
              <a:endParaRPr kumimoji="0" lang="en-US" sz="2400" b="0" i="0" u="none" strike="noStrike" cap="none" normalizeH="0" baseline="0" dirty="0">
                <a:ln>
                  <a:noFill/>
                </a:ln>
                <a:solidFill>
                  <a:schemeClr val="tx1"/>
                </a:solidFill>
                <a:effectLst/>
                <a:latin typeface="+mn-lt"/>
              </a:endParaRPr>
            </a:p>
          </p:txBody>
        </p:sp>
        <p:sp>
          <p:nvSpPr>
            <p:cNvPr id="10" name="Rectangle 9">
              <a:extLst>
                <a:ext uri="{FF2B5EF4-FFF2-40B4-BE49-F238E27FC236}">
                  <a16:creationId xmlns:a16="http://schemas.microsoft.com/office/drawing/2014/main" id="{90C51F0B-3A41-4612-8551-8C95B149E81C}"/>
                </a:ext>
              </a:extLst>
            </p:cNvPr>
            <p:cNvSpPr/>
            <p:nvPr/>
          </p:nvSpPr>
          <p:spPr bwMode="auto">
            <a:xfrm>
              <a:off x="4644008" y="2355932"/>
              <a:ext cx="3960440" cy="1872944"/>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dirty="0">
                  <a:latin typeface="+mn-lt"/>
                </a:rPr>
                <a:t>Tuning and results</a:t>
              </a:r>
              <a:endParaRPr kumimoji="0" lang="en-US" sz="2400" b="0" i="0" u="none" strike="noStrike" cap="none" normalizeH="0" baseline="0" dirty="0">
                <a:ln>
                  <a:noFill/>
                </a:ln>
                <a:solidFill>
                  <a:schemeClr val="tx1"/>
                </a:solidFill>
                <a:effectLst/>
                <a:latin typeface="+mn-lt"/>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FB36D5F-E561-409D-B9C2-DC621A7DAED7}"/>
                    </a:ext>
                  </a:extLst>
                </p:cNvPr>
                <p:cNvSpPr/>
                <p:nvPr/>
              </p:nvSpPr>
              <p:spPr bwMode="auto">
                <a:xfrm>
                  <a:off x="683568" y="422108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Pros: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Simplified tuning</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0" u="none" strike="noStrike" cap="none" normalizeH="0" baseline="0" dirty="0">
                      <a:ln>
                        <a:noFill/>
                      </a:ln>
                      <a:solidFill>
                        <a:schemeClr val="tx1"/>
                      </a:solidFill>
                      <a:effectLst/>
                      <a:latin typeface="+mn-lt"/>
                    </a:rPr>
                    <a:t>Robustness to random noise</a:t>
                  </a:r>
                  <a:endParaRPr lang="en-GB" sz="1600" dirty="0">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Challenges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Optimal  choose of </a:t>
                  </a:r>
                  <a14:m>
                    <m:oMath xmlns:m="http://schemas.openxmlformats.org/officeDocument/2006/math">
                      <m:r>
                        <a:rPr lang="en-GB" sz="1600" b="0" i="1" smtClean="0">
                          <a:latin typeface="Cambria Math" panose="02040503050406030204" pitchFamily="18" charset="0"/>
                        </a:rPr>
                        <m:t>𝜆</m:t>
                      </m:r>
                    </m:oMath>
                  </a14:m>
                  <a:endParaRPr kumimoji="0" lang="en-GB" sz="1600" b="0" i="0" u="none" strike="noStrike" cap="none" normalizeH="0" baseline="0" dirty="0">
                    <a:ln>
                      <a:noFill/>
                    </a:ln>
                    <a:solidFill>
                      <a:schemeClr val="tx1"/>
                    </a:solidFill>
                    <a:effectLst/>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Windup effect, and RT camera random noise</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Different heating and cooling dynamics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800" b="0" i="0" u="none" strike="noStrike" cap="none" normalizeH="0" baseline="0" dirty="0">
                    <a:ln>
                      <a:noFill/>
                    </a:ln>
                    <a:solidFill>
                      <a:schemeClr val="tx1"/>
                    </a:solidFill>
                    <a:effectLst/>
                    <a:latin typeface="+mn-lt"/>
                  </a:endParaRPr>
                </a:p>
              </p:txBody>
            </p:sp>
          </mc:Choice>
          <mc:Fallback xmlns="">
            <p:sp>
              <p:nvSpPr>
                <p:cNvPr id="11" name="Rectangle 10">
                  <a:extLst>
                    <a:ext uri="{FF2B5EF4-FFF2-40B4-BE49-F238E27FC236}">
                      <a16:creationId xmlns:a16="http://schemas.microsoft.com/office/drawing/2014/main" id="{9FB36D5F-E561-409D-B9C2-DC621A7DAED7}"/>
                    </a:ext>
                  </a:extLst>
                </p:cNvPr>
                <p:cNvSpPr>
                  <a:spLocks noRot="1" noChangeAspect="1" noMove="1" noResize="1" noEditPoints="1" noAdjustHandles="1" noChangeArrowheads="1" noChangeShapeType="1" noTextEdit="1"/>
                </p:cNvSpPr>
                <p:nvPr/>
              </p:nvSpPr>
              <p:spPr bwMode="auto">
                <a:xfrm>
                  <a:off x="683568" y="4221088"/>
                  <a:ext cx="3960440" cy="1872208"/>
                </a:xfrm>
                <a:prstGeom prst="rect">
                  <a:avLst/>
                </a:prstGeom>
                <a:blipFill>
                  <a:blip r:embed="rId2"/>
                  <a:stretch>
                    <a:fillRect l="-558" t="-587"/>
                  </a:stretch>
                </a:blipFill>
                <a:ln w="9525" cap="flat" cmpd="sng" algn="ctr">
                  <a:solidFill>
                    <a:schemeClr val="tx1"/>
                  </a:solidFill>
                  <a:prstDash val="solid"/>
                  <a:miter lim="800000"/>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028A894-250E-4FFD-9339-1FB6FBD76D92}"/>
                    </a:ext>
                  </a:extLst>
                </p:cNvPr>
                <p:cNvSpPr/>
                <p:nvPr/>
              </p:nvSpPr>
              <p:spPr bwMode="auto">
                <a:xfrm>
                  <a:off x="4644008" y="4221824"/>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Future work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dirty="0">
                      <a:latin typeface="+mn-lt"/>
                    </a:rPr>
                    <a:t>Optimal search of </a:t>
                  </a:r>
                  <a14:m>
                    <m:oMath xmlns:m="http://schemas.openxmlformats.org/officeDocument/2006/math">
                      <m:r>
                        <m:rPr>
                          <m:sty m:val="p"/>
                        </m:rPr>
                        <a:rPr lang="en-GB" b="0" i="1" smtClean="0">
                          <a:latin typeface="Cambria Math" panose="02040503050406030204" pitchFamily="18" charset="0"/>
                        </a:rPr>
                        <m:t>λ</m:t>
                      </m:r>
                    </m:oMath>
                  </a14:m>
                  <a:endParaRPr lang="en-GB" b="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0" i="0" u="none" strike="noStrike" cap="none" normalizeH="0" baseline="0" dirty="0">
                      <a:ln>
                        <a:noFill/>
                      </a:ln>
                      <a:solidFill>
                        <a:schemeClr val="tx1"/>
                      </a:solidFill>
                      <a:effectLst/>
                      <a:latin typeface="+mn-lt"/>
                    </a:rPr>
                    <a:t>Smith predictor</a:t>
                  </a:r>
                </a:p>
              </p:txBody>
            </p:sp>
          </mc:Choice>
          <mc:Fallback xmlns="">
            <p:sp>
              <p:nvSpPr>
                <p:cNvPr id="12" name="Rectangle 11">
                  <a:extLst>
                    <a:ext uri="{FF2B5EF4-FFF2-40B4-BE49-F238E27FC236}">
                      <a16:creationId xmlns:a16="http://schemas.microsoft.com/office/drawing/2014/main" id="{9028A894-250E-4FFD-9339-1FB6FBD76D92}"/>
                    </a:ext>
                  </a:extLst>
                </p:cNvPr>
                <p:cNvSpPr>
                  <a:spLocks noRot="1" noChangeAspect="1" noMove="1" noResize="1" noEditPoints="1" noAdjustHandles="1" noChangeArrowheads="1" noChangeShapeType="1" noTextEdit="1"/>
                </p:cNvSpPr>
                <p:nvPr/>
              </p:nvSpPr>
              <p:spPr bwMode="auto">
                <a:xfrm>
                  <a:off x="4644008" y="4221824"/>
                  <a:ext cx="3960440" cy="1872208"/>
                </a:xfrm>
                <a:prstGeom prst="rect">
                  <a:avLst/>
                </a:prstGeom>
                <a:blipFill>
                  <a:blip r:embed="rId3"/>
                  <a:stretch>
                    <a:fillRect l="-1953" t="-2059"/>
                  </a:stretch>
                </a:blipFill>
                <a:ln w="9525" cap="flat" cmpd="sng" algn="ctr">
                  <a:solidFill>
                    <a:schemeClr val="tx1"/>
                  </a:solidFill>
                  <a:prstDash val="solid"/>
                  <a:miter lim="800000"/>
                  <a:headEnd type="none" w="med" len="med"/>
                  <a:tailEnd type="none" w="med" len="med"/>
                </a:ln>
                <a:effectLst/>
              </p:spPr>
              <p:txBody>
                <a:bodyPr/>
                <a:lstStyle/>
                <a:p>
                  <a:r>
                    <a:rPr lang="en-US">
                      <a:noFill/>
                    </a:rPr>
                    <a:t> </a:t>
                  </a:r>
                </a:p>
              </p:txBody>
            </p:sp>
          </mc:Fallback>
        </mc:AlternateContent>
      </p:grpSp>
      <p:pic>
        <p:nvPicPr>
          <p:cNvPr id="13" name="Picture 12">
            <a:extLst>
              <a:ext uri="{FF2B5EF4-FFF2-40B4-BE49-F238E27FC236}">
                <a16:creationId xmlns:a16="http://schemas.microsoft.com/office/drawing/2014/main" id="{69F5E4BD-81B7-4556-8F7F-63C04452AE99}"/>
              </a:ext>
            </a:extLst>
          </p:cNvPr>
          <p:cNvPicPr>
            <a:picLocks noChangeAspect="1"/>
          </p:cNvPicPr>
          <p:nvPr/>
        </p:nvPicPr>
        <p:blipFill>
          <a:blip r:embed="rId4"/>
          <a:stretch>
            <a:fillRect/>
          </a:stretch>
        </p:blipFill>
        <p:spPr>
          <a:xfrm>
            <a:off x="259545" y="2679534"/>
            <a:ext cx="2965704" cy="1407816"/>
          </a:xfrm>
          <a:prstGeom prst="rect">
            <a:avLst/>
          </a:prstGeom>
        </p:spPr>
      </p:pic>
      <p:pic>
        <p:nvPicPr>
          <p:cNvPr id="14" name="Picture 13">
            <a:extLst>
              <a:ext uri="{FF2B5EF4-FFF2-40B4-BE49-F238E27FC236}">
                <a16:creationId xmlns:a16="http://schemas.microsoft.com/office/drawing/2014/main" id="{FB0208BA-CAA4-414A-8150-5FECFFB973B9}"/>
              </a:ext>
            </a:extLst>
          </p:cNvPr>
          <p:cNvPicPr>
            <a:picLocks noChangeAspect="1"/>
          </p:cNvPicPr>
          <p:nvPr/>
        </p:nvPicPr>
        <p:blipFill rotWithShape="1">
          <a:blip r:embed="rId5"/>
          <a:srcRect l="14130" t="16276"/>
          <a:stretch/>
        </p:blipFill>
        <p:spPr>
          <a:xfrm>
            <a:off x="3082701" y="2760371"/>
            <a:ext cx="1273275" cy="1316701"/>
          </a:xfrm>
          <a:prstGeom prst="rect">
            <a:avLst/>
          </a:prstGeom>
        </p:spPr>
      </p:pic>
      <p:pic>
        <p:nvPicPr>
          <p:cNvPr id="15" name="Picture 14">
            <a:extLst>
              <a:ext uri="{FF2B5EF4-FFF2-40B4-BE49-F238E27FC236}">
                <a16:creationId xmlns:a16="http://schemas.microsoft.com/office/drawing/2014/main" id="{2E2AF379-E493-4FB9-98AF-656D08D2F7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30999" y="3109742"/>
            <a:ext cx="2124745" cy="1078337"/>
          </a:xfrm>
          <a:prstGeom prst="rect">
            <a:avLst/>
          </a:prstGeom>
        </p:spPr>
      </p:pic>
      <p:pic>
        <p:nvPicPr>
          <p:cNvPr id="17" name="Picture 16">
            <a:extLst>
              <a:ext uri="{FF2B5EF4-FFF2-40B4-BE49-F238E27FC236}">
                <a16:creationId xmlns:a16="http://schemas.microsoft.com/office/drawing/2014/main" id="{06FBB7E7-EC2E-4B8B-AE91-CCCCE15FF3B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39140" y="3068960"/>
            <a:ext cx="2074732" cy="1119119"/>
          </a:xfrm>
          <a:prstGeom prst="rect">
            <a:avLst/>
          </a:prstGeom>
        </p:spPr>
      </p:pic>
      <p:pic>
        <p:nvPicPr>
          <p:cNvPr id="16" name="Picture 15">
            <a:extLst>
              <a:ext uri="{FF2B5EF4-FFF2-40B4-BE49-F238E27FC236}">
                <a16:creationId xmlns:a16="http://schemas.microsoft.com/office/drawing/2014/main" id="{9220392C-FADA-44B3-97AD-A28E6A03078E}"/>
              </a:ext>
            </a:extLst>
          </p:cNvPr>
          <p:cNvPicPr>
            <a:picLocks noChangeAspect="1"/>
          </p:cNvPicPr>
          <p:nvPr/>
        </p:nvPicPr>
        <p:blipFill>
          <a:blip r:embed="rId8"/>
          <a:stretch>
            <a:fillRect/>
          </a:stretch>
        </p:blipFill>
        <p:spPr>
          <a:xfrm>
            <a:off x="4644008" y="2701677"/>
            <a:ext cx="2057400" cy="295275"/>
          </a:xfrm>
          <a:prstGeom prst="rect">
            <a:avLst/>
          </a:prstGeom>
        </p:spPr>
      </p:pic>
      <p:pic>
        <p:nvPicPr>
          <p:cNvPr id="18" name="Picture 17">
            <a:extLst>
              <a:ext uri="{FF2B5EF4-FFF2-40B4-BE49-F238E27FC236}">
                <a16:creationId xmlns:a16="http://schemas.microsoft.com/office/drawing/2014/main" id="{A9C6B157-DA9C-4717-80FB-E7AE03965730}"/>
              </a:ext>
            </a:extLst>
          </p:cNvPr>
          <p:cNvPicPr>
            <a:picLocks noChangeAspect="1"/>
          </p:cNvPicPr>
          <p:nvPr/>
        </p:nvPicPr>
        <p:blipFill>
          <a:blip r:embed="rId9"/>
          <a:stretch>
            <a:fillRect/>
          </a:stretch>
        </p:blipFill>
        <p:spPr>
          <a:xfrm>
            <a:off x="6715447" y="2690418"/>
            <a:ext cx="2105025" cy="276225"/>
          </a:xfrm>
          <a:prstGeom prst="rect">
            <a:avLst/>
          </a:prstGeom>
        </p:spPr>
      </p:pic>
      <p:sp>
        <p:nvSpPr>
          <p:cNvPr id="19" name="Date Placeholder 3">
            <a:extLst>
              <a:ext uri="{FF2B5EF4-FFF2-40B4-BE49-F238E27FC236}">
                <a16:creationId xmlns:a16="http://schemas.microsoft.com/office/drawing/2014/main" id="{1F168272-D35B-4F7D-A745-6C5F09C99473}"/>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0" name="Footer Placeholder 4">
            <a:extLst>
              <a:ext uri="{FF2B5EF4-FFF2-40B4-BE49-F238E27FC236}">
                <a16:creationId xmlns:a16="http://schemas.microsoft.com/office/drawing/2014/main" id="{1A02AD23-23B3-461B-A3E7-5AF5F0296FF3}"/>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282882132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1C-2EF1-44BB-82A2-56BEAD187E24}"/>
              </a:ext>
            </a:extLst>
          </p:cNvPr>
          <p:cNvSpPr>
            <a:spLocks noGrp="1"/>
          </p:cNvSpPr>
          <p:nvPr>
            <p:ph type="title"/>
          </p:nvPr>
        </p:nvSpPr>
        <p:spPr/>
        <p:txBody>
          <a:bodyPr/>
          <a:lstStyle/>
          <a:p>
            <a:r>
              <a:rPr lang="es-CO" dirty="0">
                <a:latin typeface="+mn-lt"/>
              </a:rPr>
              <a:t>PID control</a:t>
            </a:r>
            <a:endParaRPr lang="en-US" dirty="0">
              <a:latin typeface="+mn-lt"/>
            </a:endParaRPr>
          </a:p>
        </p:txBody>
      </p:sp>
      <p:sp>
        <p:nvSpPr>
          <p:cNvPr id="6" name="Slide Number Placeholder 5">
            <a:extLst>
              <a:ext uri="{FF2B5EF4-FFF2-40B4-BE49-F238E27FC236}">
                <a16:creationId xmlns:a16="http://schemas.microsoft.com/office/drawing/2014/main" id="{0CA1F3CF-983D-4DF7-A7FB-60D501AB990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85</a:t>
            </a:fld>
            <a:r>
              <a:rPr lang="en-US"/>
              <a:t>/1024</a:t>
            </a:r>
            <a:endParaRPr lang="en-US" dirty="0"/>
          </a:p>
        </p:txBody>
      </p:sp>
      <p:grpSp>
        <p:nvGrpSpPr>
          <p:cNvPr id="9" name="Group 8">
            <a:extLst>
              <a:ext uri="{FF2B5EF4-FFF2-40B4-BE49-F238E27FC236}">
                <a16:creationId xmlns:a16="http://schemas.microsoft.com/office/drawing/2014/main" id="{939836C8-5015-4571-9057-94DE5BA3111E}"/>
              </a:ext>
            </a:extLst>
          </p:cNvPr>
          <p:cNvGrpSpPr/>
          <p:nvPr/>
        </p:nvGrpSpPr>
        <p:grpSpPr>
          <a:xfrm>
            <a:off x="215516" y="1728942"/>
            <a:ext cx="8712968" cy="4570956"/>
            <a:chOff x="683568" y="1951857"/>
            <a:chExt cx="7920880" cy="4142175"/>
          </a:xfrm>
        </p:grpSpPr>
        <p:sp>
          <p:nvSpPr>
            <p:cNvPr id="7" name="Rectangle 6">
              <a:extLst>
                <a:ext uri="{FF2B5EF4-FFF2-40B4-BE49-F238E27FC236}">
                  <a16:creationId xmlns:a16="http://schemas.microsoft.com/office/drawing/2014/main" id="{21D54046-9394-4A13-AD69-D65BF65C2DFC}"/>
                </a:ext>
              </a:extLst>
            </p:cNvPr>
            <p:cNvSpPr/>
            <p:nvPr/>
          </p:nvSpPr>
          <p:spPr bwMode="auto">
            <a:xfrm>
              <a:off x="683568" y="1951857"/>
              <a:ext cx="7920880" cy="404812"/>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latin typeface="+mn-lt"/>
                </a:rPr>
                <a:t>Technique: Integer Order PI controller (AMIGO)</a:t>
              </a:r>
              <a:endParaRPr kumimoji="0" lang="en-US" sz="2400" b="0" i="0" u="none" strike="noStrike" cap="none" normalizeH="0" baseline="0" dirty="0">
                <a:ln>
                  <a:noFill/>
                </a:ln>
                <a:solidFill>
                  <a:schemeClr val="tx1"/>
                </a:solidFill>
                <a:effectLst/>
                <a:latin typeface="+mn-lt"/>
              </a:endParaRPr>
            </a:p>
          </p:txBody>
        </p:sp>
        <p:sp>
          <p:nvSpPr>
            <p:cNvPr id="8" name="Rectangle 7">
              <a:extLst>
                <a:ext uri="{FF2B5EF4-FFF2-40B4-BE49-F238E27FC236}">
                  <a16:creationId xmlns:a16="http://schemas.microsoft.com/office/drawing/2014/main" id="{38C0CC44-1417-4F93-8A13-2B41BE4061A0}"/>
                </a:ext>
              </a:extLst>
            </p:cNvPr>
            <p:cNvSpPr/>
            <p:nvPr/>
          </p:nvSpPr>
          <p:spPr bwMode="auto">
            <a:xfrm>
              <a:off x="683568" y="235666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Controller form</a:t>
              </a:r>
              <a:endParaRPr kumimoji="0" lang="en-US" sz="2400" b="0" i="0" u="none" strike="noStrike" cap="none" normalizeH="0" baseline="0" dirty="0">
                <a:ln>
                  <a:noFill/>
                </a:ln>
                <a:solidFill>
                  <a:schemeClr val="tx1"/>
                </a:solidFill>
                <a:effectLst/>
                <a:latin typeface="+mn-lt"/>
              </a:endParaRPr>
            </a:p>
          </p:txBody>
        </p:sp>
        <p:sp>
          <p:nvSpPr>
            <p:cNvPr id="10" name="Rectangle 9">
              <a:extLst>
                <a:ext uri="{FF2B5EF4-FFF2-40B4-BE49-F238E27FC236}">
                  <a16:creationId xmlns:a16="http://schemas.microsoft.com/office/drawing/2014/main" id="{90C51F0B-3A41-4612-8551-8C95B149E81C}"/>
                </a:ext>
              </a:extLst>
            </p:cNvPr>
            <p:cNvSpPr/>
            <p:nvPr/>
          </p:nvSpPr>
          <p:spPr bwMode="auto">
            <a:xfrm>
              <a:off x="4644008" y="2355932"/>
              <a:ext cx="3960440" cy="1872944"/>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dirty="0">
                  <a:latin typeface="+mn-lt"/>
                </a:rPr>
                <a:t>Tuning and results</a:t>
              </a:r>
              <a:endParaRPr kumimoji="0" lang="en-US" sz="2400" b="0" i="0" u="none" strike="noStrike" cap="none" normalizeH="0" baseline="0" dirty="0">
                <a:ln>
                  <a:noFill/>
                </a:ln>
                <a:solidFill>
                  <a:schemeClr val="tx1"/>
                </a:solidFill>
                <a:effectLst/>
                <a:latin typeface="+mn-lt"/>
              </a:endParaRPr>
            </a:p>
          </p:txBody>
        </p:sp>
        <p:sp>
          <p:nvSpPr>
            <p:cNvPr id="11" name="Rectangle 10">
              <a:extLst>
                <a:ext uri="{FF2B5EF4-FFF2-40B4-BE49-F238E27FC236}">
                  <a16:creationId xmlns:a16="http://schemas.microsoft.com/office/drawing/2014/main" id="{9FB36D5F-E561-409D-B9C2-DC621A7DAED7}"/>
                </a:ext>
              </a:extLst>
            </p:cNvPr>
            <p:cNvSpPr/>
            <p:nvPr/>
          </p:nvSpPr>
          <p:spPr bwMode="auto">
            <a:xfrm>
              <a:off x="683568" y="422108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GB" sz="1600" dirty="0">
                <a:latin typeface="+mn-lt"/>
              </a:endParaRPr>
            </a:p>
            <a:p>
              <a:r>
                <a:rPr lang="en-GB" sz="1600" dirty="0">
                  <a:latin typeface="+mn-lt"/>
                </a:rPr>
                <a:t>Pros:</a:t>
              </a:r>
            </a:p>
            <a:p>
              <a:pPr marL="285750" indent="-285750">
                <a:buFont typeface="Arial" panose="020B0604020202020204" pitchFamily="34" charset="0"/>
                <a:buChar char="•"/>
              </a:pPr>
              <a:r>
                <a:rPr lang="en-GB" sz="1600" dirty="0">
                  <a:latin typeface="+mn-lt"/>
                </a:rPr>
                <a:t>Simplified tuning for FO controllers</a:t>
              </a:r>
            </a:p>
            <a:p>
              <a:pPr marL="285750" indent="-285750">
                <a:buFont typeface="Arial" panose="020B0604020202020204" pitchFamily="34" charset="0"/>
                <a:buChar char="•"/>
              </a:pPr>
              <a:r>
                <a:rPr lang="en-GB" sz="1600" dirty="0">
                  <a:latin typeface="+mn-lt"/>
                </a:rPr>
                <a:t>Ruled based</a:t>
              </a:r>
            </a:p>
            <a:p>
              <a:r>
                <a:rPr lang="en-GB" sz="1600" dirty="0">
                  <a:latin typeface="+mn-lt"/>
                </a:rPr>
                <a:t>Challenges</a:t>
              </a:r>
            </a:p>
            <a:p>
              <a:pPr marL="285750" indent="-285750">
                <a:buFont typeface="Arial" panose="020B0604020202020204" pitchFamily="34" charset="0"/>
                <a:buChar char="•"/>
              </a:pPr>
              <a:r>
                <a:rPr lang="en-GB" sz="1600" dirty="0">
                  <a:latin typeface="+mn-lt"/>
                </a:rPr>
                <a:t>Works only for FOPDT</a:t>
              </a:r>
            </a:p>
            <a:p>
              <a:pPr marL="285750" indent="-285750">
                <a:buFont typeface="Arial" panose="020B0604020202020204" pitchFamily="34" charset="0"/>
                <a:buChar char="•"/>
              </a:pPr>
              <a:r>
                <a:rPr lang="en-GB" sz="1600" dirty="0">
                  <a:latin typeface="+mn-lt"/>
                </a:rPr>
                <a:t>Windup problem</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800" b="0" i="0" u="none" strike="noStrike" cap="none" normalizeH="0" baseline="0" dirty="0">
                <a:ln>
                  <a:noFill/>
                </a:ln>
                <a:solidFill>
                  <a:schemeClr val="tx1"/>
                </a:solidFill>
                <a:effectLst/>
                <a:latin typeface="+mn-lt"/>
              </a:endParaRPr>
            </a:p>
          </p:txBody>
        </p:sp>
        <p:sp>
          <p:nvSpPr>
            <p:cNvPr id="12" name="Rectangle 11">
              <a:extLst>
                <a:ext uri="{FF2B5EF4-FFF2-40B4-BE49-F238E27FC236}">
                  <a16:creationId xmlns:a16="http://schemas.microsoft.com/office/drawing/2014/main" id="{9028A894-250E-4FFD-9339-1FB6FBD76D92}"/>
                </a:ext>
              </a:extLst>
            </p:cNvPr>
            <p:cNvSpPr/>
            <p:nvPr/>
          </p:nvSpPr>
          <p:spPr bwMode="auto">
            <a:xfrm>
              <a:off x="4644008" y="4221824"/>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mn-lt"/>
                </a:rPr>
                <a:t>Future work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2000" dirty="0">
                  <a:latin typeface="+mn-lt"/>
                </a:rPr>
                <a:t>Try other tuning techniques for</a:t>
              </a:r>
              <a:br>
                <a:rPr lang="en-GB" sz="2000" dirty="0">
                  <a:latin typeface="+mn-lt"/>
                </a:rPr>
              </a:br>
              <a:r>
                <a:rPr lang="en-GB" sz="2000" dirty="0">
                  <a:latin typeface="+mn-lt"/>
                </a:rPr>
                <a:t> FOPDT systems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2000" b="0" i="0" u="none" strike="noStrike" cap="none" normalizeH="0" baseline="0" dirty="0">
                  <a:ln>
                    <a:noFill/>
                  </a:ln>
                  <a:solidFill>
                    <a:schemeClr val="tx1"/>
                  </a:solidFill>
                  <a:effectLst/>
                  <a:latin typeface="+mn-lt"/>
                </a:rPr>
                <a:t>Optimization based techniques</a:t>
              </a:r>
              <a:endParaRPr kumimoji="0" lang="en-US" sz="2000" b="0" i="0" u="none" strike="noStrike" cap="none" normalizeH="0" baseline="0" dirty="0">
                <a:ln>
                  <a:noFill/>
                </a:ln>
                <a:solidFill>
                  <a:schemeClr val="tx1"/>
                </a:solidFill>
                <a:effectLst/>
                <a:latin typeface="+mn-lt"/>
              </a:endParaRPr>
            </a:p>
          </p:txBody>
        </p:sp>
      </p:grpSp>
      <p:pic>
        <p:nvPicPr>
          <p:cNvPr id="3" name="Picture 2">
            <a:extLst>
              <a:ext uri="{FF2B5EF4-FFF2-40B4-BE49-F238E27FC236}">
                <a16:creationId xmlns:a16="http://schemas.microsoft.com/office/drawing/2014/main" id="{C41EB742-0A51-4D55-8B3D-8BB5AAB28A35}"/>
              </a:ext>
            </a:extLst>
          </p:cNvPr>
          <p:cNvPicPr>
            <a:picLocks noChangeAspect="1"/>
          </p:cNvPicPr>
          <p:nvPr/>
        </p:nvPicPr>
        <p:blipFill>
          <a:blip r:embed="rId2"/>
          <a:stretch>
            <a:fillRect/>
          </a:stretch>
        </p:blipFill>
        <p:spPr>
          <a:xfrm>
            <a:off x="266762" y="2634505"/>
            <a:ext cx="2404366" cy="556382"/>
          </a:xfrm>
          <a:prstGeom prst="rect">
            <a:avLst/>
          </a:prstGeom>
        </p:spPr>
      </p:pic>
      <p:pic>
        <p:nvPicPr>
          <p:cNvPr id="19" name="Picture 18">
            <a:extLst>
              <a:ext uri="{FF2B5EF4-FFF2-40B4-BE49-F238E27FC236}">
                <a16:creationId xmlns:a16="http://schemas.microsoft.com/office/drawing/2014/main" id="{4FE1FCF6-F513-4928-BEE7-EA5139AC4199}"/>
              </a:ext>
            </a:extLst>
          </p:cNvPr>
          <p:cNvPicPr>
            <a:picLocks noChangeAspect="1"/>
          </p:cNvPicPr>
          <p:nvPr/>
        </p:nvPicPr>
        <p:blipFill>
          <a:blip r:embed="rId3"/>
          <a:stretch>
            <a:fillRect/>
          </a:stretch>
        </p:blipFill>
        <p:spPr>
          <a:xfrm>
            <a:off x="943344" y="3173535"/>
            <a:ext cx="2900828" cy="1023822"/>
          </a:xfrm>
          <a:prstGeom prst="rect">
            <a:avLst/>
          </a:prstGeom>
        </p:spPr>
      </p:pic>
      <p:pic>
        <p:nvPicPr>
          <p:cNvPr id="13" name="Picture 12">
            <a:extLst>
              <a:ext uri="{FF2B5EF4-FFF2-40B4-BE49-F238E27FC236}">
                <a16:creationId xmlns:a16="http://schemas.microsoft.com/office/drawing/2014/main" id="{1AD2B4DA-9647-4F3A-959C-CCE5299D57BB}"/>
              </a:ext>
            </a:extLst>
          </p:cNvPr>
          <p:cNvPicPr>
            <a:picLocks noChangeAspect="1"/>
          </p:cNvPicPr>
          <p:nvPr/>
        </p:nvPicPr>
        <p:blipFill>
          <a:blip r:embed="rId4"/>
          <a:stretch>
            <a:fillRect/>
          </a:stretch>
        </p:blipFill>
        <p:spPr>
          <a:xfrm>
            <a:off x="2680478" y="2555212"/>
            <a:ext cx="1718541" cy="585756"/>
          </a:xfrm>
          <a:prstGeom prst="rect">
            <a:avLst/>
          </a:prstGeom>
        </p:spPr>
      </p:pic>
      <p:pic>
        <p:nvPicPr>
          <p:cNvPr id="20" name="Picture 19">
            <a:extLst>
              <a:ext uri="{FF2B5EF4-FFF2-40B4-BE49-F238E27FC236}">
                <a16:creationId xmlns:a16="http://schemas.microsoft.com/office/drawing/2014/main" id="{8B25D266-E4AD-4321-8258-53F710222538}"/>
              </a:ext>
            </a:extLst>
          </p:cNvPr>
          <p:cNvPicPr>
            <a:picLocks noChangeAspect="1"/>
          </p:cNvPicPr>
          <p:nvPr/>
        </p:nvPicPr>
        <p:blipFill>
          <a:blip r:embed="rId5"/>
          <a:stretch>
            <a:fillRect/>
          </a:stretch>
        </p:blipFill>
        <p:spPr>
          <a:xfrm>
            <a:off x="4744981" y="3098665"/>
            <a:ext cx="1811115" cy="1086669"/>
          </a:xfrm>
          <a:prstGeom prst="rect">
            <a:avLst/>
          </a:prstGeom>
        </p:spPr>
      </p:pic>
      <p:pic>
        <p:nvPicPr>
          <p:cNvPr id="21" name="Picture 20">
            <a:extLst>
              <a:ext uri="{FF2B5EF4-FFF2-40B4-BE49-F238E27FC236}">
                <a16:creationId xmlns:a16="http://schemas.microsoft.com/office/drawing/2014/main" id="{96905EA1-C1D8-414A-BB48-A26722146F6E}"/>
              </a:ext>
            </a:extLst>
          </p:cNvPr>
          <p:cNvPicPr>
            <a:picLocks noChangeAspect="1"/>
          </p:cNvPicPr>
          <p:nvPr/>
        </p:nvPicPr>
        <p:blipFill>
          <a:blip r:embed="rId6"/>
          <a:stretch>
            <a:fillRect/>
          </a:stretch>
        </p:blipFill>
        <p:spPr>
          <a:xfrm>
            <a:off x="6895543" y="3093168"/>
            <a:ext cx="1866123" cy="1092167"/>
          </a:xfrm>
          <a:prstGeom prst="rect">
            <a:avLst/>
          </a:prstGeom>
        </p:spPr>
      </p:pic>
      <p:pic>
        <p:nvPicPr>
          <p:cNvPr id="14" name="Picture 13">
            <a:extLst>
              <a:ext uri="{FF2B5EF4-FFF2-40B4-BE49-F238E27FC236}">
                <a16:creationId xmlns:a16="http://schemas.microsoft.com/office/drawing/2014/main" id="{DC394704-2A07-44AD-89DD-76D05E13E5C5}"/>
              </a:ext>
            </a:extLst>
          </p:cNvPr>
          <p:cNvPicPr>
            <a:picLocks noChangeAspect="1"/>
          </p:cNvPicPr>
          <p:nvPr/>
        </p:nvPicPr>
        <p:blipFill rotWithShape="1">
          <a:blip r:embed="rId7"/>
          <a:srcRect t="-3552" r="56424" b="-1"/>
          <a:stretch/>
        </p:blipFill>
        <p:spPr>
          <a:xfrm>
            <a:off x="4944940" y="2631350"/>
            <a:ext cx="1411195" cy="404399"/>
          </a:xfrm>
          <a:prstGeom prst="rect">
            <a:avLst/>
          </a:prstGeom>
        </p:spPr>
      </p:pic>
      <p:pic>
        <p:nvPicPr>
          <p:cNvPr id="22" name="Picture 21">
            <a:extLst>
              <a:ext uri="{FF2B5EF4-FFF2-40B4-BE49-F238E27FC236}">
                <a16:creationId xmlns:a16="http://schemas.microsoft.com/office/drawing/2014/main" id="{A00C8D05-9CCA-4878-A693-D13CBF7D18A2}"/>
              </a:ext>
            </a:extLst>
          </p:cNvPr>
          <p:cNvPicPr>
            <a:picLocks noChangeAspect="1"/>
          </p:cNvPicPr>
          <p:nvPr/>
        </p:nvPicPr>
        <p:blipFill rotWithShape="1">
          <a:blip r:embed="rId7"/>
          <a:srcRect l="60086" t="-239" r="-52"/>
          <a:stretch/>
        </p:blipFill>
        <p:spPr>
          <a:xfrm>
            <a:off x="6556096" y="2643391"/>
            <a:ext cx="1294284" cy="391455"/>
          </a:xfrm>
          <a:prstGeom prst="rect">
            <a:avLst/>
          </a:prstGeom>
        </p:spPr>
      </p:pic>
      <p:sp>
        <p:nvSpPr>
          <p:cNvPr id="23" name="Date Placeholder 3">
            <a:extLst>
              <a:ext uri="{FF2B5EF4-FFF2-40B4-BE49-F238E27FC236}">
                <a16:creationId xmlns:a16="http://schemas.microsoft.com/office/drawing/2014/main" id="{ECE18394-7162-4938-87DB-4ED873F79B9A}"/>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4" name="Footer Placeholder 4">
            <a:extLst>
              <a:ext uri="{FF2B5EF4-FFF2-40B4-BE49-F238E27FC236}">
                <a16:creationId xmlns:a16="http://schemas.microsoft.com/office/drawing/2014/main" id="{DC774F5B-9D35-4663-9A74-D0466B31F2A4}"/>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353053112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1C-2EF1-44BB-82A2-56BEAD187E24}"/>
              </a:ext>
            </a:extLst>
          </p:cNvPr>
          <p:cNvSpPr>
            <a:spLocks noGrp="1"/>
          </p:cNvSpPr>
          <p:nvPr>
            <p:ph type="title"/>
          </p:nvPr>
        </p:nvSpPr>
        <p:spPr/>
        <p:txBody>
          <a:bodyPr/>
          <a:lstStyle/>
          <a:p>
            <a:r>
              <a:rPr lang="es-CO" dirty="0">
                <a:latin typeface="+mn-lt"/>
              </a:rPr>
              <a:t>PID control</a:t>
            </a:r>
            <a:endParaRPr lang="en-US" dirty="0">
              <a:latin typeface="+mn-lt"/>
            </a:endParaRPr>
          </a:p>
        </p:txBody>
      </p:sp>
      <p:sp>
        <p:nvSpPr>
          <p:cNvPr id="6" name="Slide Number Placeholder 5">
            <a:extLst>
              <a:ext uri="{FF2B5EF4-FFF2-40B4-BE49-F238E27FC236}">
                <a16:creationId xmlns:a16="http://schemas.microsoft.com/office/drawing/2014/main" id="{0CA1F3CF-983D-4DF7-A7FB-60D501AB990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86</a:t>
            </a:fld>
            <a:r>
              <a:rPr lang="en-US"/>
              <a:t>/1024</a:t>
            </a:r>
            <a:endParaRPr lang="en-US" dirty="0"/>
          </a:p>
        </p:txBody>
      </p:sp>
      <p:grpSp>
        <p:nvGrpSpPr>
          <p:cNvPr id="9" name="Group 8">
            <a:extLst>
              <a:ext uri="{FF2B5EF4-FFF2-40B4-BE49-F238E27FC236}">
                <a16:creationId xmlns:a16="http://schemas.microsoft.com/office/drawing/2014/main" id="{939836C8-5015-4571-9057-94DE5BA3111E}"/>
              </a:ext>
            </a:extLst>
          </p:cNvPr>
          <p:cNvGrpSpPr/>
          <p:nvPr/>
        </p:nvGrpSpPr>
        <p:grpSpPr>
          <a:xfrm>
            <a:off x="215516" y="1728942"/>
            <a:ext cx="8712968" cy="4570956"/>
            <a:chOff x="683568" y="1951857"/>
            <a:chExt cx="7920880" cy="4142175"/>
          </a:xfrm>
        </p:grpSpPr>
        <p:sp>
          <p:nvSpPr>
            <p:cNvPr id="7" name="Rectangle 6">
              <a:extLst>
                <a:ext uri="{FF2B5EF4-FFF2-40B4-BE49-F238E27FC236}">
                  <a16:creationId xmlns:a16="http://schemas.microsoft.com/office/drawing/2014/main" id="{21D54046-9394-4A13-AD69-D65BF65C2DFC}"/>
                </a:ext>
              </a:extLst>
            </p:cNvPr>
            <p:cNvSpPr/>
            <p:nvPr/>
          </p:nvSpPr>
          <p:spPr bwMode="auto">
            <a:xfrm>
              <a:off x="683568" y="1951857"/>
              <a:ext cx="7920880" cy="404812"/>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latin typeface="+mn-lt"/>
                </a:rPr>
                <a:t>Technique: Fractional Order PI controller (FMIGO)</a:t>
              </a:r>
              <a:endParaRPr kumimoji="0" lang="en-US" sz="2400" b="0" i="0" u="none" strike="noStrike" cap="none" normalizeH="0" baseline="0" dirty="0">
                <a:ln>
                  <a:noFill/>
                </a:ln>
                <a:solidFill>
                  <a:schemeClr val="tx1"/>
                </a:solidFill>
                <a:effectLst/>
                <a:latin typeface="+mn-lt"/>
              </a:endParaRPr>
            </a:p>
          </p:txBody>
        </p:sp>
        <p:sp>
          <p:nvSpPr>
            <p:cNvPr id="8" name="Rectangle 7">
              <a:extLst>
                <a:ext uri="{FF2B5EF4-FFF2-40B4-BE49-F238E27FC236}">
                  <a16:creationId xmlns:a16="http://schemas.microsoft.com/office/drawing/2014/main" id="{38C0CC44-1417-4F93-8A13-2B41BE4061A0}"/>
                </a:ext>
              </a:extLst>
            </p:cNvPr>
            <p:cNvSpPr/>
            <p:nvPr/>
          </p:nvSpPr>
          <p:spPr bwMode="auto">
            <a:xfrm>
              <a:off x="683568" y="235666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Controller form</a:t>
              </a:r>
              <a:endParaRPr kumimoji="0" lang="en-US" sz="2400" b="0" i="0" u="none" strike="noStrike" cap="none" normalizeH="0" baseline="0" dirty="0">
                <a:ln>
                  <a:noFill/>
                </a:ln>
                <a:solidFill>
                  <a:schemeClr val="tx1"/>
                </a:solidFill>
                <a:effectLst/>
                <a:latin typeface="+mn-lt"/>
              </a:endParaRPr>
            </a:p>
          </p:txBody>
        </p:sp>
        <p:sp>
          <p:nvSpPr>
            <p:cNvPr id="10" name="Rectangle 9">
              <a:extLst>
                <a:ext uri="{FF2B5EF4-FFF2-40B4-BE49-F238E27FC236}">
                  <a16:creationId xmlns:a16="http://schemas.microsoft.com/office/drawing/2014/main" id="{90C51F0B-3A41-4612-8551-8C95B149E81C}"/>
                </a:ext>
              </a:extLst>
            </p:cNvPr>
            <p:cNvSpPr/>
            <p:nvPr/>
          </p:nvSpPr>
          <p:spPr bwMode="auto">
            <a:xfrm>
              <a:off x="4644008" y="2355932"/>
              <a:ext cx="3960440" cy="1872944"/>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dirty="0">
                  <a:latin typeface="+mn-lt"/>
                </a:rPr>
                <a:t>Tuning and results</a:t>
              </a:r>
              <a:endParaRPr kumimoji="0" lang="en-US" sz="2400" b="0" i="0" u="none" strike="noStrike" cap="none" normalizeH="0" baseline="0" dirty="0">
                <a:ln>
                  <a:noFill/>
                </a:ln>
                <a:solidFill>
                  <a:schemeClr val="tx1"/>
                </a:solidFill>
                <a:effectLst/>
                <a:latin typeface="+mn-lt"/>
              </a:endParaRPr>
            </a:p>
          </p:txBody>
        </p:sp>
        <p:sp>
          <p:nvSpPr>
            <p:cNvPr id="11" name="Rectangle 10">
              <a:extLst>
                <a:ext uri="{FF2B5EF4-FFF2-40B4-BE49-F238E27FC236}">
                  <a16:creationId xmlns:a16="http://schemas.microsoft.com/office/drawing/2014/main" id="{9FB36D5F-E561-409D-B9C2-DC621A7DAED7}"/>
                </a:ext>
              </a:extLst>
            </p:cNvPr>
            <p:cNvSpPr/>
            <p:nvPr/>
          </p:nvSpPr>
          <p:spPr bwMode="auto">
            <a:xfrm>
              <a:off x="683568" y="422108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Pros: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Simplified tuning for FO controllers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0" u="none" strike="noStrike" cap="none" normalizeH="0" baseline="0" dirty="0">
                  <a:ln>
                    <a:noFill/>
                  </a:ln>
                  <a:solidFill>
                    <a:schemeClr val="tx1"/>
                  </a:solidFill>
                  <a:effectLst/>
                  <a:latin typeface="+mn-lt"/>
                </a:rPr>
                <a:t>Ruled based</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600" dirty="0">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Challenges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Works only for FOPDT</a:t>
              </a:r>
            </a:p>
            <a:p>
              <a:pPr marL="342900" indent="-342900">
                <a:buFont typeface="Arial" panose="020B0604020202020204" pitchFamily="34" charset="0"/>
                <a:buChar char="•"/>
              </a:pPr>
              <a:r>
                <a:rPr lang="en-GB" sz="1600" dirty="0">
                  <a:latin typeface="+mn-lt"/>
                </a:rPr>
                <a:t>Windup problem</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6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800" b="0" i="0" u="none" strike="noStrike" cap="none" normalizeH="0" baseline="0" dirty="0">
                <a:ln>
                  <a:noFill/>
                </a:ln>
                <a:solidFill>
                  <a:schemeClr val="tx1"/>
                </a:solidFill>
                <a:effectLst/>
                <a:latin typeface="+mn-lt"/>
              </a:endParaRPr>
            </a:p>
          </p:txBody>
        </p:sp>
        <p:sp>
          <p:nvSpPr>
            <p:cNvPr id="12" name="Rectangle 11">
              <a:extLst>
                <a:ext uri="{FF2B5EF4-FFF2-40B4-BE49-F238E27FC236}">
                  <a16:creationId xmlns:a16="http://schemas.microsoft.com/office/drawing/2014/main" id="{9028A894-250E-4FFD-9339-1FB6FBD76D92}"/>
                </a:ext>
              </a:extLst>
            </p:cNvPr>
            <p:cNvSpPr/>
            <p:nvPr/>
          </p:nvSpPr>
          <p:spPr bwMode="auto">
            <a:xfrm>
              <a:off x="4644008" y="4221824"/>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mn-lt"/>
                </a:rPr>
                <a:t>Future work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2000" dirty="0">
                  <a:latin typeface="+mn-lt"/>
                </a:rPr>
                <a:t>Use more optimal tuning rules for FO</a:t>
              </a:r>
              <a:br>
                <a:rPr lang="en-GB" sz="2000" dirty="0">
                  <a:latin typeface="+mn-lt"/>
                </a:rPr>
              </a:br>
              <a:r>
                <a:rPr lang="en-GB" sz="2000" dirty="0">
                  <a:latin typeface="+mn-lt"/>
                </a:rPr>
                <a:t>controller tuning and design</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2000" dirty="0">
                  <a:latin typeface="+mn-lt"/>
                </a:rPr>
                <a:t>Validate robustness to disturbances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20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tx1"/>
                </a:solidFill>
                <a:effectLst/>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tx1"/>
                </a:solidFill>
                <a:effectLst/>
                <a:latin typeface="+mn-lt"/>
              </a:endParaRPr>
            </a:p>
          </p:txBody>
        </p:sp>
      </p:grpSp>
      <p:pic>
        <p:nvPicPr>
          <p:cNvPr id="20" name="Picture 19">
            <a:extLst>
              <a:ext uri="{FF2B5EF4-FFF2-40B4-BE49-F238E27FC236}">
                <a16:creationId xmlns:a16="http://schemas.microsoft.com/office/drawing/2014/main" id="{8F59DEA6-F1CA-4C0B-965E-AA7E6E8F3AF1}"/>
              </a:ext>
            </a:extLst>
          </p:cNvPr>
          <p:cNvPicPr>
            <a:picLocks noChangeAspect="1"/>
          </p:cNvPicPr>
          <p:nvPr/>
        </p:nvPicPr>
        <p:blipFill>
          <a:blip r:embed="rId2"/>
          <a:stretch>
            <a:fillRect/>
          </a:stretch>
        </p:blipFill>
        <p:spPr>
          <a:xfrm>
            <a:off x="442444" y="2647581"/>
            <a:ext cx="2096615" cy="479734"/>
          </a:xfrm>
          <a:prstGeom prst="rect">
            <a:avLst/>
          </a:prstGeom>
        </p:spPr>
      </p:pic>
      <p:pic>
        <p:nvPicPr>
          <p:cNvPr id="21" name="Picture 20">
            <a:extLst>
              <a:ext uri="{FF2B5EF4-FFF2-40B4-BE49-F238E27FC236}">
                <a16:creationId xmlns:a16="http://schemas.microsoft.com/office/drawing/2014/main" id="{5B77473E-6F50-41B9-B999-FBC545C6A903}"/>
              </a:ext>
            </a:extLst>
          </p:cNvPr>
          <p:cNvPicPr>
            <a:picLocks noChangeAspect="1"/>
          </p:cNvPicPr>
          <p:nvPr/>
        </p:nvPicPr>
        <p:blipFill>
          <a:blip r:embed="rId3"/>
          <a:stretch>
            <a:fillRect/>
          </a:stretch>
        </p:blipFill>
        <p:spPr>
          <a:xfrm>
            <a:off x="2680478" y="2555212"/>
            <a:ext cx="1718541" cy="585756"/>
          </a:xfrm>
          <a:prstGeom prst="rect">
            <a:avLst/>
          </a:prstGeom>
        </p:spPr>
      </p:pic>
      <p:pic>
        <p:nvPicPr>
          <p:cNvPr id="22" name="Picture 21">
            <a:extLst>
              <a:ext uri="{FF2B5EF4-FFF2-40B4-BE49-F238E27FC236}">
                <a16:creationId xmlns:a16="http://schemas.microsoft.com/office/drawing/2014/main" id="{47474B41-372F-448C-A915-55074D54E6EF}"/>
              </a:ext>
            </a:extLst>
          </p:cNvPr>
          <p:cNvPicPr>
            <a:picLocks noChangeAspect="1"/>
          </p:cNvPicPr>
          <p:nvPr/>
        </p:nvPicPr>
        <p:blipFill rotWithShape="1">
          <a:blip r:embed="rId4"/>
          <a:srcRect l="12278" t="10972"/>
          <a:stretch/>
        </p:blipFill>
        <p:spPr>
          <a:xfrm>
            <a:off x="527635" y="3212717"/>
            <a:ext cx="1918362" cy="975362"/>
          </a:xfrm>
          <a:prstGeom prst="rect">
            <a:avLst/>
          </a:prstGeom>
        </p:spPr>
      </p:pic>
      <p:pic>
        <p:nvPicPr>
          <p:cNvPr id="23" name="Picture 22">
            <a:extLst>
              <a:ext uri="{FF2B5EF4-FFF2-40B4-BE49-F238E27FC236}">
                <a16:creationId xmlns:a16="http://schemas.microsoft.com/office/drawing/2014/main" id="{13D33D9B-E7A2-48D9-9F2D-7CC32B98EA8D}"/>
              </a:ext>
            </a:extLst>
          </p:cNvPr>
          <p:cNvPicPr>
            <a:picLocks noChangeAspect="1"/>
          </p:cNvPicPr>
          <p:nvPr/>
        </p:nvPicPr>
        <p:blipFill>
          <a:blip r:embed="rId5"/>
          <a:stretch>
            <a:fillRect/>
          </a:stretch>
        </p:blipFill>
        <p:spPr>
          <a:xfrm>
            <a:off x="2618978" y="3404799"/>
            <a:ext cx="1780041" cy="636287"/>
          </a:xfrm>
          <a:prstGeom prst="rect">
            <a:avLst/>
          </a:prstGeom>
        </p:spPr>
      </p:pic>
      <p:pic>
        <p:nvPicPr>
          <p:cNvPr id="24" name="Picture 23">
            <a:extLst>
              <a:ext uri="{FF2B5EF4-FFF2-40B4-BE49-F238E27FC236}">
                <a16:creationId xmlns:a16="http://schemas.microsoft.com/office/drawing/2014/main" id="{684C657E-4B17-49DA-84A1-EEAC6984F2DF}"/>
              </a:ext>
            </a:extLst>
          </p:cNvPr>
          <p:cNvPicPr>
            <a:picLocks noChangeAspect="1"/>
          </p:cNvPicPr>
          <p:nvPr/>
        </p:nvPicPr>
        <p:blipFill>
          <a:blip r:embed="rId6"/>
          <a:stretch>
            <a:fillRect/>
          </a:stretch>
        </p:blipFill>
        <p:spPr>
          <a:xfrm>
            <a:off x="4870936" y="2662857"/>
            <a:ext cx="3661504" cy="262087"/>
          </a:xfrm>
          <a:prstGeom prst="rect">
            <a:avLst/>
          </a:prstGeom>
        </p:spPr>
      </p:pic>
      <p:pic>
        <p:nvPicPr>
          <p:cNvPr id="25" name="Picture 24">
            <a:extLst>
              <a:ext uri="{FF2B5EF4-FFF2-40B4-BE49-F238E27FC236}">
                <a16:creationId xmlns:a16="http://schemas.microsoft.com/office/drawing/2014/main" id="{8CB5EEBA-566B-4239-8D77-9512B197F040}"/>
              </a:ext>
            </a:extLst>
          </p:cNvPr>
          <p:cNvPicPr>
            <a:picLocks noChangeAspect="1"/>
          </p:cNvPicPr>
          <p:nvPr/>
        </p:nvPicPr>
        <p:blipFill>
          <a:blip r:embed="rId7"/>
          <a:stretch>
            <a:fillRect/>
          </a:stretch>
        </p:blipFill>
        <p:spPr>
          <a:xfrm>
            <a:off x="4744981" y="3098665"/>
            <a:ext cx="1811115" cy="1086669"/>
          </a:xfrm>
          <a:prstGeom prst="rect">
            <a:avLst/>
          </a:prstGeom>
        </p:spPr>
      </p:pic>
      <p:pic>
        <p:nvPicPr>
          <p:cNvPr id="26" name="Picture 25">
            <a:extLst>
              <a:ext uri="{FF2B5EF4-FFF2-40B4-BE49-F238E27FC236}">
                <a16:creationId xmlns:a16="http://schemas.microsoft.com/office/drawing/2014/main" id="{CA6D4580-F03B-4897-AD18-91AB2F79841A}"/>
              </a:ext>
            </a:extLst>
          </p:cNvPr>
          <p:cNvPicPr>
            <a:picLocks noChangeAspect="1"/>
          </p:cNvPicPr>
          <p:nvPr/>
        </p:nvPicPr>
        <p:blipFill>
          <a:blip r:embed="rId8"/>
          <a:stretch>
            <a:fillRect/>
          </a:stretch>
        </p:blipFill>
        <p:spPr>
          <a:xfrm>
            <a:off x="6895543" y="3093168"/>
            <a:ext cx="1866123" cy="1092167"/>
          </a:xfrm>
          <a:prstGeom prst="rect">
            <a:avLst/>
          </a:prstGeom>
        </p:spPr>
      </p:pic>
      <p:sp>
        <p:nvSpPr>
          <p:cNvPr id="19" name="Date Placeholder 3">
            <a:extLst>
              <a:ext uri="{FF2B5EF4-FFF2-40B4-BE49-F238E27FC236}">
                <a16:creationId xmlns:a16="http://schemas.microsoft.com/office/drawing/2014/main" id="{5C8211D6-7247-4CAB-B02D-AF8F88D620BE}"/>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7" name="Footer Placeholder 4">
            <a:extLst>
              <a:ext uri="{FF2B5EF4-FFF2-40B4-BE49-F238E27FC236}">
                <a16:creationId xmlns:a16="http://schemas.microsoft.com/office/drawing/2014/main" id="{17A1CB61-85BB-4BC7-983C-4F44F59192BC}"/>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312298988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1C-2EF1-44BB-82A2-56BEAD187E24}"/>
              </a:ext>
            </a:extLst>
          </p:cNvPr>
          <p:cNvSpPr>
            <a:spLocks noGrp="1"/>
          </p:cNvSpPr>
          <p:nvPr>
            <p:ph type="title"/>
          </p:nvPr>
        </p:nvSpPr>
        <p:spPr/>
        <p:txBody>
          <a:bodyPr/>
          <a:lstStyle/>
          <a:p>
            <a:r>
              <a:rPr lang="es-CO" dirty="0" err="1">
                <a:latin typeface="+mn-lt"/>
              </a:rPr>
              <a:t>Model</a:t>
            </a:r>
            <a:r>
              <a:rPr lang="es-CO" dirty="0">
                <a:latin typeface="+mn-lt"/>
              </a:rPr>
              <a:t> </a:t>
            </a:r>
            <a:r>
              <a:rPr lang="es-CO" dirty="0" err="1">
                <a:latin typeface="+mn-lt"/>
              </a:rPr>
              <a:t>Predictive</a:t>
            </a:r>
            <a:r>
              <a:rPr lang="es-CO" dirty="0">
                <a:latin typeface="+mn-lt"/>
              </a:rPr>
              <a:t> Control</a:t>
            </a:r>
            <a:endParaRPr lang="en-US" dirty="0">
              <a:latin typeface="+mn-lt"/>
            </a:endParaRPr>
          </a:p>
        </p:txBody>
      </p:sp>
      <p:sp>
        <p:nvSpPr>
          <p:cNvPr id="6" name="Slide Number Placeholder 5">
            <a:extLst>
              <a:ext uri="{FF2B5EF4-FFF2-40B4-BE49-F238E27FC236}">
                <a16:creationId xmlns:a16="http://schemas.microsoft.com/office/drawing/2014/main" id="{0CA1F3CF-983D-4DF7-A7FB-60D501AB990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87</a:t>
            </a:fld>
            <a:r>
              <a:rPr lang="en-US"/>
              <a:t>/1024</a:t>
            </a:r>
            <a:endParaRPr lang="en-US" dirty="0"/>
          </a:p>
        </p:txBody>
      </p:sp>
      <p:grpSp>
        <p:nvGrpSpPr>
          <p:cNvPr id="9" name="Group 8">
            <a:extLst>
              <a:ext uri="{FF2B5EF4-FFF2-40B4-BE49-F238E27FC236}">
                <a16:creationId xmlns:a16="http://schemas.microsoft.com/office/drawing/2014/main" id="{939836C8-5015-4571-9057-94DE5BA3111E}"/>
              </a:ext>
            </a:extLst>
          </p:cNvPr>
          <p:cNvGrpSpPr/>
          <p:nvPr/>
        </p:nvGrpSpPr>
        <p:grpSpPr>
          <a:xfrm>
            <a:off x="215516" y="1728942"/>
            <a:ext cx="8712968" cy="4570956"/>
            <a:chOff x="683568" y="1951857"/>
            <a:chExt cx="7920880" cy="4142175"/>
          </a:xfrm>
        </p:grpSpPr>
        <p:sp>
          <p:nvSpPr>
            <p:cNvPr id="7" name="Rectangle 6">
              <a:extLst>
                <a:ext uri="{FF2B5EF4-FFF2-40B4-BE49-F238E27FC236}">
                  <a16:creationId xmlns:a16="http://schemas.microsoft.com/office/drawing/2014/main" id="{21D54046-9394-4A13-AD69-D65BF65C2DFC}"/>
                </a:ext>
              </a:extLst>
            </p:cNvPr>
            <p:cNvSpPr/>
            <p:nvPr/>
          </p:nvSpPr>
          <p:spPr bwMode="auto">
            <a:xfrm>
              <a:off x="683568" y="1951857"/>
              <a:ext cx="7920880" cy="404812"/>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latin typeface="+mn-lt"/>
                </a:rPr>
                <a:t>Technique: </a:t>
              </a:r>
              <a:r>
                <a:rPr lang="en-US" dirty="0">
                  <a:solidFill>
                    <a:srgbClr val="FF0000"/>
                  </a:solidFill>
                  <a:latin typeface="+mn-lt"/>
                </a:rPr>
                <a:t>RIOTS</a:t>
              </a:r>
              <a:r>
                <a:rPr lang="en-US" dirty="0">
                  <a:latin typeface="+mn-lt"/>
                </a:rPr>
                <a:t> MPC</a:t>
              </a:r>
              <a:endParaRPr kumimoji="0" lang="en-US" sz="2400" b="0" i="0" u="none" strike="noStrike" cap="none" normalizeH="0" baseline="0" dirty="0">
                <a:ln>
                  <a:noFill/>
                </a:ln>
                <a:solidFill>
                  <a:schemeClr val="tx1"/>
                </a:solidFill>
                <a:effectLst/>
                <a:latin typeface="+mn-lt"/>
              </a:endParaRPr>
            </a:p>
          </p:txBody>
        </p:sp>
        <p:sp>
          <p:nvSpPr>
            <p:cNvPr id="8" name="Rectangle 7">
              <a:extLst>
                <a:ext uri="{FF2B5EF4-FFF2-40B4-BE49-F238E27FC236}">
                  <a16:creationId xmlns:a16="http://schemas.microsoft.com/office/drawing/2014/main" id="{38C0CC44-1417-4F93-8A13-2B41BE4061A0}"/>
                </a:ext>
              </a:extLst>
            </p:cNvPr>
            <p:cNvSpPr/>
            <p:nvPr/>
          </p:nvSpPr>
          <p:spPr bwMode="auto">
            <a:xfrm>
              <a:off x="683568" y="235666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Controller form</a:t>
              </a:r>
              <a:endParaRPr kumimoji="0" lang="en-US" sz="2400" b="0" i="0" u="none" strike="noStrike" cap="none" normalizeH="0" baseline="0" dirty="0">
                <a:ln>
                  <a:noFill/>
                </a:ln>
                <a:solidFill>
                  <a:schemeClr val="tx1"/>
                </a:solidFill>
                <a:effectLst/>
                <a:latin typeface="+mn-lt"/>
              </a:endParaRPr>
            </a:p>
          </p:txBody>
        </p:sp>
        <p:sp>
          <p:nvSpPr>
            <p:cNvPr id="10" name="Rectangle 9">
              <a:extLst>
                <a:ext uri="{FF2B5EF4-FFF2-40B4-BE49-F238E27FC236}">
                  <a16:creationId xmlns:a16="http://schemas.microsoft.com/office/drawing/2014/main" id="{90C51F0B-3A41-4612-8551-8C95B149E81C}"/>
                </a:ext>
              </a:extLst>
            </p:cNvPr>
            <p:cNvSpPr/>
            <p:nvPr/>
          </p:nvSpPr>
          <p:spPr bwMode="auto">
            <a:xfrm>
              <a:off x="4644008" y="2355932"/>
              <a:ext cx="3960440" cy="1872944"/>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dirty="0">
                  <a:latin typeface="+mn-lt"/>
                </a:rPr>
                <a:t>Tuning and results</a:t>
              </a:r>
              <a:endParaRPr kumimoji="0" lang="en-US" sz="2400" b="0" i="0" u="none" strike="noStrike" cap="none" normalizeH="0" baseline="0" dirty="0">
                <a:ln>
                  <a:noFill/>
                </a:ln>
                <a:solidFill>
                  <a:schemeClr val="tx1"/>
                </a:solidFill>
                <a:effectLst/>
                <a:latin typeface="+mn-lt"/>
              </a:endParaRPr>
            </a:p>
          </p:txBody>
        </p:sp>
        <p:sp>
          <p:nvSpPr>
            <p:cNvPr id="11" name="Rectangle 10">
              <a:extLst>
                <a:ext uri="{FF2B5EF4-FFF2-40B4-BE49-F238E27FC236}">
                  <a16:creationId xmlns:a16="http://schemas.microsoft.com/office/drawing/2014/main" id="{9FB36D5F-E561-409D-B9C2-DC621A7DAED7}"/>
                </a:ext>
              </a:extLst>
            </p:cNvPr>
            <p:cNvSpPr/>
            <p:nvPr/>
          </p:nvSpPr>
          <p:spPr bwMode="auto">
            <a:xfrm>
              <a:off x="683568" y="422108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Pros: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Optimal based control</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0" u="none" strike="noStrike" cap="none" normalizeH="0" baseline="0" dirty="0">
                  <a:ln>
                    <a:noFill/>
                  </a:ln>
                  <a:solidFill>
                    <a:schemeClr val="tx1"/>
                  </a:solidFill>
                  <a:effectLst/>
                  <a:latin typeface="+mn-lt"/>
                </a:rPr>
                <a:t>Constrained input/output</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600" dirty="0">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Challenges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Requires a model of the system</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6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800" b="0" i="0" u="none" strike="noStrike" cap="none" normalizeH="0" baseline="0" dirty="0">
                <a:ln>
                  <a:noFill/>
                </a:ln>
                <a:solidFill>
                  <a:schemeClr val="tx1"/>
                </a:solidFill>
                <a:effectLst/>
                <a:latin typeface="+mn-lt"/>
              </a:endParaRPr>
            </a:p>
          </p:txBody>
        </p:sp>
        <p:sp>
          <p:nvSpPr>
            <p:cNvPr id="12" name="Rectangle 11">
              <a:extLst>
                <a:ext uri="{FF2B5EF4-FFF2-40B4-BE49-F238E27FC236}">
                  <a16:creationId xmlns:a16="http://schemas.microsoft.com/office/drawing/2014/main" id="{9028A894-250E-4FFD-9339-1FB6FBD76D92}"/>
                </a:ext>
              </a:extLst>
            </p:cNvPr>
            <p:cNvSpPr/>
            <p:nvPr/>
          </p:nvSpPr>
          <p:spPr bwMode="auto">
            <a:xfrm>
              <a:off x="4644008" y="4221824"/>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n-lt"/>
                </a:rPr>
                <a:t>Future work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800" dirty="0">
                  <a:latin typeface="+mn-lt"/>
                </a:rPr>
                <a:t>Introduce Rate Limit in RIOTS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800" dirty="0">
                  <a:latin typeface="+mn-lt"/>
                </a:rPr>
                <a:t>More constraint control</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8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8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1800" b="0" i="0" u="none" strike="noStrike" cap="none" normalizeH="0" baseline="0" dirty="0">
                <a:ln>
                  <a:noFill/>
                </a:ln>
                <a:solidFill>
                  <a:schemeClr val="tx1"/>
                </a:solidFill>
                <a:effectLst/>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1800" b="0" i="0" u="none" strike="noStrike" cap="none" normalizeH="0" baseline="0" dirty="0">
                <a:ln>
                  <a:noFill/>
                </a:ln>
                <a:solidFill>
                  <a:schemeClr val="tx1"/>
                </a:solidFill>
                <a:effectLst/>
                <a:latin typeface="+mn-lt"/>
              </a:endParaRPr>
            </a:p>
          </p:txBody>
        </p:sp>
      </p:grpSp>
      <p:pic>
        <p:nvPicPr>
          <p:cNvPr id="3" name="Picture 2">
            <a:extLst>
              <a:ext uri="{FF2B5EF4-FFF2-40B4-BE49-F238E27FC236}">
                <a16:creationId xmlns:a16="http://schemas.microsoft.com/office/drawing/2014/main" id="{BCC1985F-F1E1-49F3-9D34-BAFB6BDF012F}"/>
              </a:ext>
            </a:extLst>
          </p:cNvPr>
          <p:cNvPicPr>
            <a:picLocks noChangeAspect="1"/>
          </p:cNvPicPr>
          <p:nvPr/>
        </p:nvPicPr>
        <p:blipFill>
          <a:blip r:embed="rId2"/>
          <a:stretch>
            <a:fillRect/>
          </a:stretch>
        </p:blipFill>
        <p:spPr>
          <a:xfrm>
            <a:off x="1317737" y="2575950"/>
            <a:ext cx="2237352" cy="750058"/>
          </a:xfrm>
          <a:prstGeom prst="rect">
            <a:avLst/>
          </a:prstGeom>
        </p:spPr>
      </p:pic>
      <p:pic>
        <p:nvPicPr>
          <p:cNvPr id="14" name="Picture 13">
            <a:extLst>
              <a:ext uri="{FF2B5EF4-FFF2-40B4-BE49-F238E27FC236}">
                <a16:creationId xmlns:a16="http://schemas.microsoft.com/office/drawing/2014/main" id="{6F7D97B8-6E62-493B-A93C-AEBF716977A6}"/>
              </a:ext>
            </a:extLst>
          </p:cNvPr>
          <p:cNvPicPr>
            <a:picLocks noChangeAspect="1"/>
          </p:cNvPicPr>
          <p:nvPr/>
        </p:nvPicPr>
        <p:blipFill>
          <a:blip r:embed="rId3"/>
          <a:stretch>
            <a:fillRect/>
          </a:stretch>
        </p:blipFill>
        <p:spPr>
          <a:xfrm>
            <a:off x="2855137" y="3356992"/>
            <a:ext cx="1428831" cy="796532"/>
          </a:xfrm>
          <a:prstGeom prst="rect">
            <a:avLst/>
          </a:prstGeom>
        </p:spPr>
      </p:pic>
      <p:pic>
        <p:nvPicPr>
          <p:cNvPr id="15" name="Picture 14">
            <a:extLst>
              <a:ext uri="{FF2B5EF4-FFF2-40B4-BE49-F238E27FC236}">
                <a16:creationId xmlns:a16="http://schemas.microsoft.com/office/drawing/2014/main" id="{23E080BA-18A5-484F-A609-B62A54BD25C3}"/>
              </a:ext>
            </a:extLst>
          </p:cNvPr>
          <p:cNvPicPr>
            <a:picLocks noChangeAspect="1"/>
          </p:cNvPicPr>
          <p:nvPr/>
        </p:nvPicPr>
        <p:blipFill>
          <a:blip r:embed="rId4"/>
          <a:stretch>
            <a:fillRect/>
          </a:stretch>
        </p:blipFill>
        <p:spPr>
          <a:xfrm>
            <a:off x="467544" y="3418287"/>
            <a:ext cx="2279580" cy="735348"/>
          </a:xfrm>
          <a:prstGeom prst="rect">
            <a:avLst/>
          </a:prstGeom>
        </p:spPr>
      </p:pic>
      <p:pic>
        <p:nvPicPr>
          <p:cNvPr id="16" name="Picture 15">
            <a:extLst>
              <a:ext uri="{FF2B5EF4-FFF2-40B4-BE49-F238E27FC236}">
                <a16:creationId xmlns:a16="http://schemas.microsoft.com/office/drawing/2014/main" id="{F0772AE0-01F5-4B3F-A739-4BEB3CF725DB}"/>
              </a:ext>
            </a:extLst>
          </p:cNvPr>
          <p:cNvPicPr>
            <a:picLocks noChangeAspect="1"/>
          </p:cNvPicPr>
          <p:nvPr/>
        </p:nvPicPr>
        <p:blipFill>
          <a:blip r:embed="rId5"/>
          <a:stretch>
            <a:fillRect/>
          </a:stretch>
        </p:blipFill>
        <p:spPr>
          <a:xfrm>
            <a:off x="4716016" y="2755416"/>
            <a:ext cx="1889198" cy="1249648"/>
          </a:xfrm>
          <a:prstGeom prst="rect">
            <a:avLst/>
          </a:prstGeom>
        </p:spPr>
      </p:pic>
      <p:pic>
        <p:nvPicPr>
          <p:cNvPr id="17" name="Picture 16">
            <a:extLst>
              <a:ext uri="{FF2B5EF4-FFF2-40B4-BE49-F238E27FC236}">
                <a16:creationId xmlns:a16="http://schemas.microsoft.com/office/drawing/2014/main" id="{AE473A52-8E30-413E-B6E9-A8355FA51F84}"/>
              </a:ext>
            </a:extLst>
          </p:cNvPr>
          <p:cNvPicPr>
            <a:picLocks noChangeAspect="1"/>
          </p:cNvPicPr>
          <p:nvPr/>
        </p:nvPicPr>
        <p:blipFill>
          <a:blip r:embed="rId6"/>
          <a:stretch>
            <a:fillRect/>
          </a:stretch>
        </p:blipFill>
        <p:spPr>
          <a:xfrm>
            <a:off x="6893246" y="2755416"/>
            <a:ext cx="1898254" cy="1249648"/>
          </a:xfrm>
          <a:prstGeom prst="rect">
            <a:avLst/>
          </a:prstGeom>
        </p:spPr>
      </p:pic>
      <p:sp>
        <p:nvSpPr>
          <p:cNvPr id="18" name="Rectangle 17">
            <a:extLst>
              <a:ext uri="{FF2B5EF4-FFF2-40B4-BE49-F238E27FC236}">
                <a16:creationId xmlns:a16="http://schemas.microsoft.com/office/drawing/2014/main" id="{475F343A-944C-4F84-BAAC-E201EC8EC148}"/>
              </a:ext>
            </a:extLst>
          </p:cNvPr>
          <p:cNvSpPr/>
          <p:nvPr/>
        </p:nvSpPr>
        <p:spPr>
          <a:xfrm>
            <a:off x="952500" y="6227513"/>
            <a:ext cx="6571828" cy="338554"/>
          </a:xfrm>
          <a:prstGeom prst="rect">
            <a:avLst/>
          </a:prstGeom>
        </p:spPr>
        <p:txBody>
          <a:bodyPr wrap="square">
            <a:spAutoFit/>
          </a:bodyPr>
          <a:lstStyle/>
          <a:p>
            <a:r>
              <a:rPr lang="en-US" sz="1600" dirty="0">
                <a:solidFill>
                  <a:srgbClr val="FF0000"/>
                </a:solidFill>
              </a:rPr>
              <a:t>http://mechatronics.ucmerced.edu/riots</a:t>
            </a:r>
          </a:p>
        </p:txBody>
      </p:sp>
      <p:sp>
        <p:nvSpPr>
          <p:cNvPr id="19" name="Date Placeholder 3">
            <a:extLst>
              <a:ext uri="{FF2B5EF4-FFF2-40B4-BE49-F238E27FC236}">
                <a16:creationId xmlns:a16="http://schemas.microsoft.com/office/drawing/2014/main" id="{B22350EB-B36B-4FF9-A2E5-EA8F6D488868}"/>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0" name="Footer Placeholder 4">
            <a:extLst>
              <a:ext uri="{FF2B5EF4-FFF2-40B4-BE49-F238E27FC236}">
                <a16:creationId xmlns:a16="http://schemas.microsoft.com/office/drawing/2014/main" id="{15564EFC-2B02-4D61-B255-E1446988B027}"/>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37928978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1C-2EF1-44BB-82A2-56BEAD187E24}"/>
              </a:ext>
            </a:extLst>
          </p:cNvPr>
          <p:cNvSpPr>
            <a:spLocks noGrp="1"/>
          </p:cNvSpPr>
          <p:nvPr>
            <p:ph type="title"/>
          </p:nvPr>
        </p:nvSpPr>
        <p:spPr/>
        <p:txBody>
          <a:bodyPr/>
          <a:lstStyle/>
          <a:p>
            <a:r>
              <a:rPr lang="es-CO" dirty="0" err="1">
                <a:latin typeface="+mn-lt"/>
              </a:rPr>
              <a:t>Robust</a:t>
            </a:r>
            <a:r>
              <a:rPr lang="es-CO" dirty="0">
                <a:latin typeface="+mn-lt"/>
              </a:rPr>
              <a:t> control</a:t>
            </a:r>
            <a:endParaRPr lang="en-US" dirty="0">
              <a:latin typeface="+mn-lt"/>
            </a:endParaRPr>
          </a:p>
        </p:txBody>
      </p:sp>
      <p:sp>
        <p:nvSpPr>
          <p:cNvPr id="6" name="Slide Number Placeholder 5">
            <a:extLst>
              <a:ext uri="{FF2B5EF4-FFF2-40B4-BE49-F238E27FC236}">
                <a16:creationId xmlns:a16="http://schemas.microsoft.com/office/drawing/2014/main" id="{0CA1F3CF-983D-4DF7-A7FB-60D501AB990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88</a:t>
            </a:fld>
            <a:r>
              <a:rPr lang="en-US"/>
              <a:t>/1024</a:t>
            </a:r>
            <a:endParaRPr lang="en-US" dirty="0"/>
          </a:p>
        </p:txBody>
      </p:sp>
      <p:grpSp>
        <p:nvGrpSpPr>
          <p:cNvPr id="9" name="Group 8">
            <a:extLst>
              <a:ext uri="{FF2B5EF4-FFF2-40B4-BE49-F238E27FC236}">
                <a16:creationId xmlns:a16="http://schemas.microsoft.com/office/drawing/2014/main" id="{939836C8-5015-4571-9057-94DE5BA3111E}"/>
              </a:ext>
            </a:extLst>
          </p:cNvPr>
          <p:cNvGrpSpPr/>
          <p:nvPr/>
        </p:nvGrpSpPr>
        <p:grpSpPr>
          <a:xfrm>
            <a:off x="323528" y="1737084"/>
            <a:ext cx="8712968" cy="4570956"/>
            <a:chOff x="683568" y="1951857"/>
            <a:chExt cx="7920880" cy="4142175"/>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1D54046-9394-4A13-AD69-D65BF65C2DFC}"/>
                    </a:ext>
                  </a:extLst>
                </p:cNvPr>
                <p:cNvSpPr/>
                <p:nvPr/>
              </p:nvSpPr>
              <p:spPr bwMode="auto">
                <a:xfrm>
                  <a:off x="683568" y="1951857"/>
                  <a:ext cx="7920880" cy="404812"/>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latin typeface="+mn-lt"/>
                    </a:rPr>
                    <a:t>Technique: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𝐻</m:t>
                          </m:r>
                        </m:e>
                        <m:sub>
                          <m:r>
                            <a:rPr lang="en-GB" b="0" i="1" smtClean="0">
                              <a:latin typeface="Cambria Math" panose="02040503050406030204" pitchFamily="18" charset="0"/>
                            </a:rPr>
                            <m:t>∞</m:t>
                          </m:r>
                        </m:sub>
                      </m:sSub>
                    </m:oMath>
                  </a14:m>
                  <a:r>
                    <a:rPr kumimoji="0" lang="en-US" sz="2400" b="0" i="0" u="none" strike="noStrike" cap="none" normalizeH="0" baseline="0" dirty="0">
                      <a:ln>
                        <a:noFill/>
                      </a:ln>
                      <a:solidFill>
                        <a:schemeClr val="tx1"/>
                      </a:solidFill>
                      <a:effectLst/>
                      <a:latin typeface="+mn-lt"/>
                    </a:rPr>
                    <a:t> PID tuning</a:t>
                  </a:r>
                </a:p>
              </p:txBody>
            </p:sp>
          </mc:Choice>
          <mc:Fallback xmlns="">
            <p:sp>
              <p:nvSpPr>
                <p:cNvPr id="7" name="Rectangle 6">
                  <a:extLst>
                    <a:ext uri="{FF2B5EF4-FFF2-40B4-BE49-F238E27FC236}">
                      <a16:creationId xmlns:a16="http://schemas.microsoft.com/office/drawing/2014/main" id="{21D54046-9394-4A13-AD69-D65BF65C2DFC}"/>
                    </a:ext>
                  </a:extLst>
                </p:cNvPr>
                <p:cNvSpPr>
                  <a:spLocks noRot="1" noChangeAspect="1" noMove="1" noResize="1" noEditPoints="1" noAdjustHandles="1" noChangeArrowheads="1" noChangeShapeType="1" noTextEdit="1"/>
                </p:cNvSpPr>
                <p:nvPr/>
              </p:nvSpPr>
              <p:spPr bwMode="auto">
                <a:xfrm>
                  <a:off x="683568" y="1951857"/>
                  <a:ext cx="7920880" cy="404812"/>
                </a:xfrm>
                <a:prstGeom prst="rect">
                  <a:avLst/>
                </a:prstGeom>
                <a:blipFill>
                  <a:blip r:embed="rId2"/>
                  <a:stretch>
                    <a:fillRect l="-978" t="-9333" b="-32000"/>
                  </a:stretch>
                </a:blipFill>
                <a:ln w="9525" cap="flat" cmpd="sng" algn="ctr">
                  <a:solidFill>
                    <a:schemeClr val="tx1"/>
                  </a:solidFill>
                  <a:prstDash val="solid"/>
                  <a:miter lim="800000"/>
                  <a:headEnd type="none" w="med" len="med"/>
                  <a:tailEnd type="none" w="med" len="med"/>
                </a:ln>
                <a:effectLst/>
              </p:spPr>
              <p:txBody>
                <a:bodyPr/>
                <a:lstStyle/>
                <a:p>
                  <a:r>
                    <a:rPr lang="en-US">
                      <a:noFill/>
                    </a:rPr>
                    <a:t> </a:t>
                  </a:r>
                </a:p>
              </p:txBody>
            </p:sp>
          </mc:Fallback>
        </mc:AlternateContent>
        <p:sp>
          <p:nvSpPr>
            <p:cNvPr id="8" name="Rectangle 7">
              <a:extLst>
                <a:ext uri="{FF2B5EF4-FFF2-40B4-BE49-F238E27FC236}">
                  <a16:creationId xmlns:a16="http://schemas.microsoft.com/office/drawing/2014/main" id="{38C0CC44-1417-4F93-8A13-2B41BE4061A0}"/>
                </a:ext>
              </a:extLst>
            </p:cNvPr>
            <p:cNvSpPr/>
            <p:nvPr/>
          </p:nvSpPr>
          <p:spPr bwMode="auto">
            <a:xfrm>
              <a:off x="683568" y="235666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mn-lt"/>
                </a:rPr>
                <a:t>Controller form</a:t>
              </a:r>
              <a:endParaRPr kumimoji="0" lang="en-US" sz="2400" b="0" i="0" u="none" strike="noStrike" cap="none" normalizeH="0" baseline="0" dirty="0">
                <a:ln>
                  <a:noFill/>
                </a:ln>
                <a:solidFill>
                  <a:schemeClr val="tx1"/>
                </a:solidFill>
                <a:effectLst/>
                <a:latin typeface="+mn-lt"/>
              </a:endParaRPr>
            </a:p>
          </p:txBody>
        </p:sp>
        <p:sp>
          <p:nvSpPr>
            <p:cNvPr id="10" name="Rectangle 9">
              <a:extLst>
                <a:ext uri="{FF2B5EF4-FFF2-40B4-BE49-F238E27FC236}">
                  <a16:creationId xmlns:a16="http://schemas.microsoft.com/office/drawing/2014/main" id="{90C51F0B-3A41-4612-8551-8C95B149E81C}"/>
                </a:ext>
              </a:extLst>
            </p:cNvPr>
            <p:cNvSpPr/>
            <p:nvPr/>
          </p:nvSpPr>
          <p:spPr bwMode="auto">
            <a:xfrm>
              <a:off x="4644008" y="2355932"/>
              <a:ext cx="3960440" cy="1872944"/>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dirty="0">
                  <a:latin typeface="+mn-lt"/>
                </a:rPr>
                <a:t>Tuning and results</a:t>
              </a:r>
              <a:endParaRPr kumimoji="0" lang="en-US" sz="2400" b="0" i="0" u="none" strike="noStrike" cap="none" normalizeH="0" baseline="0" dirty="0">
                <a:ln>
                  <a:noFill/>
                </a:ln>
                <a:solidFill>
                  <a:schemeClr val="tx1"/>
                </a:solidFill>
                <a:effectLst/>
                <a:latin typeface="+mn-lt"/>
              </a:endParaRPr>
            </a:p>
          </p:txBody>
        </p:sp>
        <p:sp>
          <p:nvSpPr>
            <p:cNvPr id="11" name="Rectangle 10">
              <a:extLst>
                <a:ext uri="{FF2B5EF4-FFF2-40B4-BE49-F238E27FC236}">
                  <a16:creationId xmlns:a16="http://schemas.microsoft.com/office/drawing/2014/main" id="{9FB36D5F-E561-409D-B9C2-DC621A7DAED7}"/>
                </a:ext>
              </a:extLst>
            </p:cNvPr>
            <p:cNvSpPr/>
            <p:nvPr/>
          </p:nvSpPr>
          <p:spPr bwMode="auto">
            <a:xfrm>
              <a:off x="683568" y="4221088"/>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Pros: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Robust optimal controller</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0" u="none" strike="noStrike" cap="none" normalizeH="0" baseline="0" dirty="0">
                  <a:ln>
                    <a:noFill/>
                  </a:ln>
                  <a:solidFill>
                    <a:schemeClr val="tx1"/>
                  </a:solidFill>
                  <a:effectLst/>
                  <a:latin typeface="+mn-lt"/>
                </a:rPr>
                <a:t>Optimal dynamic response</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600" dirty="0">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rPr>
                <a:t>Challenges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latin typeface="+mn-lt"/>
                </a:rPr>
                <a:t>Choose the right convergence region</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6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800" b="0" i="0" u="none" strike="noStrike" cap="none" normalizeH="0" baseline="0" dirty="0">
                <a:ln>
                  <a:noFill/>
                </a:ln>
                <a:solidFill>
                  <a:schemeClr val="tx1"/>
                </a:solidFill>
                <a:effectLst/>
                <a:latin typeface="+mn-lt"/>
              </a:endParaRPr>
            </a:p>
          </p:txBody>
        </p:sp>
        <p:sp>
          <p:nvSpPr>
            <p:cNvPr id="12" name="Rectangle 11">
              <a:extLst>
                <a:ext uri="{FF2B5EF4-FFF2-40B4-BE49-F238E27FC236}">
                  <a16:creationId xmlns:a16="http://schemas.microsoft.com/office/drawing/2014/main" id="{9028A894-250E-4FFD-9339-1FB6FBD76D92}"/>
                </a:ext>
              </a:extLst>
            </p:cNvPr>
            <p:cNvSpPr/>
            <p:nvPr/>
          </p:nvSpPr>
          <p:spPr bwMode="auto">
            <a:xfrm>
              <a:off x="4644008" y="4221824"/>
              <a:ext cx="3960440" cy="1872208"/>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n-lt"/>
                </a:rPr>
                <a:t>Future work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800" dirty="0">
                  <a:latin typeface="+mn-lt"/>
                </a:rPr>
                <a:t>Looks for more optimal convergence</a:t>
              </a:r>
              <a:br>
                <a:rPr lang="en-GB" sz="1800" dirty="0">
                  <a:latin typeface="+mn-lt"/>
                </a:rPr>
              </a:br>
              <a:r>
                <a:rPr lang="en-GB" sz="1800" dirty="0">
                  <a:latin typeface="+mn-lt"/>
                </a:rPr>
                <a:t>region</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8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8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en-GB" sz="1800" dirty="0">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1800" b="0" i="0" u="none" strike="noStrike" cap="none" normalizeH="0" baseline="0" dirty="0">
                <a:ln>
                  <a:noFill/>
                </a:ln>
                <a:solidFill>
                  <a:schemeClr val="tx1"/>
                </a:solidFill>
                <a:effectLst/>
                <a:latin typeface="+mn-lt"/>
              </a:endParaRP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1800" b="0" i="0" u="none" strike="noStrike" cap="none" normalizeH="0" baseline="0" dirty="0">
                <a:ln>
                  <a:noFill/>
                </a:ln>
                <a:solidFill>
                  <a:schemeClr val="tx1"/>
                </a:solidFill>
                <a:effectLst/>
                <a:latin typeface="+mn-lt"/>
              </a:endParaRPr>
            </a:p>
          </p:txBody>
        </p:sp>
      </p:grpSp>
      <p:pic>
        <p:nvPicPr>
          <p:cNvPr id="13" name="Picture 12">
            <a:extLst>
              <a:ext uri="{FF2B5EF4-FFF2-40B4-BE49-F238E27FC236}">
                <a16:creationId xmlns:a16="http://schemas.microsoft.com/office/drawing/2014/main" id="{8B29F328-C4A6-439B-9190-72848E573C34}"/>
              </a:ext>
            </a:extLst>
          </p:cNvPr>
          <p:cNvPicPr>
            <a:picLocks noChangeAspect="1"/>
          </p:cNvPicPr>
          <p:nvPr/>
        </p:nvPicPr>
        <p:blipFill rotWithShape="1">
          <a:blip r:embed="rId3"/>
          <a:srcRect r="54692"/>
          <a:stretch/>
        </p:blipFill>
        <p:spPr>
          <a:xfrm>
            <a:off x="5018012" y="3002787"/>
            <a:ext cx="1707165" cy="1218301"/>
          </a:xfrm>
          <a:prstGeom prst="rect">
            <a:avLst/>
          </a:prstGeom>
        </p:spPr>
      </p:pic>
      <p:pic>
        <p:nvPicPr>
          <p:cNvPr id="18" name="Picture 17">
            <a:extLst>
              <a:ext uri="{FF2B5EF4-FFF2-40B4-BE49-F238E27FC236}">
                <a16:creationId xmlns:a16="http://schemas.microsoft.com/office/drawing/2014/main" id="{F35F3835-8EB8-452C-8C82-DDE6B89F047B}"/>
              </a:ext>
            </a:extLst>
          </p:cNvPr>
          <p:cNvPicPr>
            <a:picLocks noChangeAspect="1"/>
          </p:cNvPicPr>
          <p:nvPr/>
        </p:nvPicPr>
        <p:blipFill rotWithShape="1">
          <a:blip r:embed="rId3"/>
          <a:srcRect l="57069"/>
          <a:stretch/>
        </p:blipFill>
        <p:spPr>
          <a:xfrm>
            <a:off x="7068615" y="3004262"/>
            <a:ext cx="1607842" cy="1210970"/>
          </a:xfrm>
          <a:prstGeom prst="rect">
            <a:avLst/>
          </a:prstGeom>
        </p:spPr>
      </p:pic>
      <p:pic>
        <p:nvPicPr>
          <p:cNvPr id="19" name="Picture 18">
            <a:extLst>
              <a:ext uri="{FF2B5EF4-FFF2-40B4-BE49-F238E27FC236}">
                <a16:creationId xmlns:a16="http://schemas.microsoft.com/office/drawing/2014/main" id="{30457C02-6C8F-4346-A786-0C55BACFE689}"/>
              </a:ext>
            </a:extLst>
          </p:cNvPr>
          <p:cNvPicPr>
            <a:picLocks noChangeAspect="1"/>
          </p:cNvPicPr>
          <p:nvPr/>
        </p:nvPicPr>
        <p:blipFill>
          <a:blip r:embed="rId4"/>
          <a:stretch>
            <a:fillRect/>
          </a:stretch>
        </p:blipFill>
        <p:spPr>
          <a:xfrm>
            <a:off x="512622" y="2775156"/>
            <a:ext cx="1617863" cy="436447"/>
          </a:xfrm>
          <a:prstGeom prst="rect">
            <a:avLst/>
          </a:prstGeom>
        </p:spPr>
      </p:pic>
      <p:pic>
        <p:nvPicPr>
          <p:cNvPr id="20" name="Picture 19">
            <a:extLst>
              <a:ext uri="{FF2B5EF4-FFF2-40B4-BE49-F238E27FC236}">
                <a16:creationId xmlns:a16="http://schemas.microsoft.com/office/drawing/2014/main" id="{DF586562-4C8A-40A1-969A-5380EA21187A}"/>
              </a:ext>
            </a:extLst>
          </p:cNvPr>
          <p:cNvPicPr>
            <a:picLocks noChangeAspect="1"/>
          </p:cNvPicPr>
          <p:nvPr/>
        </p:nvPicPr>
        <p:blipFill>
          <a:blip r:embed="rId5"/>
          <a:stretch>
            <a:fillRect/>
          </a:stretch>
        </p:blipFill>
        <p:spPr>
          <a:xfrm>
            <a:off x="5767641" y="2564904"/>
            <a:ext cx="2181225" cy="381000"/>
          </a:xfrm>
          <a:prstGeom prst="rect">
            <a:avLst/>
          </a:prstGeom>
        </p:spPr>
      </p:pic>
      <p:pic>
        <p:nvPicPr>
          <p:cNvPr id="21" name="Picture 20">
            <a:extLst>
              <a:ext uri="{FF2B5EF4-FFF2-40B4-BE49-F238E27FC236}">
                <a16:creationId xmlns:a16="http://schemas.microsoft.com/office/drawing/2014/main" id="{1FBB8452-DDD0-4030-AA1A-CD8B78B1BAFA}"/>
              </a:ext>
            </a:extLst>
          </p:cNvPr>
          <p:cNvPicPr>
            <a:picLocks noChangeAspect="1"/>
          </p:cNvPicPr>
          <p:nvPr/>
        </p:nvPicPr>
        <p:blipFill>
          <a:blip r:embed="rId6"/>
          <a:stretch>
            <a:fillRect/>
          </a:stretch>
        </p:blipFill>
        <p:spPr>
          <a:xfrm>
            <a:off x="1199483" y="3397826"/>
            <a:ext cx="3014419" cy="719608"/>
          </a:xfrm>
          <a:prstGeom prst="rect">
            <a:avLst/>
          </a:prstGeom>
        </p:spPr>
      </p:pic>
      <p:pic>
        <p:nvPicPr>
          <p:cNvPr id="22" name="Picture 21">
            <a:extLst>
              <a:ext uri="{FF2B5EF4-FFF2-40B4-BE49-F238E27FC236}">
                <a16:creationId xmlns:a16="http://schemas.microsoft.com/office/drawing/2014/main" id="{5DB7A255-BCFF-4BCC-AC45-2F8FD83FDFE9}"/>
              </a:ext>
            </a:extLst>
          </p:cNvPr>
          <p:cNvPicPr>
            <a:picLocks noChangeAspect="1"/>
          </p:cNvPicPr>
          <p:nvPr/>
        </p:nvPicPr>
        <p:blipFill>
          <a:blip r:embed="rId7"/>
          <a:stretch>
            <a:fillRect/>
          </a:stretch>
        </p:blipFill>
        <p:spPr>
          <a:xfrm>
            <a:off x="2706693" y="2680294"/>
            <a:ext cx="1582820" cy="567577"/>
          </a:xfrm>
          <a:prstGeom prst="rect">
            <a:avLst/>
          </a:prstGeom>
        </p:spPr>
      </p:pic>
      <p:sp>
        <p:nvSpPr>
          <p:cNvPr id="23" name="Date Placeholder 3">
            <a:extLst>
              <a:ext uri="{FF2B5EF4-FFF2-40B4-BE49-F238E27FC236}">
                <a16:creationId xmlns:a16="http://schemas.microsoft.com/office/drawing/2014/main" id="{C0519468-C527-4D3C-941D-E214BF2EF2F2}"/>
              </a:ext>
            </a:extLst>
          </p:cNvPr>
          <p:cNvSpPr>
            <a:spLocks noGrp="1"/>
          </p:cNvSpPr>
          <p:nvPr>
            <p:ph type="dt" sz="half" idx="10"/>
          </p:nvPr>
        </p:nvSpPr>
        <p:spPr>
          <a:xfrm>
            <a:off x="0" y="6453188"/>
            <a:ext cx="1905000" cy="404812"/>
          </a:xfrm>
        </p:spPr>
        <p:txBody>
          <a:bodyPr/>
          <a:lstStyle/>
          <a:p>
            <a:pPr>
              <a:defRPr/>
            </a:pPr>
            <a:r>
              <a:rPr lang="en-US"/>
              <a:t>06/01/2020</a:t>
            </a:r>
            <a:endParaRPr lang="en-US" dirty="0"/>
          </a:p>
        </p:txBody>
      </p:sp>
      <p:sp>
        <p:nvSpPr>
          <p:cNvPr id="24" name="Footer Placeholder 4">
            <a:extLst>
              <a:ext uri="{FF2B5EF4-FFF2-40B4-BE49-F238E27FC236}">
                <a16:creationId xmlns:a16="http://schemas.microsoft.com/office/drawing/2014/main" id="{E7FD5A99-81DB-4707-8633-6A091722A227}"/>
              </a:ext>
            </a:extLst>
          </p:cNvPr>
          <p:cNvSpPr>
            <a:spLocks noGrp="1"/>
          </p:cNvSpPr>
          <p:nvPr>
            <p:ph type="ftr" sz="quarter" idx="11"/>
          </p:nvPr>
        </p:nvSpPr>
        <p:spPr>
          <a:xfrm>
            <a:off x="1908175" y="6524625"/>
            <a:ext cx="6335713" cy="333375"/>
          </a:xfrm>
        </p:spPr>
        <p:txBody>
          <a:bodyPr/>
          <a:lstStyle/>
          <a:p>
            <a:r>
              <a:rPr lang="en-US"/>
              <a:t>DT show and tell series: SISO Peltier system with RT visual feedback</a:t>
            </a:r>
            <a:endParaRPr lang="en-US" dirty="0"/>
          </a:p>
        </p:txBody>
      </p:sp>
    </p:spTree>
    <p:extLst>
      <p:ext uri="{BB962C8B-B14F-4D97-AF65-F5344CB8AC3E}">
        <p14:creationId xmlns:p14="http://schemas.microsoft.com/office/powerpoint/2010/main" val="200841518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3C1FD5-F994-48DE-B02B-E0DD0C2046EC}"/>
              </a:ext>
            </a:extLst>
          </p:cNvPr>
          <p:cNvSpPr>
            <a:spLocks noGrp="1"/>
          </p:cNvSpPr>
          <p:nvPr>
            <p:ph type="dt" sz="half" idx="10"/>
          </p:nvPr>
        </p:nvSpPr>
        <p:spPr/>
        <p:txBody>
          <a:bodyPr/>
          <a:lstStyle/>
          <a:p>
            <a:pPr>
              <a:defRPr/>
            </a:pPr>
            <a:r>
              <a:rPr lang="en-US"/>
              <a:t>06/01/2020</a:t>
            </a:r>
            <a:endParaRPr lang="en-US" dirty="0"/>
          </a:p>
        </p:txBody>
      </p:sp>
      <p:sp>
        <p:nvSpPr>
          <p:cNvPr id="5" name="Footer Placeholder 4">
            <a:extLst>
              <a:ext uri="{FF2B5EF4-FFF2-40B4-BE49-F238E27FC236}">
                <a16:creationId xmlns:a16="http://schemas.microsoft.com/office/drawing/2014/main" id="{8DDA7DE4-2706-47A9-B7E7-26E1B4959D85}"/>
              </a:ext>
            </a:extLst>
          </p:cNvPr>
          <p:cNvSpPr>
            <a:spLocks noGrp="1"/>
          </p:cNvSpPr>
          <p:nvPr>
            <p:ph type="ftr" sz="quarter" idx="11"/>
          </p:nvPr>
        </p:nvSpPr>
        <p:spPr/>
        <p:txBody>
          <a:bodyPr/>
          <a:lstStyle/>
          <a:p>
            <a:r>
              <a:rPr lang="en-US"/>
              <a:t>DT show and tell series: SISO Peltier system with RT visual feedback</a:t>
            </a:r>
            <a:endParaRPr lang="en-US" dirty="0"/>
          </a:p>
        </p:txBody>
      </p:sp>
      <p:sp>
        <p:nvSpPr>
          <p:cNvPr id="6" name="Slide Number Placeholder 5">
            <a:extLst>
              <a:ext uri="{FF2B5EF4-FFF2-40B4-BE49-F238E27FC236}">
                <a16:creationId xmlns:a16="http://schemas.microsoft.com/office/drawing/2014/main" id="{354EFE39-C3EB-4D78-A8CB-FBCBF1E2D5D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89</a:t>
            </a:fld>
            <a:r>
              <a:rPr lang="en-US"/>
              <a:t>/1024</a:t>
            </a:r>
            <a:endParaRPr lang="en-US" dirty="0"/>
          </a:p>
        </p:txBody>
      </p:sp>
      <p:graphicFrame>
        <p:nvGraphicFramePr>
          <p:cNvPr id="8" name="Diagram 7">
            <a:extLst>
              <a:ext uri="{FF2B5EF4-FFF2-40B4-BE49-F238E27FC236}">
                <a16:creationId xmlns:a16="http://schemas.microsoft.com/office/drawing/2014/main" id="{7B34647A-BD4D-43F0-A63F-C780ECC076B3}"/>
              </a:ext>
            </a:extLst>
          </p:cNvPr>
          <p:cNvGraphicFramePr/>
          <p:nvPr>
            <p:extLst>
              <p:ext uri="{D42A27DB-BD31-4B8C-83A1-F6EECF244321}">
                <p14:modId xmlns:p14="http://schemas.microsoft.com/office/powerpoint/2010/main" val="3648266984"/>
              </p:ext>
            </p:extLst>
          </p:nvPr>
        </p:nvGraphicFramePr>
        <p:xfrm>
          <a:off x="539552" y="1241554"/>
          <a:ext cx="8064896" cy="477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D3E12E8-011B-4149-8F6A-F93FF467E400}"/>
              </a:ext>
            </a:extLst>
          </p:cNvPr>
          <p:cNvSpPr txBox="1"/>
          <p:nvPr/>
        </p:nvSpPr>
        <p:spPr>
          <a:xfrm>
            <a:off x="5436096" y="1241554"/>
            <a:ext cx="2693122" cy="1200329"/>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mn-lt"/>
              </a:rPr>
              <a:t>Power driver (PWM)</a:t>
            </a:r>
          </a:p>
          <a:p>
            <a:pPr marL="342900" indent="-342900">
              <a:buFont typeface="Arial" panose="020B0604020202020204" pitchFamily="34" charset="0"/>
              <a:buChar char="•"/>
            </a:pPr>
            <a:r>
              <a:rPr lang="en-US" sz="1800" dirty="0">
                <a:latin typeface="+mn-lt"/>
              </a:rPr>
              <a:t>Battery</a:t>
            </a:r>
          </a:p>
          <a:p>
            <a:pPr marL="342900" indent="-342900">
              <a:buFont typeface="Arial" panose="020B0604020202020204" pitchFamily="34" charset="0"/>
              <a:buChar char="•"/>
            </a:pPr>
            <a:r>
              <a:rPr lang="en-US" sz="1800" dirty="0">
                <a:latin typeface="+mn-lt"/>
              </a:rPr>
              <a:t>Semiconductor joint of Peltier</a:t>
            </a:r>
          </a:p>
        </p:txBody>
      </p:sp>
      <p:sp>
        <p:nvSpPr>
          <p:cNvPr id="10" name="TextBox 9">
            <a:extLst>
              <a:ext uri="{FF2B5EF4-FFF2-40B4-BE49-F238E27FC236}">
                <a16:creationId xmlns:a16="http://schemas.microsoft.com/office/drawing/2014/main" id="{4D67DBA0-61EA-4AC3-B0D7-E00B6B4365A2}"/>
              </a:ext>
            </a:extLst>
          </p:cNvPr>
          <p:cNvSpPr txBox="1"/>
          <p:nvPr/>
        </p:nvSpPr>
        <p:spPr>
          <a:xfrm>
            <a:off x="7092280" y="2993269"/>
            <a:ext cx="1944216" cy="1754326"/>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mn-lt"/>
              </a:rPr>
              <a:t>Heat transfer in the Peltier</a:t>
            </a:r>
          </a:p>
          <a:p>
            <a:pPr marL="342900" indent="-342900">
              <a:buFont typeface="Arial" panose="020B0604020202020204" pitchFamily="34" charset="0"/>
              <a:buChar char="•"/>
            </a:pPr>
            <a:r>
              <a:rPr lang="en-US" sz="1800" dirty="0">
                <a:latin typeface="+mn-lt"/>
              </a:rPr>
              <a:t>Heatsink</a:t>
            </a:r>
          </a:p>
          <a:p>
            <a:pPr marL="342900" indent="-342900">
              <a:buFont typeface="Arial" panose="020B0604020202020204" pitchFamily="34" charset="0"/>
              <a:buChar char="•"/>
            </a:pPr>
            <a:r>
              <a:rPr lang="en-US" sz="1800" dirty="0">
                <a:latin typeface="+mn-lt"/>
              </a:rPr>
              <a:t>Electric to thermal energy conversion</a:t>
            </a:r>
          </a:p>
        </p:txBody>
      </p:sp>
      <p:sp>
        <p:nvSpPr>
          <p:cNvPr id="11" name="TextBox 10">
            <a:extLst>
              <a:ext uri="{FF2B5EF4-FFF2-40B4-BE49-F238E27FC236}">
                <a16:creationId xmlns:a16="http://schemas.microsoft.com/office/drawing/2014/main" id="{05540719-FF65-458C-AFCC-83268129B59F}"/>
              </a:ext>
            </a:extLst>
          </p:cNvPr>
          <p:cNvSpPr txBox="1"/>
          <p:nvPr/>
        </p:nvSpPr>
        <p:spPr>
          <a:xfrm>
            <a:off x="5047717" y="5446395"/>
            <a:ext cx="2482719"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mn-lt"/>
              </a:rPr>
              <a:t>Air cooling fan </a:t>
            </a:r>
            <a:br>
              <a:rPr lang="en-US" sz="1800" dirty="0">
                <a:latin typeface="+mn-lt"/>
              </a:rPr>
            </a:br>
            <a:r>
              <a:rPr lang="en-US" sz="1800" dirty="0">
                <a:latin typeface="+mn-lt"/>
              </a:rPr>
              <a:t>for the heatsink</a:t>
            </a:r>
          </a:p>
        </p:txBody>
      </p:sp>
      <p:sp>
        <p:nvSpPr>
          <p:cNvPr id="12" name="TextBox 11">
            <a:extLst>
              <a:ext uri="{FF2B5EF4-FFF2-40B4-BE49-F238E27FC236}">
                <a16:creationId xmlns:a16="http://schemas.microsoft.com/office/drawing/2014/main" id="{7F031035-8A8D-4B8D-949F-BFDDBEA2786A}"/>
              </a:ext>
            </a:extLst>
          </p:cNvPr>
          <p:cNvSpPr txBox="1"/>
          <p:nvPr/>
        </p:nvSpPr>
        <p:spPr>
          <a:xfrm>
            <a:off x="251520" y="2200126"/>
            <a:ext cx="2030542" cy="3416320"/>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mn-lt"/>
              </a:rPr>
              <a:t>PID controller implementation</a:t>
            </a:r>
          </a:p>
          <a:p>
            <a:pPr marL="342900" indent="-342900">
              <a:buFont typeface="Arial" panose="020B0604020202020204" pitchFamily="34" charset="0"/>
              <a:buChar char="•"/>
            </a:pPr>
            <a:endParaRPr lang="en-US" sz="1800" dirty="0">
              <a:latin typeface="+mn-lt"/>
            </a:endParaRPr>
          </a:p>
          <a:p>
            <a:pPr marL="342900" indent="-342900">
              <a:buFont typeface="Arial" panose="020B0604020202020204" pitchFamily="34" charset="0"/>
              <a:buChar char="•"/>
            </a:pPr>
            <a:r>
              <a:rPr lang="en-US" sz="1800" dirty="0">
                <a:latin typeface="+mn-lt"/>
              </a:rPr>
              <a:t>Arduino interface for data acquisition and control action application</a:t>
            </a:r>
          </a:p>
          <a:p>
            <a:pPr marL="342900" indent="-342900">
              <a:buFont typeface="Arial" panose="020B0604020202020204" pitchFamily="34" charset="0"/>
              <a:buChar char="•"/>
            </a:pPr>
            <a:endParaRPr lang="en-US" sz="1800" dirty="0">
              <a:latin typeface="+mn-lt"/>
            </a:endParaRPr>
          </a:p>
          <a:p>
            <a:pPr marL="342900" indent="-342900">
              <a:buFont typeface="Arial" panose="020B0604020202020204" pitchFamily="34" charset="0"/>
              <a:buChar char="•"/>
            </a:pPr>
            <a:r>
              <a:rPr lang="en-US" sz="1800" dirty="0">
                <a:latin typeface="+mn-lt"/>
              </a:rPr>
              <a:t>Infrared thermal</a:t>
            </a:r>
            <a:br>
              <a:rPr lang="en-US" sz="1800" dirty="0">
                <a:latin typeface="+mn-lt"/>
              </a:rPr>
            </a:br>
            <a:r>
              <a:rPr lang="en-US" sz="1800" dirty="0">
                <a:latin typeface="+mn-lt"/>
              </a:rPr>
              <a:t>camera</a:t>
            </a:r>
          </a:p>
        </p:txBody>
      </p:sp>
    </p:spTree>
    <p:extLst>
      <p:ext uri="{BB962C8B-B14F-4D97-AF65-F5344CB8AC3E}">
        <p14:creationId xmlns:p14="http://schemas.microsoft.com/office/powerpoint/2010/main" val="15259255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0BE0-3477-4FD5-BE2E-8F999304609F}"/>
              </a:ext>
            </a:extLst>
          </p:cNvPr>
          <p:cNvSpPr>
            <a:spLocks noGrp="1"/>
          </p:cNvSpPr>
          <p:nvPr>
            <p:ph type="title"/>
          </p:nvPr>
        </p:nvSpPr>
        <p:spPr>
          <a:xfrm>
            <a:off x="0" y="515881"/>
            <a:ext cx="9144000" cy="935038"/>
          </a:xfrm>
        </p:spPr>
        <p:txBody>
          <a:bodyPr/>
          <a:lstStyle/>
          <a:p>
            <a:r>
              <a:rPr lang="en-GB" dirty="0"/>
              <a:t>1. Introduction</a:t>
            </a:r>
            <a:endParaRPr lang="en-US" dirty="0"/>
          </a:p>
        </p:txBody>
      </p:sp>
      <p:sp>
        <p:nvSpPr>
          <p:cNvPr id="6" name="Slide Number Placeholder 5">
            <a:extLst>
              <a:ext uri="{FF2B5EF4-FFF2-40B4-BE49-F238E27FC236}">
                <a16:creationId xmlns:a16="http://schemas.microsoft.com/office/drawing/2014/main" id="{72D83E1C-0823-437C-9C87-0FD1188EB71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9</a:t>
            </a:fld>
            <a:r>
              <a:rPr lang="en-US"/>
              <a:t>/1024</a:t>
            </a:r>
            <a:endParaRPr lang="en-US" dirty="0"/>
          </a:p>
        </p:txBody>
      </p:sp>
      <p:sp>
        <p:nvSpPr>
          <p:cNvPr id="8" name="Content Placeholder 7">
            <a:extLst>
              <a:ext uri="{FF2B5EF4-FFF2-40B4-BE49-F238E27FC236}">
                <a16:creationId xmlns:a16="http://schemas.microsoft.com/office/drawing/2014/main" id="{A165C539-6DFA-4BAB-8DE5-5463A3A1E5E9}"/>
              </a:ext>
            </a:extLst>
          </p:cNvPr>
          <p:cNvSpPr>
            <a:spLocks noGrp="1"/>
          </p:cNvSpPr>
          <p:nvPr>
            <p:ph idx="1"/>
          </p:nvPr>
        </p:nvSpPr>
        <p:spPr>
          <a:xfrm>
            <a:off x="0" y="1435172"/>
            <a:ext cx="8785225" cy="576783"/>
          </a:xfrm>
        </p:spPr>
        <p:txBody>
          <a:bodyPr/>
          <a:lstStyle/>
          <a:p>
            <a:pPr marL="0" indent="0">
              <a:buNone/>
            </a:pPr>
            <a:r>
              <a:rPr lang="en-GB" dirty="0"/>
              <a:t>CPC and IAI (Industrial AI) for Industry 4.0</a:t>
            </a:r>
            <a:endParaRPr lang="en-US" dirty="0"/>
          </a:p>
        </p:txBody>
      </p:sp>
      <p:graphicFrame>
        <p:nvGraphicFramePr>
          <p:cNvPr id="40" name="Diagram 39">
            <a:extLst>
              <a:ext uri="{FF2B5EF4-FFF2-40B4-BE49-F238E27FC236}">
                <a16:creationId xmlns:a16="http://schemas.microsoft.com/office/drawing/2014/main" id="{6015A99C-E820-4F51-B809-45A240116A72}"/>
              </a:ext>
            </a:extLst>
          </p:cNvPr>
          <p:cNvGraphicFramePr/>
          <p:nvPr>
            <p:extLst>
              <p:ext uri="{D42A27DB-BD31-4B8C-83A1-F6EECF244321}">
                <p14:modId xmlns:p14="http://schemas.microsoft.com/office/powerpoint/2010/main" val="3510926273"/>
              </p:ext>
            </p:extLst>
          </p:nvPr>
        </p:nvGraphicFramePr>
        <p:xfrm>
          <a:off x="-612576" y="226537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Arrow: Right 40">
            <a:extLst>
              <a:ext uri="{FF2B5EF4-FFF2-40B4-BE49-F238E27FC236}">
                <a16:creationId xmlns:a16="http://schemas.microsoft.com/office/drawing/2014/main" id="{A02D7BD6-A6A4-49F8-ACC0-7CDA767EC22C}"/>
              </a:ext>
            </a:extLst>
          </p:cNvPr>
          <p:cNvSpPr/>
          <p:nvPr/>
        </p:nvSpPr>
        <p:spPr bwMode="auto">
          <a:xfrm rot="5400000">
            <a:off x="6933455" y="5103522"/>
            <a:ext cx="461667" cy="396304"/>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42" name="TextBox 41">
            <a:extLst>
              <a:ext uri="{FF2B5EF4-FFF2-40B4-BE49-F238E27FC236}">
                <a16:creationId xmlns:a16="http://schemas.microsoft.com/office/drawing/2014/main" id="{8996B972-4370-479A-952C-6508A959AAC5}"/>
              </a:ext>
            </a:extLst>
          </p:cNvPr>
          <p:cNvSpPr txBox="1"/>
          <p:nvPr/>
        </p:nvSpPr>
        <p:spPr>
          <a:xfrm>
            <a:off x="5796135" y="3692931"/>
            <a:ext cx="2989089" cy="1323439"/>
          </a:xfrm>
          <a:prstGeom prst="rect">
            <a:avLst/>
          </a:prstGeom>
          <a:noFill/>
        </p:spPr>
        <p:txBody>
          <a:bodyPr wrap="square" rtlCol="0">
            <a:spAutoFit/>
          </a:bodyPr>
          <a:lstStyle/>
          <a:p>
            <a:pPr algn="ctr"/>
            <a:r>
              <a:rPr lang="en-GB" sz="1600" dirty="0">
                <a:latin typeface="+mn-lt"/>
              </a:rPr>
              <a:t>A </a:t>
            </a:r>
            <a:r>
              <a:rPr lang="en-GB" sz="1600" b="1" dirty="0">
                <a:latin typeface="+mn-lt"/>
              </a:rPr>
              <a:t>unified, detailed, and realistic representation</a:t>
            </a:r>
            <a:r>
              <a:rPr lang="en-GB" sz="1600" dirty="0">
                <a:latin typeface="+mn-lt"/>
              </a:rPr>
              <a:t> of the CPS is required for Industry 4.0 Modelling, Analysis, and Design</a:t>
            </a:r>
          </a:p>
          <a:p>
            <a:pPr algn="ctr"/>
            <a:r>
              <a:rPr lang="en-GB" sz="1600" b="1" dirty="0">
                <a:latin typeface="+mn-lt"/>
              </a:rPr>
              <a:t>(M.A.D) Methodology</a:t>
            </a:r>
            <a:endParaRPr lang="en-US" sz="1600" b="1" dirty="0">
              <a:latin typeface="+mn-lt"/>
            </a:endParaRPr>
          </a:p>
        </p:txBody>
      </p:sp>
      <p:sp>
        <p:nvSpPr>
          <p:cNvPr id="43" name="TextBox 42">
            <a:extLst>
              <a:ext uri="{FF2B5EF4-FFF2-40B4-BE49-F238E27FC236}">
                <a16:creationId xmlns:a16="http://schemas.microsoft.com/office/drawing/2014/main" id="{5689377F-067D-46BE-9EC4-C175F3320652}"/>
              </a:ext>
            </a:extLst>
          </p:cNvPr>
          <p:cNvSpPr txBox="1"/>
          <p:nvPr/>
        </p:nvSpPr>
        <p:spPr>
          <a:xfrm>
            <a:off x="5796136" y="5631631"/>
            <a:ext cx="2736304" cy="461665"/>
          </a:xfrm>
          <a:prstGeom prst="rect">
            <a:avLst/>
          </a:prstGeom>
          <a:noFill/>
          <a:ln>
            <a:solidFill>
              <a:srgbClr val="FF0000"/>
            </a:solidFill>
          </a:ln>
        </p:spPr>
        <p:txBody>
          <a:bodyPr wrap="square" rtlCol="0">
            <a:spAutoFit/>
          </a:bodyPr>
          <a:lstStyle/>
          <a:p>
            <a:pPr algn="ctr"/>
            <a:r>
              <a:rPr lang="en-GB" dirty="0">
                <a:latin typeface="+mn-lt"/>
              </a:rPr>
              <a:t>Digital Twin</a:t>
            </a:r>
            <a:endParaRPr lang="en-US" dirty="0">
              <a:latin typeface="+mn-lt"/>
            </a:endParaRPr>
          </a:p>
        </p:txBody>
      </p:sp>
      <p:cxnSp>
        <p:nvCxnSpPr>
          <p:cNvPr id="45" name="Straight Arrow Connector 44">
            <a:extLst>
              <a:ext uri="{FF2B5EF4-FFF2-40B4-BE49-F238E27FC236}">
                <a16:creationId xmlns:a16="http://schemas.microsoft.com/office/drawing/2014/main" id="{FA5778D1-3AC3-4DB3-8538-2B88C5E5E7DD}"/>
              </a:ext>
            </a:extLst>
          </p:cNvPr>
          <p:cNvCxnSpPr>
            <a:cxnSpLocks/>
          </p:cNvCxnSpPr>
          <p:nvPr/>
        </p:nvCxnSpPr>
        <p:spPr bwMode="auto">
          <a:xfrm flipV="1">
            <a:off x="3104426" y="2564904"/>
            <a:ext cx="1755606" cy="247481"/>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47" name="Nube 3">
            <a:extLst>
              <a:ext uri="{FF2B5EF4-FFF2-40B4-BE49-F238E27FC236}">
                <a16:creationId xmlns:a16="http://schemas.microsoft.com/office/drawing/2014/main" id="{933D389E-9B2D-4E6B-9C48-5EFB61C885C4}"/>
              </a:ext>
            </a:extLst>
          </p:cNvPr>
          <p:cNvSpPr/>
          <p:nvPr/>
        </p:nvSpPr>
        <p:spPr bwMode="auto">
          <a:xfrm>
            <a:off x="4860032" y="1828885"/>
            <a:ext cx="2592288" cy="1443351"/>
          </a:xfrm>
          <a:prstGeom prst="cloud">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0" u="none" strike="noStrike" cap="none" normalizeH="0" baseline="0" dirty="0">
                <a:ln>
                  <a:noFill/>
                </a:ln>
                <a:solidFill>
                  <a:schemeClr val="tx1"/>
                </a:solidFill>
                <a:effectLst/>
                <a:latin typeface="Tahoma" pitchFamily="34" charset="0"/>
              </a:rPr>
              <a:t>Cloud computing</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t>Deep learning</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0" u="none" strike="noStrike" cap="none" normalizeH="0" baseline="0" dirty="0">
                <a:ln>
                  <a:noFill/>
                </a:ln>
                <a:solidFill>
                  <a:schemeClr val="tx1"/>
                </a:solidFill>
                <a:effectLst/>
                <a:latin typeface="Tahoma" pitchFamily="34" charset="0"/>
              </a:rPr>
              <a:t>Data analytics</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GB" sz="1600" dirty="0"/>
              <a:t>Big data</a:t>
            </a:r>
            <a:endParaRPr kumimoji="0" lang="en-US" sz="1600" b="0" i="0" u="none" strike="noStrike" cap="none" normalizeH="0" baseline="0" dirty="0">
              <a:ln>
                <a:noFill/>
              </a:ln>
              <a:solidFill>
                <a:schemeClr val="tx1"/>
              </a:solidFill>
              <a:effectLst/>
              <a:latin typeface="Tahoma" pitchFamily="34" charset="0"/>
            </a:endParaRPr>
          </a:p>
        </p:txBody>
      </p:sp>
      <p:sp>
        <p:nvSpPr>
          <p:cNvPr id="48" name="Arrow: Right 47">
            <a:extLst>
              <a:ext uri="{FF2B5EF4-FFF2-40B4-BE49-F238E27FC236}">
                <a16:creationId xmlns:a16="http://schemas.microsoft.com/office/drawing/2014/main" id="{D599FC7D-DD5F-4EC8-80AA-68789A74FF24}"/>
              </a:ext>
            </a:extLst>
          </p:cNvPr>
          <p:cNvSpPr/>
          <p:nvPr/>
        </p:nvSpPr>
        <p:spPr bwMode="auto">
          <a:xfrm>
            <a:off x="4860032" y="4077072"/>
            <a:ext cx="623392" cy="432048"/>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4" name="Marcador de fecha 3">
            <a:extLst>
              <a:ext uri="{FF2B5EF4-FFF2-40B4-BE49-F238E27FC236}">
                <a16:creationId xmlns:a16="http://schemas.microsoft.com/office/drawing/2014/main" id="{79CB8879-AE38-4DAB-8C57-45A542CE0CA7}"/>
              </a:ext>
            </a:extLst>
          </p:cNvPr>
          <p:cNvSpPr>
            <a:spLocks noGrp="1"/>
          </p:cNvSpPr>
          <p:nvPr>
            <p:ph type="dt" sz="half" idx="10"/>
          </p:nvPr>
        </p:nvSpPr>
        <p:spPr>
          <a:xfrm>
            <a:off x="0" y="6453188"/>
            <a:ext cx="1905000" cy="404812"/>
          </a:xfrm>
        </p:spPr>
        <p:txBody>
          <a:bodyPr/>
          <a:lstStyle/>
          <a:p>
            <a:pPr>
              <a:defRPr/>
            </a:pPr>
            <a:r>
              <a:rPr lang="en-US" dirty="0"/>
              <a:t>06/01/2020</a:t>
            </a:r>
          </a:p>
        </p:txBody>
      </p:sp>
      <p:sp>
        <p:nvSpPr>
          <p:cNvPr id="15" name="Marcador de pie de página 4">
            <a:extLst>
              <a:ext uri="{FF2B5EF4-FFF2-40B4-BE49-F238E27FC236}">
                <a16:creationId xmlns:a16="http://schemas.microsoft.com/office/drawing/2014/main" id="{E4A35AC5-0C2A-430B-A4D7-29C77052087F}"/>
              </a:ext>
            </a:extLst>
          </p:cNvPr>
          <p:cNvSpPr>
            <a:spLocks noGrp="1"/>
          </p:cNvSpPr>
          <p:nvPr>
            <p:ph type="ftr" sz="quarter" idx="11"/>
          </p:nvPr>
        </p:nvSpPr>
        <p:spPr>
          <a:xfrm>
            <a:off x="1733970" y="6524625"/>
            <a:ext cx="6335713" cy="333375"/>
          </a:xfrm>
        </p:spPr>
        <p:txBody>
          <a:bodyPr/>
          <a:lstStyle/>
          <a:p>
            <a:r>
              <a:rPr lang="en-US" dirty="0">
                <a:latin typeface="Times New Roman" pitchFamily="18" charset="0"/>
              </a:rPr>
              <a:t>DT show and tell series: SISO Peltier system with RT visual feedback</a:t>
            </a:r>
            <a:endParaRPr lang="en-US" dirty="0"/>
          </a:p>
        </p:txBody>
      </p:sp>
    </p:spTree>
    <p:extLst>
      <p:ext uri="{BB962C8B-B14F-4D97-AF65-F5344CB8AC3E}">
        <p14:creationId xmlns:p14="http://schemas.microsoft.com/office/powerpoint/2010/main" val="388382663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450E18-5C63-4972-BC66-FD180AE334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576" y="584684"/>
            <a:ext cx="10297144" cy="6084676"/>
          </a:xfrm>
          <a:prstGeom prst="rect">
            <a:avLst/>
          </a:prstGeom>
        </p:spPr>
      </p:pic>
      <p:sp>
        <p:nvSpPr>
          <p:cNvPr id="12" name="Rectangle 11">
            <a:extLst>
              <a:ext uri="{FF2B5EF4-FFF2-40B4-BE49-F238E27FC236}">
                <a16:creationId xmlns:a16="http://schemas.microsoft.com/office/drawing/2014/main" id="{36988B24-1DF3-4A2F-81FB-29094106E219}"/>
              </a:ext>
            </a:extLst>
          </p:cNvPr>
          <p:cNvSpPr/>
          <p:nvPr/>
        </p:nvSpPr>
        <p:spPr bwMode="auto">
          <a:xfrm>
            <a:off x="5635592" y="2360751"/>
            <a:ext cx="3278460" cy="1358715"/>
          </a:xfrm>
          <a:prstGeom prst="rect">
            <a:avLst/>
          </a:prstGeom>
          <a:noFill/>
          <a:ln w="28575"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grpSp>
        <p:nvGrpSpPr>
          <p:cNvPr id="16" name="Group 15">
            <a:extLst>
              <a:ext uri="{FF2B5EF4-FFF2-40B4-BE49-F238E27FC236}">
                <a16:creationId xmlns:a16="http://schemas.microsoft.com/office/drawing/2014/main" id="{76C454D6-327E-440F-A3FD-65282DF08A64}"/>
              </a:ext>
            </a:extLst>
          </p:cNvPr>
          <p:cNvGrpSpPr/>
          <p:nvPr/>
        </p:nvGrpSpPr>
        <p:grpSpPr>
          <a:xfrm>
            <a:off x="9684569" y="793292"/>
            <a:ext cx="9756576" cy="6084676"/>
            <a:chOff x="1004890" y="1341438"/>
            <a:chExt cx="8137525" cy="4542815"/>
          </a:xfrm>
        </p:grpSpPr>
        <p:grpSp>
          <p:nvGrpSpPr>
            <p:cNvPr id="17" name="Group 293">
              <a:extLst>
                <a:ext uri="{FF2B5EF4-FFF2-40B4-BE49-F238E27FC236}">
                  <a16:creationId xmlns:a16="http://schemas.microsoft.com/office/drawing/2014/main" id="{F73B46B3-4260-4019-B90D-5984A4DEFCBF}"/>
                </a:ext>
              </a:extLst>
            </p:cNvPr>
            <p:cNvGrpSpPr>
              <a:grpSpLocks noChangeAspect="1"/>
            </p:cNvGrpSpPr>
            <p:nvPr/>
          </p:nvGrpSpPr>
          <p:grpSpPr bwMode="auto">
            <a:xfrm>
              <a:off x="1004890" y="1341438"/>
              <a:ext cx="8137525" cy="4446587"/>
              <a:chOff x="633" y="845"/>
              <a:chExt cx="5126" cy="2801"/>
            </a:xfrm>
          </p:grpSpPr>
          <p:sp>
            <p:nvSpPr>
              <p:cNvPr id="104" name="AutoShape 292">
                <a:extLst>
                  <a:ext uri="{FF2B5EF4-FFF2-40B4-BE49-F238E27FC236}">
                    <a16:creationId xmlns:a16="http://schemas.microsoft.com/office/drawing/2014/main" id="{97B7D711-C7AB-412D-9C00-32112DB49BB1}"/>
                  </a:ext>
                </a:extLst>
              </p:cNvPr>
              <p:cNvSpPr>
                <a:spLocks noChangeAspect="1" noChangeArrowheads="1" noTextEdit="1"/>
              </p:cNvSpPr>
              <p:nvPr/>
            </p:nvSpPr>
            <p:spPr bwMode="auto">
              <a:xfrm>
                <a:off x="633" y="845"/>
                <a:ext cx="5126" cy="28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294">
                <a:extLst>
                  <a:ext uri="{FF2B5EF4-FFF2-40B4-BE49-F238E27FC236}">
                    <a16:creationId xmlns:a16="http://schemas.microsoft.com/office/drawing/2014/main" id="{E8366FE3-1844-432D-A027-F6139F455F79}"/>
                  </a:ext>
                </a:extLst>
              </p:cNvPr>
              <p:cNvSpPr>
                <a:spLocks noChangeArrowheads="1"/>
              </p:cNvSpPr>
              <p:nvPr/>
            </p:nvSpPr>
            <p:spPr bwMode="auto">
              <a:xfrm>
                <a:off x="1299" y="1057"/>
                <a:ext cx="1718" cy="2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Line 295">
                <a:extLst>
                  <a:ext uri="{FF2B5EF4-FFF2-40B4-BE49-F238E27FC236}">
                    <a16:creationId xmlns:a16="http://schemas.microsoft.com/office/drawing/2014/main" id="{364A1307-FE7B-445B-8451-813E6D2773A3}"/>
                  </a:ext>
                </a:extLst>
              </p:cNvPr>
              <p:cNvSpPr>
                <a:spLocks noChangeShapeType="1"/>
              </p:cNvSpPr>
              <p:nvPr/>
            </p:nvSpPr>
            <p:spPr bwMode="auto">
              <a:xfrm>
                <a:off x="1299" y="3340"/>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296">
                <a:extLst>
                  <a:ext uri="{FF2B5EF4-FFF2-40B4-BE49-F238E27FC236}">
                    <a16:creationId xmlns:a16="http://schemas.microsoft.com/office/drawing/2014/main" id="{41ACEA7C-AFE1-4850-BF72-AE3F6C8D1A1B}"/>
                  </a:ext>
                </a:extLst>
              </p:cNvPr>
              <p:cNvSpPr>
                <a:spLocks noChangeShapeType="1"/>
              </p:cNvSpPr>
              <p:nvPr/>
            </p:nvSpPr>
            <p:spPr bwMode="auto">
              <a:xfrm>
                <a:off x="1299" y="1057"/>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297">
                <a:extLst>
                  <a:ext uri="{FF2B5EF4-FFF2-40B4-BE49-F238E27FC236}">
                    <a16:creationId xmlns:a16="http://schemas.microsoft.com/office/drawing/2014/main" id="{88097862-C37A-46E5-97A5-619DEF17C981}"/>
                  </a:ext>
                </a:extLst>
              </p:cNvPr>
              <p:cNvSpPr>
                <a:spLocks noChangeShapeType="1"/>
              </p:cNvSpPr>
              <p:nvPr/>
            </p:nvSpPr>
            <p:spPr bwMode="auto">
              <a:xfrm flipV="1">
                <a:off x="1299"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298">
                <a:extLst>
                  <a:ext uri="{FF2B5EF4-FFF2-40B4-BE49-F238E27FC236}">
                    <a16:creationId xmlns:a16="http://schemas.microsoft.com/office/drawing/2014/main" id="{73C2F2F2-16BD-4E19-8BF4-C7209AC551A3}"/>
                  </a:ext>
                </a:extLst>
              </p:cNvPr>
              <p:cNvSpPr>
                <a:spLocks noChangeShapeType="1"/>
              </p:cNvSpPr>
              <p:nvPr/>
            </p:nvSpPr>
            <p:spPr bwMode="auto">
              <a:xfrm flipV="1">
                <a:off x="1804"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299">
                <a:extLst>
                  <a:ext uri="{FF2B5EF4-FFF2-40B4-BE49-F238E27FC236}">
                    <a16:creationId xmlns:a16="http://schemas.microsoft.com/office/drawing/2014/main" id="{5FBF22A9-BCC0-4633-A20D-E0B4D4F857FA}"/>
                  </a:ext>
                </a:extLst>
              </p:cNvPr>
              <p:cNvSpPr>
                <a:spLocks noChangeShapeType="1"/>
              </p:cNvSpPr>
              <p:nvPr/>
            </p:nvSpPr>
            <p:spPr bwMode="auto">
              <a:xfrm flipV="1">
                <a:off x="2309"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300">
                <a:extLst>
                  <a:ext uri="{FF2B5EF4-FFF2-40B4-BE49-F238E27FC236}">
                    <a16:creationId xmlns:a16="http://schemas.microsoft.com/office/drawing/2014/main" id="{F81A08FB-B7E1-40D7-8999-87CC98A1E1AB}"/>
                  </a:ext>
                </a:extLst>
              </p:cNvPr>
              <p:cNvSpPr>
                <a:spLocks noChangeShapeType="1"/>
              </p:cNvSpPr>
              <p:nvPr/>
            </p:nvSpPr>
            <p:spPr bwMode="auto">
              <a:xfrm flipV="1">
                <a:off x="2815"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301">
                <a:extLst>
                  <a:ext uri="{FF2B5EF4-FFF2-40B4-BE49-F238E27FC236}">
                    <a16:creationId xmlns:a16="http://schemas.microsoft.com/office/drawing/2014/main" id="{809BB253-F1EA-47F0-87E1-CA188FFE6013}"/>
                  </a:ext>
                </a:extLst>
              </p:cNvPr>
              <p:cNvSpPr>
                <a:spLocks noChangeShapeType="1"/>
              </p:cNvSpPr>
              <p:nvPr/>
            </p:nvSpPr>
            <p:spPr bwMode="auto">
              <a:xfrm>
                <a:off x="1299"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302">
                <a:extLst>
                  <a:ext uri="{FF2B5EF4-FFF2-40B4-BE49-F238E27FC236}">
                    <a16:creationId xmlns:a16="http://schemas.microsoft.com/office/drawing/2014/main" id="{BB278C18-0972-4CFA-BD06-D0ABF3DD3469}"/>
                  </a:ext>
                </a:extLst>
              </p:cNvPr>
              <p:cNvSpPr>
                <a:spLocks noChangeShapeType="1"/>
              </p:cNvSpPr>
              <p:nvPr/>
            </p:nvSpPr>
            <p:spPr bwMode="auto">
              <a:xfrm>
                <a:off x="1804"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303">
                <a:extLst>
                  <a:ext uri="{FF2B5EF4-FFF2-40B4-BE49-F238E27FC236}">
                    <a16:creationId xmlns:a16="http://schemas.microsoft.com/office/drawing/2014/main" id="{08908D86-1A8B-419A-A28F-190177FC8E0B}"/>
                  </a:ext>
                </a:extLst>
              </p:cNvPr>
              <p:cNvSpPr>
                <a:spLocks noChangeShapeType="1"/>
              </p:cNvSpPr>
              <p:nvPr/>
            </p:nvSpPr>
            <p:spPr bwMode="auto">
              <a:xfrm>
                <a:off x="2309"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304">
                <a:extLst>
                  <a:ext uri="{FF2B5EF4-FFF2-40B4-BE49-F238E27FC236}">
                    <a16:creationId xmlns:a16="http://schemas.microsoft.com/office/drawing/2014/main" id="{F04E1975-7BB2-4220-B527-8122A7069302}"/>
                  </a:ext>
                </a:extLst>
              </p:cNvPr>
              <p:cNvSpPr>
                <a:spLocks noChangeShapeType="1"/>
              </p:cNvSpPr>
              <p:nvPr/>
            </p:nvSpPr>
            <p:spPr bwMode="auto">
              <a:xfrm>
                <a:off x="2815"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05">
                <a:extLst>
                  <a:ext uri="{FF2B5EF4-FFF2-40B4-BE49-F238E27FC236}">
                    <a16:creationId xmlns:a16="http://schemas.microsoft.com/office/drawing/2014/main" id="{E2410E94-304D-40A4-BDA4-B645AEC94643}"/>
                  </a:ext>
                </a:extLst>
              </p:cNvPr>
              <p:cNvSpPr>
                <a:spLocks noChangeArrowheads="1"/>
              </p:cNvSpPr>
              <p:nvPr/>
            </p:nvSpPr>
            <p:spPr bwMode="auto">
              <a:xfrm>
                <a:off x="1270" y="3382"/>
                <a:ext cx="9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306">
                <a:extLst>
                  <a:ext uri="{FF2B5EF4-FFF2-40B4-BE49-F238E27FC236}">
                    <a16:creationId xmlns:a16="http://schemas.microsoft.com/office/drawing/2014/main" id="{1FCDFDC9-F711-4AAB-B42B-C098098FE97A}"/>
                  </a:ext>
                </a:extLst>
              </p:cNvPr>
              <p:cNvSpPr>
                <a:spLocks noChangeArrowheads="1"/>
              </p:cNvSpPr>
              <p:nvPr/>
            </p:nvSpPr>
            <p:spPr bwMode="auto">
              <a:xfrm>
                <a:off x="1723"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307">
                <a:extLst>
                  <a:ext uri="{FF2B5EF4-FFF2-40B4-BE49-F238E27FC236}">
                    <a16:creationId xmlns:a16="http://schemas.microsoft.com/office/drawing/2014/main" id="{79B8F578-5E61-4C9A-91F6-AA148012BE8C}"/>
                  </a:ext>
                </a:extLst>
              </p:cNvPr>
              <p:cNvSpPr>
                <a:spLocks noChangeArrowheads="1"/>
              </p:cNvSpPr>
              <p:nvPr/>
            </p:nvSpPr>
            <p:spPr bwMode="auto">
              <a:xfrm>
                <a:off x="2228"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 name="Rectangle 308">
                <a:extLst>
                  <a:ext uri="{FF2B5EF4-FFF2-40B4-BE49-F238E27FC236}">
                    <a16:creationId xmlns:a16="http://schemas.microsoft.com/office/drawing/2014/main" id="{B15FB82A-E1DF-4504-B88F-02FB7B55FCD8}"/>
                  </a:ext>
                </a:extLst>
              </p:cNvPr>
              <p:cNvSpPr>
                <a:spLocks noChangeArrowheads="1"/>
              </p:cNvSpPr>
              <p:nvPr/>
            </p:nvSpPr>
            <p:spPr bwMode="auto">
              <a:xfrm>
                <a:off x="2733"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309">
                <a:extLst>
                  <a:ext uri="{FF2B5EF4-FFF2-40B4-BE49-F238E27FC236}">
                    <a16:creationId xmlns:a16="http://schemas.microsoft.com/office/drawing/2014/main" id="{75206004-F1AE-482F-B78D-8F4A2E15E0CD}"/>
                  </a:ext>
                </a:extLst>
              </p:cNvPr>
              <p:cNvSpPr>
                <a:spLocks noChangeArrowheads="1"/>
              </p:cNvSpPr>
              <p:nvPr/>
            </p:nvSpPr>
            <p:spPr bwMode="auto">
              <a:xfrm>
                <a:off x="1969" y="3504"/>
                <a:ext cx="43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Time (s)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Line 310">
                <a:extLst>
                  <a:ext uri="{FF2B5EF4-FFF2-40B4-BE49-F238E27FC236}">
                    <a16:creationId xmlns:a16="http://schemas.microsoft.com/office/drawing/2014/main" id="{D6AE62F5-FC2E-42B5-8962-7494B5566189}"/>
                  </a:ext>
                </a:extLst>
              </p:cNvPr>
              <p:cNvSpPr>
                <a:spLocks noChangeShapeType="1"/>
              </p:cNvSpPr>
              <p:nvPr/>
            </p:nvSpPr>
            <p:spPr bwMode="auto">
              <a:xfrm flipV="1">
                <a:off x="1299"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311">
                <a:extLst>
                  <a:ext uri="{FF2B5EF4-FFF2-40B4-BE49-F238E27FC236}">
                    <a16:creationId xmlns:a16="http://schemas.microsoft.com/office/drawing/2014/main" id="{CA96F15A-4EE1-409E-992E-24E63890C1A8}"/>
                  </a:ext>
                </a:extLst>
              </p:cNvPr>
              <p:cNvSpPr>
                <a:spLocks noChangeShapeType="1"/>
              </p:cNvSpPr>
              <p:nvPr/>
            </p:nvSpPr>
            <p:spPr bwMode="auto">
              <a:xfrm flipV="1">
                <a:off x="3017"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312">
                <a:extLst>
                  <a:ext uri="{FF2B5EF4-FFF2-40B4-BE49-F238E27FC236}">
                    <a16:creationId xmlns:a16="http://schemas.microsoft.com/office/drawing/2014/main" id="{90F6D1BC-F338-44D8-9CD4-285203F61E77}"/>
                  </a:ext>
                </a:extLst>
              </p:cNvPr>
              <p:cNvSpPr>
                <a:spLocks noChangeShapeType="1"/>
              </p:cNvSpPr>
              <p:nvPr/>
            </p:nvSpPr>
            <p:spPr bwMode="auto">
              <a:xfrm>
                <a:off x="1299" y="311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313">
                <a:extLst>
                  <a:ext uri="{FF2B5EF4-FFF2-40B4-BE49-F238E27FC236}">
                    <a16:creationId xmlns:a16="http://schemas.microsoft.com/office/drawing/2014/main" id="{6AD5A9BE-9841-464B-AA53-A01FB93CB5BC}"/>
                  </a:ext>
                </a:extLst>
              </p:cNvPr>
              <p:cNvSpPr>
                <a:spLocks noChangeShapeType="1"/>
              </p:cNvSpPr>
              <p:nvPr/>
            </p:nvSpPr>
            <p:spPr bwMode="auto">
              <a:xfrm>
                <a:off x="1299" y="273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314">
                <a:extLst>
                  <a:ext uri="{FF2B5EF4-FFF2-40B4-BE49-F238E27FC236}">
                    <a16:creationId xmlns:a16="http://schemas.microsoft.com/office/drawing/2014/main" id="{D6C74678-FD1A-4E00-8AD9-C8D6902E5953}"/>
                  </a:ext>
                </a:extLst>
              </p:cNvPr>
              <p:cNvSpPr>
                <a:spLocks noChangeShapeType="1"/>
              </p:cNvSpPr>
              <p:nvPr/>
            </p:nvSpPr>
            <p:spPr bwMode="auto">
              <a:xfrm>
                <a:off x="1299" y="235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315">
                <a:extLst>
                  <a:ext uri="{FF2B5EF4-FFF2-40B4-BE49-F238E27FC236}">
                    <a16:creationId xmlns:a16="http://schemas.microsoft.com/office/drawing/2014/main" id="{B64636A1-4AA2-4BDB-8CE2-D47DE72939B2}"/>
                  </a:ext>
                </a:extLst>
              </p:cNvPr>
              <p:cNvSpPr>
                <a:spLocks noChangeShapeType="1"/>
              </p:cNvSpPr>
              <p:nvPr/>
            </p:nvSpPr>
            <p:spPr bwMode="auto">
              <a:xfrm>
                <a:off x="1299" y="197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316">
                <a:extLst>
                  <a:ext uri="{FF2B5EF4-FFF2-40B4-BE49-F238E27FC236}">
                    <a16:creationId xmlns:a16="http://schemas.microsoft.com/office/drawing/2014/main" id="{9941182C-3339-4E64-92B7-60D256A4C629}"/>
                  </a:ext>
                </a:extLst>
              </p:cNvPr>
              <p:cNvSpPr>
                <a:spLocks noChangeShapeType="1"/>
              </p:cNvSpPr>
              <p:nvPr/>
            </p:nvSpPr>
            <p:spPr bwMode="auto">
              <a:xfrm>
                <a:off x="1299" y="158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317">
                <a:extLst>
                  <a:ext uri="{FF2B5EF4-FFF2-40B4-BE49-F238E27FC236}">
                    <a16:creationId xmlns:a16="http://schemas.microsoft.com/office/drawing/2014/main" id="{2075D530-28B3-4575-90BB-5B1EAD6C38C4}"/>
                  </a:ext>
                </a:extLst>
              </p:cNvPr>
              <p:cNvSpPr>
                <a:spLocks noChangeShapeType="1"/>
              </p:cNvSpPr>
              <p:nvPr/>
            </p:nvSpPr>
            <p:spPr bwMode="auto">
              <a:xfrm>
                <a:off x="1299" y="120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318">
                <a:extLst>
                  <a:ext uri="{FF2B5EF4-FFF2-40B4-BE49-F238E27FC236}">
                    <a16:creationId xmlns:a16="http://schemas.microsoft.com/office/drawing/2014/main" id="{F37A4A20-E900-47A5-A895-B7FABC084EFD}"/>
                  </a:ext>
                </a:extLst>
              </p:cNvPr>
              <p:cNvSpPr>
                <a:spLocks noChangeShapeType="1"/>
              </p:cNvSpPr>
              <p:nvPr/>
            </p:nvSpPr>
            <p:spPr bwMode="auto">
              <a:xfrm flipH="1">
                <a:off x="2992" y="311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319">
                <a:extLst>
                  <a:ext uri="{FF2B5EF4-FFF2-40B4-BE49-F238E27FC236}">
                    <a16:creationId xmlns:a16="http://schemas.microsoft.com/office/drawing/2014/main" id="{F0C76E6E-C1B9-4D77-8D6A-D52FE327A9F3}"/>
                  </a:ext>
                </a:extLst>
              </p:cNvPr>
              <p:cNvSpPr>
                <a:spLocks noChangeShapeType="1"/>
              </p:cNvSpPr>
              <p:nvPr/>
            </p:nvSpPr>
            <p:spPr bwMode="auto">
              <a:xfrm flipH="1">
                <a:off x="2992" y="273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320">
                <a:extLst>
                  <a:ext uri="{FF2B5EF4-FFF2-40B4-BE49-F238E27FC236}">
                    <a16:creationId xmlns:a16="http://schemas.microsoft.com/office/drawing/2014/main" id="{464A176A-95E3-4FF9-9317-5B38A8F38DAC}"/>
                  </a:ext>
                </a:extLst>
              </p:cNvPr>
              <p:cNvSpPr>
                <a:spLocks noChangeShapeType="1"/>
              </p:cNvSpPr>
              <p:nvPr/>
            </p:nvSpPr>
            <p:spPr bwMode="auto">
              <a:xfrm flipH="1">
                <a:off x="2992" y="235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321">
                <a:extLst>
                  <a:ext uri="{FF2B5EF4-FFF2-40B4-BE49-F238E27FC236}">
                    <a16:creationId xmlns:a16="http://schemas.microsoft.com/office/drawing/2014/main" id="{65395D8E-D15E-4353-8527-87446849D576}"/>
                  </a:ext>
                </a:extLst>
              </p:cNvPr>
              <p:cNvSpPr>
                <a:spLocks noChangeShapeType="1"/>
              </p:cNvSpPr>
              <p:nvPr/>
            </p:nvSpPr>
            <p:spPr bwMode="auto">
              <a:xfrm flipH="1">
                <a:off x="2992" y="197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322">
                <a:extLst>
                  <a:ext uri="{FF2B5EF4-FFF2-40B4-BE49-F238E27FC236}">
                    <a16:creationId xmlns:a16="http://schemas.microsoft.com/office/drawing/2014/main" id="{7D12BB67-CE39-4073-B6ED-D94B18650F83}"/>
                  </a:ext>
                </a:extLst>
              </p:cNvPr>
              <p:cNvSpPr>
                <a:spLocks noChangeShapeType="1"/>
              </p:cNvSpPr>
              <p:nvPr/>
            </p:nvSpPr>
            <p:spPr bwMode="auto">
              <a:xfrm flipH="1">
                <a:off x="2992" y="158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323">
                <a:extLst>
                  <a:ext uri="{FF2B5EF4-FFF2-40B4-BE49-F238E27FC236}">
                    <a16:creationId xmlns:a16="http://schemas.microsoft.com/office/drawing/2014/main" id="{4AB8419C-8A92-4276-8E58-6330FE03E411}"/>
                  </a:ext>
                </a:extLst>
              </p:cNvPr>
              <p:cNvSpPr>
                <a:spLocks noChangeShapeType="1"/>
              </p:cNvSpPr>
              <p:nvPr/>
            </p:nvSpPr>
            <p:spPr bwMode="auto">
              <a:xfrm flipH="1">
                <a:off x="2992" y="120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Rectangle 324">
                <a:extLst>
                  <a:ext uri="{FF2B5EF4-FFF2-40B4-BE49-F238E27FC236}">
                    <a16:creationId xmlns:a16="http://schemas.microsoft.com/office/drawing/2014/main" id="{9954E668-06C2-4114-99EF-C887FAE3EFA8}"/>
                  </a:ext>
                </a:extLst>
              </p:cNvPr>
              <p:cNvSpPr>
                <a:spLocks noChangeArrowheads="1"/>
              </p:cNvSpPr>
              <p:nvPr/>
            </p:nvSpPr>
            <p:spPr bwMode="auto">
              <a:xfrm>
                <a:off x="1157" y="3067"/>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325">
                <a:extLst>
                  <a:ext uri="{FF2B5EF4-FFF2-40B4-BE49-F238E27FC236}">
                    <a16:creationId xmlns:a16="http://schemas.microsoft.com/office/drawing/2014/main" id="{A4BBF2E2-4EC0-4CDA-9402-591EFC4D1C3C}"/>
                  </a:ext>
                </a:extLst>
              </p:cNvPr>
              <p:cNvSpPr>
                <a:spLocks noChangeArrowheads="1"/>
              </p:cNvSpPr>
              <p:nvPr/>
            </p:nvSpPr>
            <p:spPr bwMode="auto">
              <a:xfrm>
                <a:off x="1157" y="2688"/>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 name="Rectangle 326">
                <a:extLst>
                  <a:ext uri="{FF2B5EF4-FFF2-40B4-BE49-F238E27FC236}">
                    <a16:creationId xmlns:a16="http://schemas.microsoft.com/office/drawing/2014/main" id="{80B7D3BA-34AF-4EA1-9784-9AEBF400A931}"/>
                  </a:ext>
                </a:extLst>
              </p:cNvPr>
              <p:cNvSpPr>
                <a:spLocks noChangeArrowheads="1"/>
              </p:cNvSpPr>
              <p:nvPr/>
            </p:nvSpPr>
            <p:spPr bwMode="auto">
              <a:xfrm>
                <a:off x="1157" y="2308"/>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327">
                <a:extLst>
                  <a:ext uri="{FF2B5EF4-FFF2-40B4-BE49-F238E27FC236}">
                    <a16:creationId xmlns:a16="http://schemas.microsoft.com/office/drawing/2014/main" id="{8B26C0AD-362C-473E-9F98-E7C14609DD35}"/>
                  </a:ext>
                </a:extLst>
              </p:cNvPr>
              <p:cNvSpPr>
                <a:spLocks noChangeArrowheads="1"/>
              </p:cNvSpPr>
              <p:nvPr/>
            </p:nvSpPr>
            <p:spPr bwMode="auto">
              <a:xfrm>
                <a:off x="1157" y="1928"/>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328">
                <a:extLst>
                  <a:ext uri="{FF2B5EF4-FFF2-40B4-BE49-F238E27FC236}">
                    <a16:creationId xmlns:a16="http://schemas.microsoft.com/office/drawing/2014/main" id="{C2D6739B-0EFB-4303-A546-33D3E52DA5A9}"/>
                  </a:ext>
                </a:extLst>
              </p:cNvPr>
              <p:cNvSpPr>
                <a:spLocks noChangeArrowheads="1"/>
              </p:cNvSpPr>
              <p:nvPr/>
            </p:nvSpPr>
            <p:spPr bwMode="auto">
              <a:xfrm>
                <a:off x="1157" y="1544"/>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329">
                <a:extLst>
                  <a:ext uri="{FF2B5EF4-FFF2-40B4-BE49-F238E27FC236}">
                    <a16:creationId xmlns:a16="http://schemas.microsoft.com/office/drawing/2014/main" id="{04FE8610-1903-4FF5-8A48-EF34AA2F6949}"/>
                  </a:ext>
                </a:extLst>
              </p:cNvPr>
              <p:cNvSpPr>
                <a:spLocks noChangeArrowheads="1"/>
              </p:cNvSpPr>
              <p:nvPr/>
            </p:nvSpPr>
            <p:spPr bwMode="auto">
              <a:xfrm>
                <a:off x="1157" y="1164"/>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 name="Rectangle 340">
                <a:extLst>
                  <a:ext uri="{FF2B5EF4-FFF2-40B4-BE49-F238E27FC236}">
                    <a16:creationId xmlns:a16="http://schemas.microsoft.com/office/drawing/2014/main" id="{BCC3D907-0742-4291-8391-D3384522036E}"/>
                  </a:ext>
                </a:extLst>
              </p:cNvPr>
              <p:cNvSpPr>
                <a:spLocks noChangeArrowheads="1"/>
              </p:cNvSpPr>
              <p:nvPr/>
            </p:nvSpPr>
            <p:spPr bwMode="auto">
              <a:xfrm rot="16200000">
                <a:off x="1089" y="195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2" name="Rectangle 341">
                <a:extLst>
                  <a:ext uri="{FF2B5EF4-FFF2-40B4-BE49-F238E27FC236}">
                    <a16:creationId xmlns:a16="http://schemas.microsoft.com/office/drawing/2014/main" id="{CAB7B82F-9403-490D-A322-088BBA608C77}"/>
                  </a:ext>
                </a:extLst>
              </p:cNvPr>
              <p:cNvSpPr>
                <a:spLocks noChangeArrowheads="1"/>
              </p:cNvSpPr>
              <p:nvPr/>
            </p:nvSpPr>
            <p:spPr bwMode="auto">
              <a:xfrm rot="16200000">
                <a:off x="1051" y="1938"/>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 name="Freeform 346">
                <a:extLst>
                  <a:ext uri="{FF2B5EF4-FFF2-40B4-BE49-F238E27FC236}">
                    <a16:creationId xmlns:a16="http://schemas.microsoft.com/office/drawing/2014/main" id="{3AFA1255-BBA3-474A-AB6D-129B6A593109}"/>
                  </a:ext>
                </a:extLst>
              </p:cNvPr>
              <p:cNvSpPr>
                <a:spLocks/>
              </p:cNvSpPr>
              <p:nvPr/>
            </p:nvSpPr>
            <p:spPr bwMode="auto">
              <a:xfrm>
                <a:off x="1305" y="1209"/>
                <a:ext cx="1712" cy="2131"/>
              </a:xfrm>
              <a:custGeom>
                <a:avLst/>
                <a:gdLst>
                  <a:gd name="T0" fmla="*/ 24 w 1712"/>
                  <a:gd name="T1" fmla="*/ 2060 h 2131"/>
                  <a:gd name="T2" fmla="*/ 54 w 1712"/>
                  <a:gd name="T3" fmla="*/ 2054 h 2131"/>
                  <a:gd name="T4" fmla="*/ 85 w 1712"/>
                  <a:gd name="T5" fmla="*/ 2054 h 2131"/>
                  <a:gd name="T6" fmla="*/ 115 w 1712"/>
                  <a:gd name="T7" fmla="*/ 2054 h 2131"/>
                  <a:gd name="T8" fmla="*/ 145 w 1712"/>
                  <a:gd name="T9" fmla="*/ 2054 h 2131"/>
                  <a:gd name="T10" fmla="*/ 176 w 1712"/>
                  <a:gd name="T11" fmla="*/ 2054 h 2131"/>
                  <a:gd name="T12" fmla="*/ 206 w 1712"/>
                  <a:gd name="T13" fmla="*/ 2054 h 2131"/>
                  <a:gd name="T14" fmla="*/ 236 w 1712"/>
                  <a:gd name="T15" fmla="*/ 2054 h 2131"/>
                  <a:gd name="T16" fmla="*/ 266 w 1712"/>
                  <a:gd name="T17" fmla="*/ 1808 h 2131"/>
                  <a:gd name="T18" fmla="*/ 297 w 1712"/>
                  <a:gd name="T19" fmla="*/ 1483 h 2131"/>
                  <a:gd name="T20" fmla="*/ 327 w 1712"/>
                  <a:gd name="T21" fmla="*/ 1170 h 2131"/>
                  <a:gd name="T22" fmla="*/ 358 w 1712"/>
                  <a:gd name="T23" fmla="*/ 921 h 2131"/>
                  <a:gd name="T24" fmla="*/ 388 w 1712"/>
                  <a:gd name="T25" fmla="*/ 725 h 2131"/>
                  <a:gd name="T26" fmla="*/ 418 w 1712"/>
                  <a:gd name="T27" fmla="*/ 571 h 2131"/>
                  <a:gd name="T28" fmla="*/ 448 w 1712"/>
                  <a:gd name="T29" fmla="*/ 450 h 2131"/>
                  <a:gd name="T30" fmla="*/ 479 w 1712"/>
                  <a:gd name="T31" fmla="*/ 354 h 2131"/>
                  <a:gd name="T32" fmla="*/ 509 w 1712"/>
                  <a:gd name="T33" fmla="*/ 279 h 2131"/>
                  <a:gd name="T34" fmla="*/ 539 w 1712"/>
                  <a:gd name="T35" fmla="*/ 219 h 2131"/>
                  <a:gd name="T36" fmla="*/ 570 w 1712"/>
                  <a:gd name="T37" fmla="*/ 173 h 2131"/>
                  <a:gd name="T38" fmla="*/ 600 w 1712"/>
                  <a:gd name="T39" fmla="*/ 136 h 2131"/>
                  <a:gd name="T40" fmla="*/ 630 w 1712"/>
                  <a:gd name="T41" fmla="*/ 107 h 2131"/>
                  <a:gd name="T42" fmla="*/ 661 w 1712"/>
                  <a:gd name="T43" fmla="*/ 84 h 2131"/>
                  <a:gd name="T44" fmla="*/ 691 w 1712"/>
                  <a:gd name="T45" fmla="*/ 66 h 2131"/>
                  <a:gd name="T46" fmla="*/ 721 w 1712"/>
                  <a:gd name="T47" fmla="*/ 52 h 2131"/>
                  <a:gd name="T48" fmla="*/ 752 w 1712"/>
                  <a:gd name="T49" fmla="*/ 41 h 2131"/>
                  <a:gd name="T50" fmla="*/ 782 w 1712"/>
                  <a:gd name="T51" fmla="*/ 32 h 2131"/>
                  <a:gd name="T52" fmla="*/ 812 w 1712"/>
                  <a:gd name="T53" fmla="*/ 26 h 2131"/>
                  <a:gd name="T54" fmla="*/ 843 w 1712"/>
                  <a:gd name="T55" fmla="*/ 20 h 2131"/>
                  <a:gd name="T56" fmla="*/ 873 w 1712"/>
                  <a:gd name="T57" fmla="*/ 16 h 2131"/>
                  <a:gd name="T58" fmla="*/ 903 w 1712"/>
                  <a:gd name="T59" fmla="*/ 12 h 2131"/>
                  <a:gd name="T60" fmla="*/ 934 w 1712"/>
                  <a:gd name="T61" fmla="*/ 10 h 2131"/>
                  <a:gd name="T62" fmla="*/ 964 w 1712"/>
                  <a:gd name="T63" fmla="*/ 7 h 2131"/>
                  <a:gd name="T64" fmla="*/ 994 w 1712"/>
                  <a:gd name="T65" fmla="*/ 6 h 2131"/>
                  <a:gd name="T66" fmla="*/ 1025 w 1712"/>
                  <a:gd name="T67" fmla="*/ 5 h 2131"/>
                  <a:gd name="T68" fmla="*/ 1055 w 1712"/>
                  <a:gd name="T69" fmla="*/ 4 h 2131"/>
                  <a:gd name="T70" fmla="*/ 1085 w 1712"/>
                  <a:gd name="T71" fmla="*/ 3 h 2131"/>
                  <a:gd name="T72" fmla="*/ 1115 w 1712"/>
                  <a:gd name="T73" fmla="*/ 2 h 2131"/>
                  <a:gd name="T74" fmla="*/ 1146 w 1712"/>
                  <a:gd name="T75" fmla="*/ 2 h 2131"/>
                  <a:gd name="T76" fmla="*/ 1176 w 1712"/>
                  <a:gd name="T77" fmla="*/ 1 h 2131"/>
                  <a:gd name="T78" fmla="*/ 1207 w 1712"/>
                  <a:gd name="T79" fmla="*/ 1 h 2131"/>
                  <a:gd name="T80" fmla="*/ 1237 w 1712"/>
                  <a:gd name="T81" fmla="*/ 1 h 2131"/>
                  <a:gd name="T82" fmla="*/ 1267 w 1712"/>
                  <a:gd name="T83" fmla="*/ 0 h 2131"/>
                  <a:gd name="T84" fmla="*/ 1297 w 1712"/>
                  <a:gd name="T85" fmla="*/ 0 h 2131"/>
                  <a:gd name="T86" fmla="*/ 1328 w 1712"/>
                  <a:gd name="T87" fmla="*/ 0 h 2131"/>
                  <a:gd name="T88" fmla="*/ 1358 w 1712"/>
                  <a:gd name="T89" fmla="*/ 0 h 2131"/>
                  <a:gd name="T90" fmla="*/ 1388 w 1712"/>
                  <a:gd name="T91" fmla="*/ 0 h 2131"/>
                  <a:gd name="T92" fmla="*/ 1419 w 1712"/>
                  <a:gd name="T93" fmla="*/ 0 h 2131"/>
                  <a:gd name="T94" fmla="*/ 1449 w 1712"/>
                  <a:gd name="T95" fmla="*/ 0 h 2131"/>
                  <a:gd name="T96" fmla="*/ 1479 w 1712"/>
                  <a:gd name="T97" fmla="*/ 0 h 2131"/>
                  <a:gd name="T98" fmla="*/ 1510 w 1712"/>
                  <a:gd name="T99" fmla="*/ 0 h 2131"/>
                  <a:gd name="T100" fmla="*/ 1540 w 1712"/>
                  <a:gd name="T101" fmla="*/ 0 h 2131"/>
                  <a:gd name="T102" fmla="*/ 1570 w 1712"/>
                  <a:gd name="T103" fmla="*/ 0 h 2131"/>
                  <a:gd name="T104" fmla="*/ 1601 w 1712"/>
                  <a:gd name="T105" fmla="*/ 0 h 2131"/>
                  <a:gd name="T106" fmla="*/ 1631 w 1712"/>
                  <a:gd name="T107" fmla="*/ 0 h 2131"/>
                  <a:gd name="T108" fmla="*/ 1661 w 1712"/>
                  <a:gd name="T109" fmla="*/ 0 h 2131"/>
                  <a:gd name="T110" fmla="*/ 1692 w 1712"/>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2" h="2131">
                    <a:moveTo>
                      <a:pt x="0" y="2131"/>
                    </a:moveTo>
                    <a:lnTo>
                      <a:pt x="4" y="2097"/>
                    </a:lnTo>
                    <a:lnTo>
                      <a:pt x="9" y="2082"/>
                    </a:lnTo>
                    <a:lnTo>
                      <a:pt x="14" y="2071"/>
                    </a:lnTo>
                    <a:lnTo>
                      <a:pt x="19" y="2065"/>
                    </a:lnTo>
                    <a:lnTo>
                      <a:pt x="24" y="2060"/>
                    </a:lnTo>
                    <a:lnTo>
                      <a:pt x="29" y="2058"/>
                    </a:lnTo>
                    <a:lnTo>
                      <a:pt x="34" y="2056"/>
                    </a:lnTo>
                    <a:lnTo>
                      <a:pt x="39" y="2055"/>
                    </a:lnTo>
                    <a:lnTo>
                      <a:pt x="44" y="2054"/>
                    </a:lnTo>
                    <a:lnTo>
                      <a:pt x="49" y="2054"/>
                    </a:lnTo>
                    <a:lnTo>
                      <a:pt x="54" y="2054"/>
                    </a:lnTo>
                    <a:lnTo>
                      <a:pt x="59" y="2054"/>
                    </a:lnTo>
                    <a:lnTo>
                      <a:pt x="64" y="2053"/>
                    </a:lnTo>
                    <a:lnTo>
                      <a:pt x="69" y="2053"/>
                    </a:lnTo>
                    <a:lnTo>
                      <a:pt x="75" y="2053"/>
                    </a:lnTo>
                    <a:lnTo>
                      <a:pt x="80" y="2053"/>
                    </a:lnTo>
                    <a:lnTo>
                      <a:pt x="85" y="2054"/>
                    </a:lnTo>
                    <a:lnTo>
                      <a:pt x="90" y="2054"/>
                    </a:lnTo>
                    <a:lnTo>
                      <a:pt x="95" y="2054"/>
                    </a:lnTo>
                    <a:lnTo>
                      <a:pt x="100" y="2054"/>
                    </a:lnTo>
                    <a:lnTo>
                      <a:pt x="105" y="2054"/>
                    </a:lnTo>
                    <a:lnTo>
                      <a:pt x="110" y="2054"/>
                    </a:lnTo>
                    <a:lnTo>
                      <a:pt x="115" y="2054"/>
                    </a:lnTo>
                    <a:lnTo>
                      <a:pt x="120" y="2054"/>
                    </a:lnTo>
                    <a:lnTo>
                      <a:pt x="125" y="2054"/>
                    </a:lnTo>
                    <a:lnTo>
                      <a:pt x="130" y="2054"/>
                    </a:lnTo>
                    <a:lnTo>
                      <a:pt x="135" y="2054"/>
                    </a:lnTo>
                    <a:lnTo>
                      <a:pt x="140" y="2054"/>
                    </a:lnTo>
                    <a:lnTo>
                      <a:pt x="145" y="2054"/>
                    </a:lnTo>
                    <a:lnTo>
                      <a:pt x="150" y="2054"/>
                    </a:lnTo>
                    <a:lnTo>
                      <a:pt x="155" y="2054"/>
                    </a:lnTo>
                    <a:lnTo>
                      <a:pt x="161" y="2054"/>
                    </a:lnTo>
                    <a:lnTo>
                      <a:pt x="166" y="2054"/>
                    </a:lnTo>
                    <a:lnTo>
                      <a:pt x="171" y="2054"/>
                    </a:lnTo>
                    <a:lnTo>
                      <a:pt x="176" y="2054"/>
                    </a:lnTo>
                    <a:lnTo>
                      <a:pt x="181" y="2054"/>
                    </a:lnTo>
                    <a:lnTo>
                      <a:pt x="186" y="2054"/>
                    </a:lnTo>
                    <a:lnTo>
                      <a:pt x="191" y="2054"/>
                    </a:lnTo>
                    <a:lnTo>
                      <a:pt x="196" y="2054"/>
                    </a:lnTo>
                    <a:lnTo>
                      <a:pt x="201" y="2054"/>
                    </a:lnTo>
                    <a:lnTo>
                      <a:pt x="206" y="2054"/>
                    </a:lnTo>
                    <a:lnTo>
                      <a:pt x="211" y="2054"/>
                    </a:lnTo>
                    <a:lnTo>
                      <a:pt x="216" y="2054"/>
                    </a:lnTo>
                    <a:lnTo>
                      <a:pt x="221" y="2054"/>
                    </a:lnTo>
                    <a:lnTo>
                      <a:pt x="226" y="2054"/>
                    </a:lnTo>
                    <a:lnTo>
                      <a:pt x="231" y="2054"/>
                    </a:lnTo>
                    <a:lnTo>
                      <a:pt x="236" y="2054"/>
                    </a:lnTo>
                    <a:lnTo>
                      <a:pt x="241" y="2054"/>
                    </a:lnTo>
                    <a:lnTo>
                      <a:pt x="246" y="2054"/>
                    </a:lnTo>
                    <a:lnTo>
                      <a:pt x="251" y="2054"/>
                    </a:lnTo>
                    <a:lnTo>
                      <a:pt x="256" y="1791"/>
                    </a:lnTo>
                    <a:lnTo>
                      <a:pt x="261" y="1835"/>
                    </a:lnTo>
                    <a:lnTo>
                      <a:pt x="266" y="1808"/>
                    </a:lnTo>
                    <a:lnTo>
                      <a:pt x="272" y="1768"/>
                    </a:lnTo>
                    <a:lnTo>
                      <a:pt x="277" y="1716"/>
                    </a:lnTo>
                    <a:lnTo>
                      <a:pt x="282" y="1659"/>
                    </a:lnTo>
                    <a:lnTo>
                      <a:pt x="287" y="1601"/>
                    </a:lnTo>
                    <a:lnTo>
                      <a:pt x="292" y="1541"/>
                    </a:lnTo>
                    <a:lnTo>
                      <a:pt x="297" y="1483"/>
                    </a:lnTo>
                    <a:lnTo>
                      <a:pt x="302" y="1426"/>
                    </a:lnTo>
                    <a:lnTo>
                      <a:pt x="307" y="1371"/>
                    </a:lnTo>
                    <a:lnTo>
                      <a:pt x="312" y="1318"/>
                    </a:lnTo>
                    <a:lnTo>
                      <a:pt x="317" y="1267"/>
                    </a:lnTo>
                    <a:lnTo>
                      <a:pt x="322" y="1218"/>
                    </a:lnTo>
                    <a:lnTo>
                      <a:pt x="327" y="1170"/>
                    </a:lnTo>
                    <a:lnTo>
                      <a:pt x="332" y="1124"/>
                    </a:lnTo>
                    <a:lnTo>
                      <a:pt x="337" y="1080"/>
                    </a:lnTo>
                    <a:lnTo>
                      <a:pt x="342" y="1038"/>
                    </a:lnTo>
                    <a:lnTo>
                      <a:pt x="348" y="997"/>
                    </a:lnTo>
                    <a:lnTo>
                      <a:pt x="353" y="959"/>
                    </a:lnTo>
                    <a:lnTo>
                      <a:pt x="358" y="921"/>
                    </a:lnTo>
                    <a:lnTo>
                      <a:pt x="363" y="885"/>
                    </a:lnTo>
                    <a:lnTo>
                      <a:pt x="368" y="850"/>
                    </a:lnTo>
                    <a:lnTo>
                      <a:pt x="373" y="817"/>
                    </a:lnTo>
                    <a:lnTo>
                      <a:pt x="378" y="785"/>
                    </a:lnTo>
                    <a:lnTo>
                      <a:pt x="383" y="755"/>
                    </a:lnTo>
                    <a:lnTo>
                      <a:pt x="388" y="725"/>
                    </a:lnTo>
                    <a:lnTo>
                      <a:pt x="393" y="697"/>
                    </a:lnTo>
                    <a:lnTo>
                      <a:pt x="398" y="670"/>
                    </a:lnTo>
                    <a:lnTo>
                      <a:pt x="403" y="644"/>
                    </a:lnTo>
                    <a:lnTo>
                      <a:pt x="408" y="618"/>
                    </a:lnTo>
                    <a:lnTo>
                      <a:pt x="413" y="594"/>
                    </a:lnTo>
                    <a:lnTo>
                      <a:pt x="418" y="571"/>
                    </a:lnTo>
                    <a:lnTo>
                      <a:pt x="423" y="549"/>
                    </a:lnTo>
                    <a:lnTo>
                      <a:pt x="428" y="527"/>
                    </a:lnTo>
                    <a:lnTo>
                      <a:pt x="433" y="506"/>
                    </a:lnTo>
                    <a:lnTo>
                      <a:pt x="438" y="487"/>
                    </a:lnTo>
                    <a:lnTo>
                      <a:pt x="443" y="468"/>
                    </a:lnTo>
                    <a:lnTo>
                      <a:pt x="448" y="450"/>
                    </a:lnTo>
                    <a:lnTo>
                      <a:pt x="453" y="432"/>
                    </a:lnTo>
                    <a:lnTo>
                      <a:pt x="458" y="415"/>
                    </a:lnTo>
                    <a:lnTo>
                      <a:pt x="464" y="399"/>
                    </a:lnTo>
                    <a:lnTo>
                      <a:pt x="469" y="383"/>
                    </a:lnTo>
                    <a:lnTo>
                      <a:pt x="474" y="368"/>
                    </a:lnTo>
                    <a:lnTo>
                      <a:pt x="479" y="354"/>
                    </a:lnTo>
                    <a:lnTo>
                      <a:pt x="484" y="340"/>
                    </a:lnTo>
                    <a:lnTo>
                      <a:pt x="489" y="327"/>
                    </a:lnTo>
                    <a:lnTo>
                      <a:pt x="494" y="314"/>
                    </a:lnTo>
                    <a:lnTo>
                      <a:pt x="499" y="302"/>
                    </a:lnTo>
                    <a:lnTo>
                      <a:pt x="504" y="290"/>
                    </a:lnTo>
                    <a:lnTo>
                      <a:pt x="509" y="279"/>
                    </a:lnTo>
                    <a:lnTo>
                      <a:pt x="514" y="268"/>
                    </a:lnTo>
                    <a:lnTo>
                      <a:pt x="519" y="257"/>
                    </a:lnTo>
                    <a:lnTo>
                      <a:pt x="524" y="247"/>
                    </a:lnTo>
                    <a:lnTo>
                      <a:pt x="529" y="238"/>
                    </a:lnTo>
                    <a:lnTo>
                      <a:pt x="534" y="228"/>
                    </a:lnTo>
                    <a:lnTo>
                      <a:pt x="539" y="219"/>
                    </a:lnTo>
                    <a:lnTo>
                      <a:pt x="545" y="211"/>
                    </a:lnTo>
                    <a:lnTo>
                      <a:pt x="550" y="203"/>
                    </a:lnTo>
                    <a:lnTo>
                      <a:pt x="555" y="195"/>
                    </a:lnTo>
                    <a:lnTo>
                      <a:pt x="560" y="187"/>
                    </a:lnTo>
                    <a:lnTo>
                      <a:pt x="565" y="180"/>
                    </a:lnTo>
                    <a:lnTo>
                      <a:pt x="570" y="173"/>
                    </a:lnTo>
                    <a:lnTo>
                      <a:pt x="575" y="166"/>
                    </a:lnTo>
                    <a:lnTo>
                      <a:pt x="580" y="160"/>
                    </a:lnTo>
                    <a:lnTo>
                      <a:pt x="585" y="153"/>
                    </a:lnTo>
                    <a:lnTo>
                      <a:pt x="590" y="147"/>
                    </a:lnTo>
                    <a:lnTo>
                      <a:pt x="595" y="142"/>
                    </a:lnTo>
                    <a:lnTo>
                      <a:pt x="600" y="136"/>
                    </a:lnTo>
                    <a:lnTo>
                      <a:pt x="605" y="131"/>
                    </a:lnTo>
                    <a:lnTo>
                      <a:pt x="610" y="126"/>
                    </a:lnTo>
                    <a:lnTo>
                      <a:pt x="615" y="121"/>
                    </a:lnTo>
                    <a:lnTo>
                      <a:pt x="620" y="116"/>
                    </a:lnTo>
                    <a:lnTo>
                      <a:pt x="625" y="112"/>
                    </a:lnTo>
                    <a:lnTo>
                      <a:pt x="630" y="107"/>
                    </a:lnTo>
                    <a:lnTo>
                      <a:pt x="635" y="103"/>
                    </a:lnTo>
                    <a:lnTo>
                      <a:pt x="640" y="99"/>
                    </a:lnTo>
                    <a:lnTo>
                      <a:pt x="645" y="95"/>
                    </a:lnTo>
                    <a:lnTo>
                      <a:pt x="651" y="91"/>
                    </a:lnTo>
                    <a:lnTo>
                      <a:pt x="656" y="88"/>
                    </a:lnTo>
                    <a:lnTo>
                      <a:pt x="661" y="84"/>
                    </a:lnTo>
                    <a:lnTo>
                      <a:pt x="666" y="81"/>
                    </a:lnTo>
                    <a:lnTo>
                      <a:pt x="671" y="78"/>
                    </a:lnTo>
                    <a:lnTo>
                      <a:pt x="676" y="75"/>
                    </a:lnTo>
                    <a:lnTo>
                      <a:pt x="681" y="72"/>
                    </a:lnTo>
                    <a:lnTo>
                      <a:pt x="686" y="69"/>
                    </a:lnTo>
                    <a:lnTo>
                      <a:pt x="691" y="66"/>
                    </a:lnTo>
                    <a:lnTo>
                      <a:pt x="696" y="64"/>
                    </a:lnTo>
                    <a:lnTo>
                      <a:pt x="701" y="61"/>
                    </a:lnTo>
                    <a:lnTo>
                      <a:pt x="706" y="59"/>
                    </a:lnTo>
                    <a:lnTo>
                      <a:pt x="711" y="57"/>
                    </a:lnTo>
                    <a:lnTo>
                      <a:pt x="716" y="54"/>
                    </a:lnTo>
                    <a:lnTo>
                      <a:pt x="721" y="52"/>
                    </a:lnTo>
                    <a:lnTo>
                      <a:pt x="726" y="50"/>
                    </a:lnTo>
                    <a:lnTo>
                      <a:pt x="731" y="48"/>
                    </a:lnTo>
                    <a:lnTo>
                      <a:pt x="736" y="46"/>
                    </a:lnTo>
                    <a:lnTo>
                      <a:pt x="742" y="44"/>
                    </a:lnTo>
                    <a:lnTo>
                      <a:pt x="747" y="43"/>
                    </a:lnTo>
                    <a:lnTo>
                      <a:pt x="752" y="41"/>
                    </a:lnTo>
                    <a:lnTo>
                      <a:pt x="757" y="40"/>
                    </a:lnTo>
                    <a:lnTo>
                      <a:pt x="762" y="38"/>
                    </a:lnTo>
                    <a:lnTo>
                      <a:pt x="767" y="36"/>
                    </a:lnTo>
                    <a:lnTo>
                      <a:pt x="772" y="35"/>
                    </a:lnTo>
                    <a:lnTo>
                      <a:pt x="777" y="34"/>
                    </a:lnTo>
                    <a:lnTo>
                      <a:pt x="782" y="32"/>
                    </a:lnTo>
                    <a:lnTo>
                      <a:pt x="787" y="31"/>
                    </a:lnTo>
                    <a:lnTo>
                      <a:pt x="792" y="30"/>
                    </a:lnTo>
                    <a:lnTo>
                      <a:pt x="797" y="29"/>
                    </a:lnTo>
                    <a:lnTo>
                      <a:pt x="802" y="27"/>
                    </a:lnTo>
                    <a:lnTo>
                      <a:pt x="807" y="26"/>
                    </a:lnTo>
                    <a:lnTo>
                      <a:pt x="812" y="26"/>
                    </a:lnTo>
                    <a:lnTo>
                      <a:pt x="817" y="24"/>
                    </a:lnTo>
                    <a:lnTo>
                      <a:pt x="822" y="23"/>
                    </a:lnTo>
                    <a:lnTo>
                      <a:pt x="828" y="23"/>
                    </a:lnTo>
                    <a:lnTo>
                      <a:pt x="833" y="22"/>
                    </a:lnTo>
                    <a:lnTo>
                      <a:pt x="838" y="21"/>
                    </a:lnTo>
                    <a:lnTo>
                      <a:pt x="843" y="20"/>
                    </a:lnTo>
                    <a:lnTo>
                      <a:pt x="848" y="19"/>
                    </a:lnTo>
                    <a:lnTo>
                      <a:pt x="853" y="19"/>
                    </a:lnTo>
                    <a:lnTo>
                      <a:pt x="858" y="18"/>
                    </a:lnTo>
                    <a:lnTo>
                      <a:pt x="863" y="17"/>
                    </a:lnTo>
                    <a:lnTo>
                      <a:pt x="868" y="16"/>
                    </a:lnTo>
                    <a:lnTo>
                      <a:pt x="873" y="16"/>
                    </a:lnTo>
                    <a:lnTo>
                      <a:pt x="878" y="15"/>
                    </a:lnTo>
                    <a:lnTo>
                      <a:pt x="883" y="14"/>
                    </a:lnTo>
                    <a:lnTo>
                      <a:pt x="888" y="14"/>
                    </a:lnTo>
                    <a:lnTo>
                      <a:pt x="893" y="13"/>
                    </a:lnTo>
                    <a:lnTo>
                      <a:pt x="898" y="13"/>
                    </a:lnTo>
                    <a:lnTo>
                      <a:pt x="903" y="12"/>
                    </a:lnTo>
                    <a:lnTo>
                      <a:pt x="908" y="12"/>
                    </a:lnTo>
                    <a:lnTo>
                      <a:pt x="913" y="12"/>
                    </a:lnTo>
                    <a:lnTo>
                      <a:pt x="918" y="11"/>
                    </a:lnTo>
                    <a:lnTo>
                      <a:pt x="923" y="10"/>
                    </a:lnTo>
                    <a:lnTo>
                      <a:pt x="928" y="10"/>
                    </a:lnTo>
                    <a:lnTo>
                      <a:pt x="934" y="10"/>
                    </a:lnTo>
                    <a:lnTo>
                      <a:pt x="939" y="9"/>
                    </a:lnTo>
                    <a:lnTo>
                      <a:pt x="944" y="9"/>
                    </a:lnTo>
                    <a:lnTo>
                      <a:pt x="949" y="9"/>
                    </a:lnTo>
                    <a:lnTo>
                      <a:pt x="954" y="8"/>
                    </a:lnTo>
                    <a:lnTo>
                      <a:pt x="959" y="8"/>
                    </a:lnTo>
                    <a:lnTo>
                      <a:pt x="964" y="7"/>
                    </a:lnTo>
                    <a:lnTo>
                      <a:pt x="969" y="7"/>
                    </a:lnTo>
                    <a:lnTo>
                      <a:pt x="974" y="7"/>
                    </a:lnTo>
                    <a:lnTo>
                      <a:pt x="979" y="7"/>
                    </a:lnTo>
                    <a:lnTo>
                      <a:pt x="984" y="6"/>
                    </a:lnTo>
                    <a:lnTo>
                      <a:pt x="989" y="6"/>
                    </a:lnTo>
                    <a:lnTo>
                      <a:pt x="994" y="6"/>
                    </a:lnTo>
                    <a:lnTo>
                      <a:pt x="999" y="6"/>
                    </a:lnTo>
                    <a:lnTo>
                      <a:pt x="1004" y="6"/>
                    </a:lnTo>
                    <a:lnTo>
                      <a:pt x="1009" y="5"/>
                    </a:lnTo>
                    <a:lnTo>
                      <a:pt x="1015" y="5"/>
                    </a:lnTo>
                    <a:lnTo>
                      <a:pt x="1020" y="5"/>
                    </a:lnTo>
                    <a:lnTo>
                      <a:pt x="1025" y="5"/>
                    </a:lnTo>
                    <a:lnTo>
                      <a:pt x="1030" y="4"/>
                    </a:lnTo>
                    <a:lnTo>
                      <a:pt x="1035" y="4"/>
                    </a:lnTo>
                    <a:lnTo>
                      <a:pt x="1040" y="4"/>
                    </a:lnTo>
                    <a:lnTo>
                      <a:pt x="1045" y="4"/>
                    </a:lnTo>
                    <a:lnTo>
                      <a:pt x="1050" y="4"/>
                    </a:lnTo>
                    <a:lnTo>
                      <a:pt x="1055" y="4"/>
                    </a:lnTo>
                    <a:lnTo>
                      <a:pt x="1060" y="3"/>
                    </a:lnTo>
                    <a:lnTo>
                      <a:pt x="1065" y="3"/>
                    </a:lnTo>
                    <a:lnTo>
                      <a:pt x="1070" y="3"/>
                    </a:lnTo>
                    <a:lnTo>
                      <a:pt x="1075" y="3"/>
                    </a:lnTo>
                    <a:lnTo>
                      <a:pt x="1080" y="3"/>
                    </a:lnTo>
                    <a:lnTo>
                      <a:pt x="1085" y="3"/>
                    </a:lnTo>
                    <a:lnTo>
                      <a:pt x="1090" y="3"/>
                    </a:lnTo>
                    <a:lnTo>
                      <a:pt x="1095" y="3"/>
                    </a:lnTo>
                    <a:lnTo>
                      <a:pt x="1100" y="3"/>
                    </a:lnTo>
                    <a:lnTo>
                      <a:pt x="1105" y="2"/>
                    </a:lnTo>
                    <a:lnTo>
                      <a:pt x="1110" y="2"/>
                    </a:lnTo>
                    <a:lnTo>
                      <a:pt x="1115" y="2"/>
                    </a:lnTo>
                    <a:lnTo>
                      <a:pt x="1120" y="2"/>
                    </a:lnTo>
                    <a:lnTo>
                      <a:pt x="1125" y="2"/>
                    </a:lnTo>
                    <a:lnTo>
                      <a:pt x="1131" y="2"/>
                    </a:lnTo>
                    <a:lnTo>
                      <a:pt x="1136" y="2"/>
                    </a:lnTo>
                    <a:lnTo>
                      <a:pt x="1141" y="2"/>
                    </a:lnTo>
                    <a:lnTo>
                      <a:pt x="1146" y="2"/>
                    </a:lnTo>
                    <a:lnTo>
                      <a:pt x="1151" y="2"/>
                    </a:lnTo>
                    <a:lnTo>
                      <a:pt x="1156" y="2"/>
                    </a:lnTo>
                    <a:lnTo>
                      <a:pt x="1161" y="2"/>
                    </a:lnTo>
                    <a:lnTo>
                      <a:pt x="1166" y="2"/>
                    </a:lnTo>
                    <a:lnTo>
                      <a:pt x="1171" y="1"/>
                    </a:lnTo>
                    <a:lnTo>
                      <a:pt x="1176" y="1"/>
                    </a:lnTo>
                    <a:lnTo>
                      <a:pt x="1181" y="1"/>
                    </a:lnTo>
                    <a:lnTo>
                      <a:pt x="1186" y="1"/>
                    </a:lnTo>
                    <a:lnTo>
                      <a:pt x="1191" y="1"/>
                    </a:lnTo>
                    <a:lnTo>
                      <a:pt x="1196" y="1"/>
                    </a:lnTo>
                    <a:lnTo>
                      <a:pt x="1201" y="1"/>
                    </a:lnTo>
                    <a:lnTo>
                      <a:pt x="1207" y="1"/>
                    </a:lnTo>
                    <a:lnTo>
                      <a:pt x="1212" y="1"/>
                    </a:lnTo>
                    <a:lnTo>
                      <a:pt x="1217" y="1"/>
                    </a:lnTo>
                    <a:lnTo>
                      <a:pt x="1222" y="1"/>
                    </a:lnTo>
                    <a:lnTo>
                      <a:pt x="1227" y="1"/>
                    </a:lnTo>
                    <a:lnTo>
                      <a:pt x="1232" y="1"/>
                    </a:lnTo>
                    <a:lnTo>
                      <a:pt x="1237" y="1"/>
                    </a:lnTo>
                    <a:lnTo>
                      <a:pt x="1242" y="1"/>
                    </a:lnTo>
                    <a:lnTo>
                      <a:pt x="1247" y="1"/>
                    </a:lnTo>
                    <a:lnTo>
                      <a:pt x="1252" y="1"/>
                    </a:lnTo>
                    <a:lnTo>
                      <a:pt x="1257" y="1"/>
                    </a:lnTo>
                    <a:lnTo>
                      <a:pt x="1262" y="0"/>
                    </a:lnTo>
                    <a:lnTo>
                      <a:pt x="1267" y="0"/>
                    </a:lnTo>
                    <a:lnTo>
                      <a:pt x="1272" y="0"/>
                    </a:lnTo>
                    <a:lnTo>
                      <a:pt x="1277" y="0"/>
                    </a:lnTo>
                    <a:lnTo>
                      <a:pt x="1282" y="0"/>
                    </a:lnTo>
                    <a:lnTo>
                      <a:pt x="1287" y="0"/>
                    </a:lnTo>
                    <a:lnTo>
                      <a:pt x="1292" y="0"/>
                    </a:lnTo>
                    <a:lnTo>
                      <a:pt x="1297" y="0"/>
                    </a:lnTo>
                    <a:lnTo>
                      <a:pt x="1302" y="0"/>
                    </a:lnTo>
                    <a:lnTo>
                      <a:pt x="1307" y="0"/>
                    </a:lnTo>
                    <a:lnTo>
                      <a:pt x="1312" y="0"/>
                    </a:lnTo>
                    <a:lnTo>
                      <a:pt x="1317" y="0"/>
                    </a:lnTo>
                    <a:lnTo>
                      <a:pt x="1323" y="0"/>
                    </a:lnTo>
                    <a:lnTo>
                      <a:pt x="1328" y="0"/>
                    </a:lnTo>
                    <a:lnTo>
                      <a:pt x="1333" y="0"/>
                    </a:lnTo>
                    <a:lnTo>
                      <a:pt x="1338" y="0"/>
                    </a:lnTo>
                    <a:lnTo>
                      <a:pt x="1343" y="0"/>
                    </a:lnTo>
                    <a:lnTo>
                      <a:pt x="1348" y="0"/>
                    </a:lnTo>
                    <a:lnTo>
                      <a:pt x="1353" y="0"/>
                    </a:lnTo>
                    <a:lnTo>
                      <a:pt x="1358" y="0"/>
                    </a:lnTo>
                    <a:lnTo>
                      <a:pt x="1363" y="0"/>
                    </a:lnTo>
                    <a:lnTo>
                      <a:pt x="1368" y="0"/>
                    </a:lnTo>
                    <a:lnTo>
                      <a:pt x="1373" y="0"/>
                    </a:lnTo>
                    <a:lnTo>
                      <a:pt x="1378" y="0"/>
                    </a:lnTo>
                    <a:lnTo>
                      <a:pt x="1383" y="0"/>
                    </a:lnTo>
                    <a:lnTo>
                      <a:pt x="1388" y="0"/>
                    </a:lnTo>
                    <a:lnTo>
                      <a:pt x="1393" y="0"/>
                    </a:lnTo>
                    <a:lnTo>
                      <a:pt x="1398" y="0"/>
                    </a:lnTo>
                    <a:lnTo>
                      <a:pt x="1404" y="0"/>
                    </a:lnTo>
                    <a:lnTo>
                      <a:pt x="1409" y="0"/>
                    </a:lnTo>
                    <a:lnTo>
                      <a:pt x="1414" y="0"/>
                    </a:lnTo>
                    <a:lnTo>
                      <a:pt x="1419" y="0"/>
                    </a:lnTo>
                    <a:lnTo>
                      <a:pt x="1424" y="0"/>
                    </a:lnTo>
                    <a:lnTo>
                      <a:pt x="1429" y="0"/>
                    </a:lnTo>
                    <a:lnTo>
                      <a:pt x="1434" y="0"/>
                    </a:lnTo>
                    <a:lnTo>
                      <a:pt x="1439" y="0"/>
                    </a:lnTo>
                    <a:lnTo>
                      <a:pt x="1444" y="0"/>
                    </a:lnTo>
                    <a:lnTo>
                      <a:pt x="1449" y="0"/>
                    </a:lnTo>
                    <a:lnTo>
                      <a:pt x="1454" y="0"/>
                    </a:lnTo>
                    <a:lnTo>
                      <a:pt x="1459" y="0"/>
                    </a:lnTo>
                    <a:lnTo>
                      <a:pt x="1464" y="0"/>
                    </a:lnTo>
                    <a:lnTo>
                      <a:pt x="1469" y="0"/>
                    </a:lnTo>
                    <a:lnTo>
                      <a:pt x="1474" y="0"/>
                    </a:lnTo>
                    <a:lnTo>
                      <a:pt x="1479" y="0"/>
                    </a:lnTo>
                    <a:lnTo>
                      <a:pt x="1484" y="0"/>
                    </a:lnTo>
                    <a:lnTo>
                      <a:pt x="1489" y="0"/>
                    </a:lnTo>
                    <a:lnTo>
                      <a:pt x="1494" y="0"/>
                    </a:lnTo>
                    <a:lnTo>
                      <a:pt x="1500" y="0"/>
                    </a:lnTo>
                    <a:lnTo>
                      <a:pt x="1505" y="0"/>
                    </a:lnTo>
                    <a:lnTo>
                      <a:pt x="1510" y="0"/>
                    </a:lnTo>
                    <a:lnTo>
                      <a:pt x="1515" y="0"/>
                    </a:lnTo>
                    <a:lnTo>
                      <a:pt x="1520" y="0"/>
                    </a:lnTo>
                    <a:lnTo>
                      <a:pt x="1525" y="0"/>
                    </a:lnTo>
                    <a:lnTo>
                      <a:pt x="1530" y="0"/>
                    </a:lnTo>
                    <a:lnTo>
                      <a:pt x="1535" y="0"/>
                    </a:lnTo>
                    <a:lnTo>
                      <a:pt x="1540" y="0"/>
                    </a:lnTo>
                    <a:lnTo>
                      <a:pt x="1545" y="0"/>
                    </a:lnTo>
                    <a:lnTo>
                      <a:pt x="1550" y="0"/>
                    </a:lnTo>
                    <a:lnTo>
                      <a:pt x="1555" y="0"/>
                    </a:lnTo>
                    <a:lnTo>
                      <a:pt x="1560" y="0"/>
                    </a:lnTo>
                    <a:lnTo>
                      <a:pt x="1565" y="0"/>
                    </a:lnTo>
                    <a:lnTo>
                      <a:pt x="1570" y="0"/>
                    </a:lnTo>
                    <a:lnTo>
                      <a:pt x="1575" y="0"/>
                    </a:lnTo>
                    <a:lnTo>
                      <a:pt x="1580" y="0"/>
                    </a:lnTo>
                    <a:lnTo>
                      <a:pt x="1585" y="0"/>
                    </a:lnTo>
                    <a:lnTo>
                      <a:pt x="1590" y="0"/>
                    </a:lnTo>
                    <a:lnTo>
                      <a:pt x="1595" y="0"/>
                    </a:lnTo>
                    <a:lnTo>
                      <a:pt x="1601" y="0"/>
                    </a:lnTo>
                    <a:lnTo>
                      <a:pt x="1606" y="0"/>
                    </a:lnTo>
                    <a:lnTo>
                      <a:pt x="1611" y="0"/>
                    </a:lnTo>
                    <a:lnTo>
                      <a:pt x="1616" y="0"/>
                    </a:lnTo>
                    <a:lnTo>
                      <a:pt x="1621" y="0"/>
                    </a:lnTo>
                    <a:lnTo>
                      <a:pt x="1626" y="0"/>
                    </a:lnTo>
                    <a:lnTo>
                      <a:pt x="1631" y="0"/>
                    </a:lnTo>
                    <a:lnTo>
                      <a:pt x="1636" y="0"/>
                    </a:lnTo>
                    <a:lnTo>
                      <a:pt x="1641" y="0"/>
                    </a:lnTo>
                    <a:lnTo>
                      <a:pt x="1646" y="0"/>
                    </a:lnTo>
                    <a:lnTo>
                      <a:pt x="1651" y="0"/>
                    </a:lnTo>
                    <a:lnTo>
                      <a:pt x="1656" y="0"/>
                    </a:lnTo>
                    <a:lnTo>
                      <a:pt x="1661" y="0"/>
                    </a:lnTo>
                    <a:lnTo>
                      <a:pt x="1666" y="0"/>
                    </a:lnTo>
                    <a:lnTo>
                      <a:pt x="1671" y="0"/>
                    </a:lnTo>
                    <a:lnTo>
                      <a:pt x="1677" y="0"/>
                    </a:lnTo>
                    <a:lnTo>
                      <a:pt x="1682" y="0"/>
                    </a:lnTo>
                    <a:lnTo>
                      <a:pt x="1687" y="0"/>
                    </a:lnTo>
                    <a:lnTo>
                      <a:pt x="1692" y="0"/>
                    </a:lnTo>
                    <a:lnTo>
                      <a:pt x="1697" y="0"/>
                    </a:lnTo>
                    <a:lnTo>
                      <a:pt x="1702" y="0"/>
                    </a:lnTo>
                    <a:lnTo>
                      <a:pt x="1707" y="0"/>
                    </a:lnTo>
                    <a:lnTo>
                      <a:pt x="1712" y="0"/>
                    </a:lnTo>
                    <a:lnTo>
                      <a:pt x="1712" y="0"/>
                    </a:lnTo>
                  </a:path>
                </a:pathLst>
              </a:custGeom>
              <a:noFill/>
              <a:ln w="63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347">
                <a:extLst>
                  <a:ext uri="{FF2B5EF4-FFF2-40B4-BE49-F238E27FC236}">
                    <a16:creationId xmlns:a16="http://schemas.microsoft.com/office/drawing/2014/main" id="{D84BB9CF-503F-4E19-983B-4CB96108F7D7}"/>
                  </a:ext>
                </a:extLst>
              </p:cNvPr>
              <p:cNvSpPr>
                <a:spLocks/>
              </p:cNvSpPr>
              <p:nvPr/>
            </p:nvSpPr>
            <p:spPr bwMode="auto">
              <a:xfrm>
                <a:off x="1304" y="1209"/>
                <a:ext cx="1713" cy="2131"/>
              </a:xfrm>
              <a:custGeom>
                <a:avLst/>
                <a:gdLst>
                  <a:gd name="T0" fmla="*/ 25 w 1713"/>
                  <a:gd name="T1" fmla="*/ 2055 h 2131"/>
                  <a:gd name="T2" fmla="*/ 55 w 1713"/>
                  <a:gd name="T3" fmla="*/ 2056 h 2131"/>
                  <a:gd name="T4" fmla="*/ 86 w 1713"/>
                  <a:gd name="T5" fmla="*/ 2056 h 2131"/>
                  <a:gd name="T6" fmla="*/ 116 w 1713"/>
                  <a:gd name="T7" fmla="*/ 2056 h 2131"/>
                  <a:gd name="T8" fmla="*/ 146 w 1713"/>
                  <a:gd name="T9" fmla="*/ 2056 h 2131"/>
                  <a:gd name="T10" fmla="*/ 177 w 1713"/>
                  <a:gd name="T11" fmla="*/ 2055 h 2131"/>
                  <a:gd name="T12" fmla="*/ 207 w 1713"/>
                  <a:gd name="T13" fmla="*/ 2055 h 2131"/>
                  <a:gd name="T14" fmla="*/ 237 w 1713"/>
                  <a:gd name="T15" fmla="*/ 2055 h 2131"/>
                  <a:gd name="T16" fmla="*/ 267 w 1713"/>
                  <a:gd name="T17" fmla="*/ 1731 h 2131"/>
                  <a:gd name="T18" fmla="*/ 298 w 1713"/>
                  <a:gd name="T19" fmla="*/ 1431 h 2131"/>
                  <a:gd name="T20" fmla="*/ 328 w 1713"/>
                  <a:gd name="T21" fmla="*/ 1140 h 2131"/>
                  <a:gd name="T22" fmla="*/ 359 w 1713"/>
                  <a:gd name="T23" fmla="*/ 907 h 2131"/>
                  <a:gd name="T24" fmla="*/ 389 w 1713"/>
                  <a:gd name="T25" fmla="*/ 722 h 2131"/>
                  <a:gd name="T26" fmla="*/ 419 w 1713"/>
                  <a:gd name="T27" fmla="*/ 574 h 2131"/>
                  <a:gd name="T28" fmla="*/ 449 w 1713"/>
                  <a:gd name="T29" fmla="*/ 457 h 2131"/>
                  <a:gd name="T30" fmla="*/ 480 w 1713"/>
                  <a:gd name="T31" fmla="*/ 363 h 2131"/>
                  <a:gd name="T32" fmla="*/ 510 w 1713"/>
                  <a:gd name="T33" fmla="*/ 289 h 2131"/>
                  <a:gd name="T34" fmla="*/ 540 w 1713"/>
                  <a:gd name="T35" fmla="*/ 230 h 2131"/>
                  <a:gd name="T36" fmla="*/ 571 w 1713"/>
                  <a:gd name="T37" fmla="*/ 183 h 2131"/>
                  <a:gd name="T38" fmla="*/ 601 w 1713"/>
                  <a:gd name="T39" fmla="*/ 146 h 2131"/>
                  <a:gd name="T40" fmla="*/ 631 w 1713"/>
                  <a:gd name="T41" fmla="*/ 116 h 2131"/>
                  <a:gd name="T42" fmla="*/ 662 w 1713"/>
                  <a:gd name="T43" fmla="*/ 92 h 2131"/>
                  <a:gd name="T44" fmla="*/ 692 w 1713"/>
                  <a:gd name="T45" fmla="*/ 73 h 2131"/>
                  <a:gd name="T46" fmla="*/ 722 w 1713"/>
                  <a:gd name="T47" fmla="*/ 58 h 2131"/>
                  <a:gd name="T48" fmla="*/ 753 w 1713"/>
                  <a:gd name="T49" fmla="*/ 46 h 2131"/>
                  <a:gd name="T50" fmla="*/ 783 w 1713"/>
                  <a:gd name="T51" fmla="*/ 37 h 2131"/>
                  <a:gd name="T52" fmla="*/ 813 w 1713"/>
                  <a:gd name="T53" fmla="*/ 29 h 2131"/>
                  <a:gd name="T54" fmla="*/ 844 w 1713"/>
                  <a:gd name="T55" fmla="*/ 23 h 2131"/>
                  <a:gd name="T56" fmla="*/ 874 w 1713"/>
                  <a:gd name="T57" fmla="*/ 19 h 2131"/>
                  <a:gd name="T58" fmla="*/ 904 w 1713"/>
                  <a:gd name="T59" fmla="*/ 15 h 2131"/>
                  <a:gd name="T60" fmla="*/ 935 w 1713"/>
                  <a:gd name="T61" fmla="*/ 12 h 2131"/>
                  <a:gd name="T62" fmla="*/ 965 w 1713"/>
                  <a:gd name="T63" fmla="*/ 9 h 2131"/>
                  <a:gd name="T64" fmla="*/ 995 w 1713"/>
                  <a:gd name="T65" fmla="*/ 7 h 2131"/>
                  <a:gd name="T66" fmla="*/ 1026 w 1713"/>
                  <a:gd name="T67" fmla="*/ 6 h 2131"/>
                  <a:gd name="T68" fmla="*/ 1056 w 1713"/>
                  <a:gd name="T69" fmla="*/ 4 h 2131"/>
                  <a:gd name="T70" fmla="*/ 1086 w 1713"/>
                  <a:gd name="T71" fmla="*/ 4 h 2131"/>
                  <a:gd name="T72" fmla="*/ 1116 w 1713"/>
                  <a:gd name="T73" fmla="*/ 3 h 2131"/>
                  <a:gd name="T74" fmla="*/ 1147 w 1713"/>
                  <a:gd name="T75" fmla="*/ 2 h 2131"/>
                  <a:gd name="T76" fmla="*/ 1177 w 1713"/>
                  <a:gd name="T77" fmla="*/ 2 h 2131"/>
                  <a:gd name="T78" fmla="*/ 1208 w 1713"/>
                  <a:gd name="T79" fmla="*/ 1 h 2131"/>
                  <a:gd name="T80" fmla="*/ 1238 w 1713"/>
                  <a:gd name="T81" fmla="*/ 1 h 2131"/>
                  <a:gd name="T82" fmla="*/ 1268 w 1713"/>
                  <a:gd name="T83" fmla="*/ 1 h 2131"/>
                  <a:gd name="T84" fmla="*/ 1298 w 1713"/>
                  <a:gd name="T85" fmla="*/ 1 h 2131"/>
                  <a:gd name="T86" fmla="*/ 1329 w 1713"/>
                  <a:gd name="T87" fmla="*/ 0 h 2131"/>
                  <a:gd name="T88" fmla="*/ 1359 w 1713"/>
                  <a:gd name="T89" fmla="*/ 0 h 2131"/>
                  <a:gd name="T90" fmla="*/ 1389 w 1713"/>
                  <a:gd name="T91" fmla="*/ 0 h 2131"/>
                  <a:gd name="T92" fmla="*/ 1420 w 1713"/>
                  <a:gd name="T93" fmla="*/ 0 h 2131"/>
                  <a:gd name="T94" fmla="*/ 1450 w 1713"/>
                  <a:gd name="T95" fmla="*/ 0 h 2131"/>
                  <a:gd name="T96" fmla="*/ 1480 w 1713"/>
                  <a:gd name="T97" fmla="*/ 0 h 2131"/>
                  <a:gd name="T98" fmla="*/ 1511 w 1713"/>
                  <a:gd name="T99" fmla="*/ 0 h 2131"/>
                  <a:gd name="T100" fmla="*/ 1541 w 1713"/>
                  <a:gd name="T101" fmla="*/ 0 h 2131"/>
                  <a:gd name="T102" fmla="*/ 1571 w 1713"/>
                  <a:gd name="T103" fmla="*/ 0 h 2131"/>
                  <a:gd name="T104" fmla="*/ 1602 w 1713"/>
                  <a:gd name="T105" fmla="*/ 0 h 2131"/>
                  <a:gd name="T106" fmla="*/ 1632 w 1713"/>
                  <a:gd name="T107" fmla="*/ 0 h 2131"/>
                  <a:gd name="T108" fmla="*/ 1662 w 1713"/>
                  <a:gd name="T109" fmla="*/ 0 h 2131"/>
                  <a:gd name="T110" fmla="*/ 1693 w 1713"/>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2131">
                    <a:moveTo>
                      <a:pt x="0" y="2131"/>
                    </a:moveTo>
                    <a:lnTo>
                      <a:pt x="5" y="2036"/>
                    </a:lnTo>
                    <a:lnTo>
                      <a:pt x="10" y="2074"/>
                    </a:lnTo>
                    <a:lnTo>
                      <a:pt x="15" y="2050"/>
                    </a:lnTo>
                    <a:lnTo>
                      <a:pt x="20" y="2061"/>
                    </a:lnTo>
                    <a:lnTo>
                      <a:pt x="25" y="2055"/>
                    </a:lnTo>
                    <a:lnTo>
                      <a:pt x="30" y="2058"/>
                    </a:lnTo>
                    <a:lnTo>
                      <a:pt x="35" y="2056"/>
                    </a:lnTo>
                    <a:lnTo>
                      <a:pt x="40" y="2057"/>
                    </a:lnTo>
                    <a:lnTo>
                      <a:pt x="45" y="2056"/>
                    </a:lnTo>
                    <a:lnTo>
                      <a:pt x="50" y="2057"/>
                    </a:lnTo>
                    <a:lnTo>
                      <a:pt x="55" y="2056"/>
                    </a:lnTo>
                    <a:lnTo>
                      <a:pt x="60" y="2056"/>
                    </a:lnTo>
                    <a:lnTo>
                      <a:pt x="65" y="2056"/>
                    </a:lnTo>
                    <a:lnTo>
                      <a:pt x="70" y="2056"/>
                    </a:lnTo>
                    <a:lnTo>
                      <a:pt x="76" y="2056"/>
                    </a:lnTo>
                    <a:lnTo>
                      <a:pt x="81" y="2056"/>
                    </a:lnTo>
                    <a:lnTo>
                      <a:pt x="86" y="2056"/>
                    </a:lnTo>
                    <a:lnTo>
                      <a:pt x="91" y="2056"/>
                    </a:lnTo>
                    <a:lnTo>
                      <a:pt x="96" y="2056"/>
                    </a:lnTo>
                    <a:lnTo>
                      <a:pt x="101" y="2056"/>
                    </a:lnTo>
                    <a:lnTo>
                      <a:pt x="106" y="2056"/>
                    </a:lnTo>
                    <a:lnTo>
                      <a:pt x="111" y="2056"/>
                    </a:lnTo>
                    <a:lnTo>
                      <a:pt x="116" y="2056"/>
                    </a:lnTo>
                    <a:lnTo>
                      <a:pt x="121" y="2056"/>
                    </a:lnTo>
                    <a:lnTo>
                      <a:pt x="126" y="2056"/>
                    </a:lnTo>
                    <a:lnTo>
                      <a:pt x="131" y="2056"/>
                    </a:lnTo>
                    <a:lnTo>
                      <a:pt x="136" y="2056"/>
                    </a:lnTo>
                    <a:lnTo>
                      <a:pt x="141" y="2056"/>
                    </a:lnTo>
                    <a:lnTo>
                      <a:pt x="146" y="2056"/>
                    </a:lnTo>
                    <a:lnTo>
                      <a:pt x="151" y="2056"/>
                    </a:lnTo>
                    <a:lnTo>
                      <a:pt x="156" y="2056"/>
                    </a:lnTo>
                    <a:lnTo>
                      <a:pt x="162" y="2055"/>
                    </a:lnTo>
                    <a:lnTo>
                      <a:pt x="167" y="2055"/>
                    </a:lnTo>
                    <a:lnTo>
                      <a:pt x="172" y="2055"/>
                    </a:lnTo>
                    <a:lnTo>
                      <a:pt x="177" y="2055"/>
                    </a:lnTo>
                    <a:lnTo>
                      <a:pt x="182" y="2055"/>
                    </a:lnTo>
                    <a:lnTo>
                      <a:pt x="187" y="2055"/>
                    </a:lnTo>
                    <a:lnTo>
                      <a:pt x="192" y="2055"/>
                    </a:lnTo>
                    <a:lnTo>
                      <a:pt x="197" y="2055"/>
                    </a:lnTo>
                    <a:lnTo>
                      <a:pt x="202" y="2055"/>
                    </a:lnTo>
                    <a:lnTo>
                      <a:pt x="207" y="2055"/>
                    </a:lnTo>
                    <a:lnTo>
                      <a:pt x="212" y="2055"/>
                    </a:lnTo>
                    <a:lnTo>
                      <a:pt x="217" y="2055"/>
                    </a:lnTo>
                    <a:lnTo>
                      <a:pt x="222" y="2055"/>
                    </a:lnTo>
                    <a:lnTo>
                      <a:pt x="227" y="2055"/>
                    </a:lnTo>
                    <a:lnTo>
                      <a:pt x="232" y="2055"/>
                    </a:lnTo>
                    <a:lnTo>
                      <a:pt x="237" y="2055"/>
                    </a:lnTo>
                    <a:lnTo>
                      <a:pt x="242" y="2055"/>
                    </a:lnTo>
                    <a:lnTo>
                      <a:pt x="247" y="2055"/>
                    </a:lnTo>
                    <a:lnTo>
                      <a:pt x="252" y="2055"/>
                    </a:lnTo>
                    <a:lnTo>
                      <a:pt x="257" y="1551"/>
                    </a:lnTo>
                    <a:lnTo>
                      <a:pt x="262" y="1847"/>
                    </a:lnTo>
                    <a:lnTo>
                      <a:pt x="267" y="1731"/>
                    </a:lnTo>
                    <a:lnTo>
                      <a:pt x="273" y="1746"/>
                    </a:lnTo>
                    <a:lnTo>
                      <a:pt x="278" y="1652"/>
                    </a:lnTo>
                    <a:lnTo>
                      <a:pt x="283" y="1614"/>
                    </a:lnTo>
                    <a:lnTo>
                      <a:pt x="288" y="1541"/>
                    </a:lnTo>
                    <a:lnTo>
                      <a:pt x="293" y="1492"/>
                    </a:lnTo>
                    <a:lnTo>
                      <a:pt x="298" y="1431"/>
                    </a:lnTo>
                    <a:lnTo>
                      <a:pt x="303" y="1381"/>
                    </a:lnTo>
                    <a:lnTo>
                      <a:pt x="308" y="1327"/>
                    </a:lnTo>
                    <a:lnTo>
                      <a:pt x="313" y="1279"/>
                    </a:lnTo>
                    <a:lnTo>
                      <a:pt x="318" y="1230"/>
                    </a:lnTo>
                    <a:lnTo>
                      <a:pt x="323" y="1185"/>
                    </a:lnTo>
                    <a:lnTo>
                      <a:pt x="328" y="1140"/>
                    </a:lnTo>
                    <a:lnTo>
                      <a:pt x="333" y="1098"/>
                    </a:lnTo>
                    <a:lnTo>
                      <a:pt x="338" y="1056"/>
                    </a:lnTo>
                    <a:lnTo>
                      <a:pt x="343" y="1017"/>
                    </a:lnTo>
                    <a:lnTo>
                      <a:pt x="349" y="979"/>
                    </a:lnTo>
                    <a:lnTo>
                      <a:pt x="354" y="942"/>
                    </a:lnTo>
                    <a:lnTo>
                      <a:pt x="359" y="907"/>
                    </a:lnTo>
                    <a:lnTo>
                      <a:pt x="364" y="873"/>
                    </a:lnTo>
                    <a:lnTo>
                      <a:pt x="369" y="840"/>
                    </a:lnTo>
                    <a:lnTo>
                      <a:pt x="374" y="809"/>
                    </a:lnTo>
                    <a:lnTo>
                      <a:pt x="379" y="779"/>
                    </a:lnTo>
                    <a:lnTo>
                      <a:pt x="384" y="750"/>
                    </a:lnTo>
                    <a:lnTo>
                      <a:pt x="389" y="722"/>
                    </a:lnTo>
                    <a:lnTo>
                      <a:pt x="394" y="695"/>
                    </a:lnTo>
                    <a:lnTo>
                      <a:pt x="399" y="669"/>
                    </a:lnTo>
                    <a:lnTo>
                      <a:pt x="404" y="644"/>
                    </a:lnTo>
                    <a:lnTo>
                      <a:pt x="409" y="620"/>
                    </a:lnTo>
                    <a:lnTo>
                      <a:pt x="414" y="596"/>
                    </a:lnTo>
                    <a:lnTo>
                      <a:pt x="419" y="574"/>
                    </a:lnTo>
                    <a:lnTo>
                      <a:pt x="424" y="553"/>
                    </a:lnTo>
                    <a:lnTo>
                      <a:pt x="429" y="532"/>
                    </a:lnTo>
                    <a:lnTo>
                      <a:pt x="434" y="512"/>
                    </a:lnTo>
                    <a:lnTo>
                      <a:pt x="439" y="493"/>
                    </a:lnTo>
                    <a:lnTo>
                      <a:pt x="444" y="474"/>
                    </a:lnTo>
                    <a:lnTo>
                      <a:pt x="449" y="457"/>
                    </a:lnTo>
                    <a:lnTo>
                      <a:pt x="454" y="440"/>
                    </a:lnTo>
                    <a:lnTo>
                      <a:pt x="459" y="423"/>
                    </a:lnTo>
                    <a:lnTo>
                      <a:pt x="465" y="407"/>
                    </a:lnTo>
                    <a:lnTo>
                      <a:pt x="470" y="392"/>
                    </a:lnTo>
                    <a:lnTo>
                      <a:pt x="475" y="378"/>
                    </a:lnTo>
                    <a:lnTo>
                      <a:pt x="480" y="363"/>
                    </a:lnTo>
                    <a:lnTo>
                      <a:pt x="485" y="350"/>
                    </a:lnTo>
                    <a:lnTo>
                      <a:pt x="490" y="337"/>
                    </a:lnTo>
                    <a:lnTo>
                      <a:pt x="495" y="324"/>
                    </a:lnTo>
                    <a:lnTo>
                      <a:pt x="500" y="312"/>
                    </a:lnTo>
                    <a:lnTo>
                      <a:pt x="505" y="300"/>
                    </a:lnTo>
                    <a:lnTo>
                      <a:pt x="510" y="289"/>
                    </a:lnTo>
                    <a:lnTo>
                      <a:pt x="515" y="278"/>
                    </a:lnTo>
                    <a:lnTo>
                      <a:pt x="520" y="268"/>
                    </a:lnTo>
                    <a:lnTo>
                      <a:pt x="525" y="258"/>
                    </a:lnTo>
                    <a:lnTo>
                      <a:pt x="530" y="248"/>
                    </a:lnTo>
                    <a:lnTo>
                      <a:pt x="535" y="239"/>
                    </a:lnTo>
                    <a:lnTo>
                      <a:pt x="540" y="230"/>
                    </a:lnTo>
                    <a:lnTo>
                      <a:pt x="546" y="221"/>
                    </a:lnTo>
                    <a:lnTo>
                      <a:pt x="551" y="213"/>
                    </a:lnTo>
                    <a:lnTo>
                      <a:pt x="556" y="205"/>
                    </a:lnTo>
                    <a:lnTo>
                      <a:pt x="561" y="197"/>
                    </a:lnTo>
                    <a:lnTo>
                      <a:pt x="566" y="190"/>
                    </a:lnTo>
                    <a:lnTo>
                      <a:pt x="571" y="183"/>
                    </a:lnTo>
                    <a:lnTo>
                      <a:pt x="576" y="176"/>
                    </a:lnTo>
                    <a:lnTo>
                      <a:pt x="581" y="170"/>
                    </a:lnTo>
                    <a:lnTo>
                      <a:pt x="586" y="163"/>
                    </a:lnTo>
                    <a:lnTo>
                      <a:pt x="591" y="157"/>
                    </a:lnTo>
                    <a:lnTo>
                      <a:pt x="596" y="151"/>
                    </a:lnTo>
                    <a:lnTo>
                      <a:pt x="601" y="146"/>
                    </a:lnTo>
                    <a:lnTo>
                      <a:pt x="606" y="140"/>
                    </a:lnTo>
                    <a:lnTo>
                      <a:pt x="611" y="135"/>
                    </a:lnTo>
                    <a:lnTo>
                      <a:pt x="616" y="130"/>
                    </a:lnTo>
                    <a:lnTo>
                      <a:pt x="621" y="125"/>
                    </a:lnTo>
                    <a:lnTo>
                      <a:pt x="626" y="120"/>
                    </a:lnTo>
                    <a:lnTo>
                      <a:pt x="631" y="116"/>
                    </a:lnTo>
                    <a:lnTo>
                      <a:pt x="636" y="111"/>
                    </a:lnTo>
                    <a:lnTo>
                      <a:pt x="641" y="107"/>
                    </a:lnTo>
                    <a:lnTo>
                      <a:pt x="646" y="103"/>
                    </a:lnTo>
                    <a:lnTo>
                      <a:pt x="652" y="99"/>
                    </a:lnTo>
                    <a:lnTo>
                      <a:pt x="657" y="96"/>
                    </a:lnTo>
                    <a:lnTo>
                      <a:pt x="662" y="92"/>
                    </a:lnTo>
                    <a:lnTo>
                      <a:pt x="667" y="89"/>
                    </a:lnTo>
                    <a:lnTo>
                      <a:pt x="672" y="85"/>
                    </a:lnTo>
                    <a:lnTo>
                      <a:pt x="677" y="82"/>
                    </a:lnTo>
                    <a:lnTo>
                      <a:pt x="682" y="79"/>
                    </a:lnTo>
                    <a:lnTo>
                      <a:pt x="687" y="76"/>
                    </a:lnTo>
                    <a:lnTo>
                      <a:pt x="692" y="73"/>
                    </a:lnTo>
                    <a:lnTo>
                      <a:pt x="697" y="70"/>
                    </a:lnTo>
                    <a:lnTo>
                      <a:pt x="702" y="68"/>
                    </a:lnTo>
                    <a:lnTo>
                      <a:pt x="707" y="65"/>
                    </a:lnTo>
                    <a:lnTo>
                      <a:pt x="712" y="63"/>
                    </a:lnTo>
                    <a:lnTo>
                      <a:pt x="717" y="60"/>
                    </a:lnTo>
                    <a:lnTo>
                      <a:pt x="722" y="58"/>
                    </a:lnTo>
                    <a:lnTo>
                      <a:pt x="727" y="56"/>
                    </a:lnTo>
                    <a:lnTo>
                      <a:pt x="732" y="54"/>
                    </a:lnTo>
                    <a:lnTo>
                      <a:pt x="737" y="52"/>
                    </a:lnTo>
                    <a:lnTo>
                      <a:pt x="743" y="50"/>
                    </a:lnTo>
                    <a:lnTo>
                      <a:pt x="748" y="48"/>
                    </a:lnTo>
                    <a:lnTo>
                      <a:pt x="753" y="46"/>
                    </a:lnTo>
                    <a:lnTo>
                      <a:pt x="758" y="44"/>
                    </a:lnTo>
                    <a:lnTo>
                      <a:pt x="763" y="43"/>
                    </a:lnTo>
                    <a:lnTo>
                      <a:pt x="768" y="41"/>
                    </a:lnTo>
                    <a:lnTo>
                      <a:pt x="773" y="40"/>
                    </a:lnTo>
                    <a:lnTo>
                      <a:pt x="778" y="38"/>
                    </a:lnTo>
                    <a:lnTo>
                      <a:pt x="783" y="37"/>
                    </a:lnTo>
                    <a:lnTo>
                      <a:pt x="788" y="36"/>
                    </a:lnTo>
                    <a:lnTo>
                      <a:pt x="793" y="34"/>
                    </a:lnTo>
                    <a:lnTo>
                      <a:pt x="798" y="33"/>
                    </a:lnTo>
                    <a:lnTo>
                      <a:pt x="803" y="31"/>
                    </a:lnTo>
                    <a:lnTo>
                      <a:pt x="808" y="30"/>
                    </a:lnTo>
                    <a:lnTo>
                      <a:pt x="813" y="29"/>
                    </a:lnTo>
                    <a:lnTo>
                      <a:pt x="818" y="28"/>
                    </a:lnTo>
                    <a:lnTo>
                      <a:pt x="823" y="27"/>
                    </a:lnTo>
                    <a:lnTo>
                      <a:pt x="829" y="26"/>
                    </a:lnTo>
                    <a:lnTo>
                      <a:pt x="834" y="25"/>
                    </a:lnTo>
                    <a:lnTo>
                      <a:pt x="839" y="24"/>
                    </a:lnTo>
                    <a:lnTo>
                      <a:pt x="844" y="23"/>
                    </a:lnTo>
                    <a:lnTo>
                      <a:pt x="849" y="22"/>
                    </a:lnTo>
                    <a:lnTo>
                      <a:pt x="854" y="21"/>
                    </a:lnTo>
                    <a:lnTo>
                      <a:pt x="859" y="21"/>
                    </a:lnTo>
                    <a:lnTo>
                      <a:pt x="864" y="20"/>
                    </a:lnTo>
                    <a:lnTo>
                      <a:pt x="869" y="19"/>
                    </a:lnTo>
                    <a:lnTo>
                      <a:pt x="874" y="19"/>
                    </a:lnTo>
                    <a:lnTo>
                      <a:pt x="879" y="18"/>
                    </a:lnTo>
                    <a:lnTo>
                      <a:pt x="884" y="17"/>
                    </a:lnTo>
                    <a:lnTo>
                      <a:pt x="889" y="16"/>
                    </a:lnTo>
                    <a:lnTo>
                      <a:pt x="894" y="16"/>
                    </a:lnTo>
                    <a:lnTo>
                      <a:pt x="899" y="15"/>
                    </a:lnTo>
                    <a:lnTo>
                      <a:pt x="904" y="15"/>
                    </a:lnTo>
                    <a:lnTo>
                      <a:pt x="909" y="14"/>
                    </a:lnTo>
                    <a:lnTo>
                      <a:pt x="914" y="14"/>
                    </a:lnTo>
                    <a:lnTo>
                      <a:pt x="919" y="13"/>
                    </a:lnTo>
                    <a:lnTo>
                      <a:pt x="924" y="13"/>
                    </a:lnTo>
                    <a:lnTo>
                      <a:pt x="929" y="12"/>
                    </a:lnTo>
                    <a:lnTo>
                      <a:pt x="935" y="12"/>
                    </a:lnTo>
                    <a:lnTo>
                      <a:pt x="940" y="11"/>
                    </a:lnTo>
                    <a:lnTo>
                      <a:pt x="945" y="11"/>
                    </a:lnTo>
                    <a:lnTo>
                      <a:pt x="950" y="10"/>
                    </a:lnTo>
                    <a:lnTo>
                      <a:pt x="955" y="10"/>
                    </a:lnTo>
                    <a:lnTo>
                      <a:pt x="960" y="10"/>
                    </a:lnTo>
                    <a:lnTo>
                      <a:pt x="965" y="9"/>
                    </a:lnTo>
                    <a:lnTo>
                      <a:pt x="970" y="9"/>
                    </a:lnTo>
                    <a:lnTo>
                      <a:pt x="975" y="9"/>
                    </a:lnTo>
                    <a:lnTo>
                      <a:pt x="980" y="8"/>
                    </a:lnTo>
                    <a:lnTo>
                      <a:pt x="985" y="8"/>
                    </a:lnTo>
                    <a:lnTo>
                      <a:pt x="990" y="7"/>
                    </a:lnTo>
                    <a:lnTo>
                      <a:pt x="995" y="7"/>
                    </a:lnTo>
                    <a:lnTo>
                      <a:pt x="1000" y="7"/>
                    </a:lnTo>
                    <a:lnTo>
                      <a:pt x="1005" y="7"/>
                    </a:lnTo>
                    <a:lnTo>
                      <a:pt x="1010" y="6"/>
                    </a:lnTo>
                    <a:lnTo>
                      <a:pt x="1016" y="6"/>
                    </a:lnTo>
                    <a:lnTo>
                      <a:pt x="1021" y="6"/>
                    </a:lnTo>
                    <a:lnTo>
                      <a:pt x="1026" y="6"/>
                    </a:lnTo>
                    <a:lnTo>
                      <a:pt x="1031" y="6"/>
                    </a:lnTo>
                    <a:lnTo>
                      <a:pt x="1036" y="5"/>
                    </a:lnTo>
                    <a:lnTo>
                      <a:pt x="1041" y="5"/>
                    </a:lnTo>
                    <a:lnTo>
                      <a:pt x="1046" y="5"/>
                    </a:lnTo>
                    <a:lnTo>
                      <a:pt x="1051" y="5"/>
                    </a:lnTo>
                    <a:lnTo>
                      <a:pt x="1056" y="4"/>
                    </a:lnTo>
                    <a:lnTo>
                      <a:pt x="1061" y="4"/>
                    </a:lnTo>
                    <a:lnTo>
                      <a:pt x="1066" y="4"/>
                    </a:lnTo>
                    <a:lnTo>
                      <a:pt x="1071" y="4"/>
                    </a:lnTo>
                    <a:lnTo>
                      <a:pt x="1076" y="4"/>
                    </a:lnTo>
                    <a:lnTo>
                      <a:pt x="1081" y="4"/>
                    </a:lnTo>
                    <a:lnTo>
                      <a:pt x="1086" y="4"/>
                    </a:lnTo>
                    <a:lnTo>
                      <a:pt x="1091" y="3"/>
                    </a:lnTo>
                    <a:lnTo>
                      <a:pt x="1096" y="3"/>
                    </a:lnTo>
                    <a:lnTo>
                      <a:pt x="1101" y="3"/>
                    </a:lnTo>
                    <a:lnTo>
                      <a:pt x="1106" y="3"/>
                    </a:lnTo>
                    <a:lnTo>
                      <a:pt x="1111" y="3"/>
                    </a:lnTo>
                    <a:lnTo>
                      <a:pt x="1116" y="3"/>
                    </a:lnTo>
                    <a:lnTo>
                      <a:pt x="1121" y="3"/>
                    </a:lnTo>
                    <a:lnTo>
                      <a:pt x="1126" y="3"/>
                    </a:lnTo>
                    <a:lnTo>
                      <a:pt x="1132" y="3"/>
                    </a:lnTo>
                    <a:lnTo>
                      <a:pt x="1137" y="2"/>
                    </a:lnTo>
                    <a:lnTo>
                      <a:pt x="1142" y="2"/>
                    </a:lnTo>
                    <a:lnTo>
                      <a:pt x="1147" y="2"/>
                    </a:lnTo>
                    <a:lnTo>
                      <a:pt x="1152" y="2"/>
                    </a:lnTo>
                    <a:lnTo>
                      <a:pt x="1157" y="2"/>
                    </a:lnTo>
                    <a:lnTo>
                      <a:pt x="1162" y="2"/>
                    </a:lnTo>
                    <a:lnTo>
                      <a:pt x="1167" y="2"/>
                    </a:lnTo>
                    <a:lnTo>
                      <a:pt x="1172" y="2"/>
                    </a:lnTo>
                    <a:lnTo>
                      <a:pt x="1177" y="2"/>
                    </a:lnTo>
                    <a:lnTo>
                      <a:pt x="1182" y="2"/>
                    </a:lnTo>
                    <a:lnTo>
                      <a:pt x="1187" y="2"/>
                    </a:lnTo>
                    <a:lnTo>
                      <a:pt x="1192" y="2"/>
                    </a:lnTo>
                    <a:lnTo>
                      <a:pt x="1197" y="2"/>
                    </a:lnTo>
                    <a:lnTo>
                      <a:pt x="1202" y="2"/>
                    </a:lnTo>
                    <a:lnTo>
                      <a:pt x="1208" y="1"/>
                    </a:lnTo>
                    <a:lnTo>
                      <a:pt x="1213" y="1"/>
                    </a:lnTo>
                    <a:lnTo>
                      <a:pt x="1218" y="1"/>
                    </a:lnTo>
                    <a:lnTo>
                      <a:pt x="1223" y="1"/>
                    </a:lnTo>
                    <a:lnTo>
                      <a:pt x="1228" y="1"/>
                    </a:lnTo>
                    <a:lnTo>
                      <a:pt x="1233" y="1"/>
                    </a:lnTo>
                    <a:lnTo>
                      <a:pt x="1238" y="1"/>
                    </a:lnTo>
                    <a:lnTo>
                      <a:pt x="1243" y="1"/>
                    </a:lnTo>
                    <a:lnTo>
                      <a:pt x="1248" y="1"/>
                    </a:lnTo>
                    <a:lnTo>
                      <a:pt x="1253" y="1"/>
                    </a:lnTo>
                    <a:lnTo>
                      <a:pt x="1258" y="1"/>
                    </a:lnTo>
                    <a:lnTo>
                      <a:pt x="1263" y="1"/>
                    </a:lnTo>
                    <a:lnTo>
                      <a:pt x="1268" y="1"/>
                    </a:lnTo>
                    <a:lnTo>
                      <a:pt x="1273" y="1"/>
                    </a:lnTo>
                    <a:lnTo>
                      <a:pt x="1278" y="1"/>
                    </a:lnTo>
                    <a:lnTo>
                      <a:pt x="1283" y="1"/>
                    </a:lnTo>
                    <a:lnTo>
                      <a:pt x="1288" y="1"/>
                    </a:lnTo>
                    <a:lnTo>
                      <a:pt x="1293" y="1"/>
                    </a:lnTo>
                    <a:lnTo>
                      <a:pt x="1298" y="1"/>
                    </a:lnTo>
                    <a:lnTo>
                      <a:pt x="1303" y="0"/>
                    </a:lnTo>
                    <a:lnTo>
                      <a:pt x="1308" y="0"/>
                    </a:lnTo>
                    <a:lnTo>
                      <a:pt x="1313" y="0"/>
                    </a:lnTo>
                    <a:lnTo>
                      <a:pt x="1318" y="0"/>
                    </a:lnTo>
                    <a:lnTo>
                      <a:pt x="1324" y="0"/>
                    </a:lnTo>
                    <a:lnTo>
                      <a:pt x="1329" y="0"/>
                    </a:lnTo>
                    <a:lnTo>
                      <a:pt x="1334" y="0"/>
                    </a:lnTo>
                    <a:lnTo>
                      <a:pt x="1339" y="0"/>
                    </a:lnTo>
                    <a:lnTo>
                      <a:pt x="1344" y="0"/>
                    </a:lnTo>
                    <a:lnTo>
                      <a:pt x="1349" y="0"/>
                    </a:lnTo>
                    <a:lnTo>
                      <a:pt x="1354" y="0"/>
                    </a:lnTo>
                    <a:lnTo>
                      <a:pt x="1359" y="0"/>
                    </a:lnTo>
                    <a:lnTo>
                      <a:pt x="1364" y="0"/>
                    </a:lnTo>
                    <a:lnTo>
                      <a:pt x="1369" y="0"/>
                    </a:lnTo>
                    <a:lnTo>
                      <a:pt x="1374" y="0"/>
                    </a:lnTo>
                    <a:lnTo>
                      <a:pt x="1379" y="0"/>
                    </a:lnTo>
                    <a:lnTo>
                      <a:pt x="1384" y="0"/>
                    </a:lnTo>
                    <a:lnTo>
                      <a:pt x="1389" y="0"/>
                    </a:lnTo>
                    <a:lnTo>
                      <a:pt x="1394" y="0"/>
                    </a:lnTo>
                    <a:lnTo>
                      <a:pt x="1399" y="0"/>
                    </a:lnTo>
                    <a:lnTo>
                      <a:pt x="1405" y="0"/>
                    </a:lnTo>
                    <a:lnTo>
                      <a:pt x="1410" y="0"/>
                    </a:lnTo>
                    <a:lnTo>
                      <a:pt x="1415" y="0"/>
                    </a:lnTo>
                    <a:lnTo>
                      <a:pt x="1420" y="0"/>
                    </a:lnTo>
                    <a:lnTo>
                      <a:pt x="1425" y="0"/>
                    </a:lnTo>
                    <a:lnTo>
                      <a:pt x="1430" y="0"/>
                    </a:lnTo>
                    <a:lnTo>
                      <a:pt x="1435" y="0"/>
                    </a:lnTo>
                    <a:lnTo>
                      <a:pt x="1440" y="0"/>
                    </a:lnTo>
                    <a:lnTo>
                      <a:pt x="1445" y="0"/>
                    </a:lnTo>
                    <a:lnTo>
                      <a:pt x="1450" y="0"/>
                    </a:lnTo>
                    <a:lnTo>
                      <a:pt x="1455" y="0"/>
                    </a:lnTo>
                    <a:lnTo>
                      <a:pt x="1460" y="0"/>
                    </a:lnTo>
                    <a:lnTo>
                      <a:pt x="1465" y="0"/>
                    </a:lnTo>
                    <a:lnTo>
                      <a:pt x="1470" y="0"/>
                    </a:lnTo>
                    <a:lnTo>
                      <a:pt x="1475" y="0"/>
                    </a:lnTo>
                    <a:lnTo>
                      <a:pt x="1480" y="0"/>
                    </a:lnTo>
                    <a:lnTo>
                      <a:pt x="1485" y="0"/>
                    </a:lnTo>
                    <a:lnTo>
                      <a:pt x="1490" y="0"/>
                    </a:lnTo>
                    <a:lnTo>
                      <a:pt x="1495" y="0"/>
                    </a:lnTo>
                    <a:lnTo>
                      <a:pt x="1501" y="0"/>
                    </a:lnTo>
                    <a:lnTo>
                      <a:pt x="1506" y="0"/>
                    </a:lnTo>
                    <a:lnTo>
                      <a:pt x="1511" y="0"/>
                    </a:lnTo>
                    <a:lnTo>
                      <a:pt x="1516" y="0"/>
                    </a:lnTo>
                    <a:lnTo>
                      <a:pt x="1521" y="0"/>
                    </a:lnTo>
                    <a:lnTo>
                      <a:pt x="1526" y="0"/>
                    </a:lnTo>
                    <a:lnTo>
                      <a:pt x="1531" y="0"/>
                    </a:lnTo>
                    <a:lnTo>
                      <a:pt x="1536" y="0"/>
                    </a:lnTo>
                    <a:lnTo>
                      <a:pt x="1541" y="0"/>
                    </a:lnTo>
                    <a:lnTo>
                      <a:pt x="1546" y="0"/>
                    </a:lnTo>
                    <a:lnTo>
                      <a:pt x="1551" y="0"/>
                    </a:lnTo>
                    <a:lnTo>
                      <a:pt x="1556" y="0"/>
                    </a:lnTo>
                    <a:lnTo>
                      <a:pt x="1561" y="0"/>
                    </a:lnTo>
                    <a:lnTo>
                      <a:pt x="1566" y="0"/>
                    </a:lnTo>
                    <a:lnTo>
                      <a:pt x="1571" y="0"/>
                    </a:lnTo>
                    <a:lnTo>
                      <a:pt x="1576" y="0"/>
                    </a:lnTo>
                    <a:lnTo>
                      <a:pt x="1581" y="0"/>
                    </a:lnTo>
                    <a:lnTo>
                      <a:pt x="1586" y="0"/>
                    </a:lnTo>
                    <a:lnTo>
                      <a:pt x="1591" y="0"/>
                    </a:lnTo>
                    <a:lnTo>
                      <a:pt x="1596" y="0"/>
                    </a:lnTo>
                    <a:lnTo>
                      <a:pt x="1602" y="0"/>
                    </a:lnTo>
                    <a:lnTo>
                      <a:pt x="1607" y="0"/>
                    </a:lnTo>
                    <a:lnTo>
                      <a:pt x="1612" y="0"/>
                    </a:lnTo>
                    <a:lnTo>
                      <a:pt x="1617" y="0"/>
                    </a:lnTo>
                    <a:lnTo>
                      <a:pt x="1622" y="0"/>
                    </a:lnTo>
                    <a:lnTo>
                      <a:pt x="1627" y="0"/>
                    </a:lnTo>
                    <a:lnTo>
                      <a:pt x="1632" y="0"/>
                    </a:lnTo>
                    <a:lnTo>
                      <a:pt x="1637" y="0"/>
                    </a:lnTo>
                    <a:lnTo>
                      <a:pt x="1642" y="0"/>
                    </a:lnTo>
                    <a:lnTo>
                      <a:pt x="1647" y="0"/>
                    </a:lnTo>
                    <a:lnTo>
                      <a:pt x="1652" y="0"/>
                    </a:lnTo>
                    <a:lnTo>
                      <a:pt x="1657" y="0"/>
                    </a:lnTo>
                    <a:lnTo>
                      <a:pt x="1662" y="0"/>
                    </a:lnTo>
                    <a:lnTo>
                      <a:pt x="1667" y="0"/>
                    </a:lnTo>
                    <a:lnTo>
                      <a:pt x="1672" y="0"/>
                    </a:lnTo>
                    <a:lnTo>
                      <a:pt x="1678" y="0"/>
                    </a:lnTo>
                    <a:lnTo>
                      <a:pt x="1683" y="0"/>
                    </a:lnTo>
                    <a:lnTo>
                      <a:pt x="1688" y="0"/>
                    </a:lnTo>
                    <a:lnTo>
                      <a:pt x="1693" y="0"/>
                    </a:lnTo>
                    <a:lnTo>
                      <a:pt x="1698" y="0"/>
                    </a:lnTo>
                    <a:lnTo>
                      <a:pt x="1703" y="0"/>
                    </a:lnTo>
                    <a:lnTo>
                      <a:pt x="1708" y="0"/>
                    </a:lnTo>
                    <a:lnTo>
                      <a:pt x="1713" y="0"/>
                    </a:lnTo>
                    <a:lnTo>
                      <a:pt x="1713" y="0"/>
                    </a:lnTo>
                  </a:path>
                </a:pathLst>
              </a:custGeom>
              <a:noFill/>
              <a:ln w="6350" cap="flat">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348">
                <a:extLst>
                  <a:ext uri="{FF2B5EF4-FFF2-40B4-BE49-F238E27FC236}">
                    <a16:creationId xmlns:a16="http://schemas.microsoft.com/office/drawing/2014/main" id="{F51CBFAC-5F68-4FE9-A69C-D91594B82F1E}"/>
                  </a:ext>
                </a:extLst>
              </p:cNvPr>
              <p:cNvSpPr>
                <a:spLocks/>
              </p:cNvSpPr>
              <p:nvPr/>
            </p:nvSpPr>
            <p:spPr bwMode="auto">
              <a:xfrm>
                <a:off x="1306" y="1209"/>
                <a:ext cx="1711" cy="2131"/>
              </a:xfrm>
              <a:custGeom>
                <a:avLst/>
                <a:gdLst>
                  <a:gd name="T0" fmla="*/ 23 w 1711"/>
                  <a:gd name="T1" fmla="*/ 2076 h 2131"/>
                  <a:gd name="T2" fmla="*/ 53 w 1711"/>
                  <a:gd name="T3" fmla="*/ 2057 h 2131"/>
                  <a:gd name="T4" fmla="*/ 84 w 1711"/>
                  <a:gd name="T5" fmla="*/ 2053 h 2131"/>
                  <a:gd name="T6" fmla="*/ 114 w 1711"/>
                  <a:gd name="T7" fmla="*/ 2053 h 2131"/>
                  <a:gd name="T8" fmla="*/ 144 w 1711"/>
                  <a:gd name="T9" fmla="*/ 2053 h 2131"/>
                  <a:gd name="T10" fmla="*/ 175 w 1711"/>
                  <a:gd name="T11" fmla="*/ 2053 h 2131"/>
                  <a:gd name="T12" fmla="*/ 205 w 1711"/>
                  <a:gd name="T13" fmla="*/ 2053 h 2131"/>
                  <a:gd name="T14" fmla="*/ 235 w 1711"/>
                  <a:gd name="T15" fmla="*/ 2054 h 2131"/>
                  <a:gd name="T16" fmla="*/ 265 w 1711"/>
                  <a:gd name="T17" fmla="*/ 1857 h 2131"/>
                  <a:gd name="T18" fmla="*/ 296 w 1711"/>
                  <a:gd name="T19" fmla="*/ 1550 h 2131"/>
                  <a:gd name="T20" fmla="*/ 326 w 1711"/>
                  <a:gd name="T21" fmla="*/ 1226 h 2131"/>
                  <a:gd name="T22" fmla="*/ 357 w 1711"/>
                  <a:gd name="T23" fmla="*/ 962 h 2131"/>
                  <a:gd name="T24" fmla="*/ 387 w 1711"/>
                  <a:gd name="T25" fmla="*/ 754 h 2131"/>
                  <a:gd name="T26" fmla="*/ 417 w 1711"/>
                  <a:gd name="T27" fmla="*/ 591 h 2131"/>
                  <a:gd name="T28" fmla="*/ 447 w 1711"/>
                  <a:gd name="T29" fmla="*/ 463 h 2131"/>
                  <a:gd name="T30" fmla="*/ 478 w 1711"/>
                  <a:gd name="T31" fmla="*/ 363 h 2131"/>
                  <a:gd name="T32" fmla="*/ 508 w 1711"/>
                  <a:gd name="T33" fmla="*/ 284 h 2131"/>
                  <a:gd name="T34" fmla="*/ 538 w 1711"/>
                  <a:gd name="T35" fmla="*/ 222 h 2131"/>
                  <a:gd name="T36" fmla="*/ 569 w 1711"/>
                  <a:gd name="T37" fmla="*/ 174 h 2131"/>
                  <a:gd name="T38" fmla="*/ 599 w 1711"/>
                  <a:gd name="T39" fmla="*/ 136 h 2131"/>
                  <a:gd name="T40" fmla="*/ 629 w 1711"/>
                  <a:gd name="T41" fmla="*/ 107 h 2131"/>
                  <a:gd name="T42" fmla="*/ 660 w 1711"/>
                  <a:gd name="T43" fmla="*/ 84 h 2131"/>
                  <a:gd name="T44" fmla="*/ 690 w 1711"/>
                  <a:gd name="T45" fmla="*/ 65 h 2131"/>
                  <a:gd name="T46" fmla="*/ 720 w 1711"/>
                  <a:gd name="T47" fmla="*/ 51 h 2131"/>
                  <a:gd name="T48" fmla="*/ 751 w 1711"/>
                  <a:gd name="T49" fmla="*/ 40 h 2131"/>
                  <a:gd name="T50" fmla="*/ 781 w 1711"/>
                  <a:gd name="T51" fmla="*/ 31 h 2131"/>
                  <a:gd name="T52" fmla="*/ 811 w 1711"/>
                  <a:gd name="T53" fmla="*/ 24 h 2131"/>
                  <a:gd name="T54" fmla="*/ 842 w 1711"/>
                  <a:gd name="T55" fmla="*/ 19 h 2131"/>
                  <a:gd name="T56" fmla="*/ 872 w 1711"/>
                  <a:gd name="T57" fmla="*/ 15 h 2131"/>
                  <a:gd name="T58" fmla="*/ 902 w 1711"/>
                  <a:gd name="T59" fmla="*/ 12 h 2131"/>
                  <a:gd name="T60" fmla="*/ 933 w 1711"/>
                  <a:gd name="T61" fmla="*/ 9 h 2131"/>
                  <a:gd name="T62" fmla="*/ 963 w 1711"/>
                  <a:gd name="T63" fmla="*/ 7 h 2131"/>
                  <a:gd name="T64" fmla="*/ 993 w 1711"/>
                  <a:gd name="T65" fmla="*/ 6 h 2131"/>
                  <a:gd name="T66" fmla="*/ 1024 w 1711"/>
                  <a:gd name="T67" fmla="*/ 4 h 2131"/>
                  <a:gd name="T68" fmla="*/ 1054 w 1711"/>
                  <a:gd name="T69" fmla="*/ 3 h 2131"/>
                  <a:gd name="T70" fmla="*/ 1084 w 1711"/>
                  <a:gd name="T71" fmla="*/ 3 h 2131"/>
                  <a:gd name="T72" fmla="*/ 1114 w 1711"/>
                  <a:gd name="T73" fmla="*/ 2 h 2131"/>
                  <a:gd name="T74" fmla="*/ 1145 w 1711"/>
                  <a:gd name="T75" fmla="*/ 2 h 2131"/>
                  <a:gd name="T76" fmla="*/ 1175 w 1711"/>
                  <a:gd name="T77" fmla="*/ 1 h 2131"/>
                  <a:gd name="T78" fmla="*/ 1206 w 1711"/>
                  <a:gd name="T79" fmla="*/ 1 h 2131"/>
                  <a:gd name="T80" fmla="*/ 1236 w 1711"/>
                  <a:gd name="T81" fmla="*/ 1 h 2131"/>
                  <a:gd name="T82" fmla="*/ 1266 w 1711"/>
                  <a:gd name="T83" fmla="*/ 0 h 2131"/>
                  <a:gd name="T84" fmla="*/ 1296 w 1711"/>
                  <a:gd name="T85" fmla="*/ 0 h 2131"/>
                  <a:gd name="T86" fmla="*/ 1327 w 1711"/>
                  <a:gd name="T87" fmla="*/ 0 h 2131"/>
                  <a:gd name="T88" fmla="*/ 1357 w 1711"/>
                  <a:gd name="T89" fmla="*/ 0 h 2131"/>
                  <a:gd name="T90" fmla="*/ 1387 w 1711"/>
                  <a:gd name="T91" fmla="*/ 0 h 2131"/>
                  <a:gd name="T92" fmla="*/ 1418 w 1711"/>
                  <a:gd name="T93" fmla="*/ 0 h 2131"/>
                  <a:gd name="T94" fmla="*/ 1448 w 1711"/>
                  <a:gd name="T95" fmla="*/ 0 h 2131"/>
                  <a:gd name="T96" fmla="*/ 1478 w 1711"/>
                  <a:gd name="T97" fmla="*/ 0 h 2131"/>
                  <a:gd name="T98" fmla="*/ 1509 w 1711"/>
                  <a:gd name="T99" fmla="*/ 0 h 2131"/>
                  <a:gd name="T100" fmla="*/ 1539 w 1711"/>
                  <a:gd name="T101" fmla="*/ 0 h 2131"/>
                  <a:gd name="T102" fmla="*/ 1569 w 1711"/>
                  <a:gd name="T103" fmla="*/ 0 h 2131"/>
                  <a:gd name="T104" fmla="*/ 1600 w 1711"/>
                  <a:gd name="T105" fmla="*/ 0 h 2131"/>
                  <a:gd name="T106" fmla="*/ 1630 w 1711"/>
                  <a:gd name="T107" fmla="*/ 0 h 2131"/>
                  <a:gd name="T108" fmla="*/ 1660 w 1711"/>
                  <a:gd name="T109" fmla="*/ 0 h 2131"/>
                  <a:gd name="T110" fmla="*/ 1691 w 1711"/>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1" h="2131">
                    <a:moveTo>
                      <a:pt x="0" y="2131"/>
                    </a:moveTo>
                    <a:lnTo>
                      <a:pt x="3" y="2116"/>
                    </a:lnTo>
                    <a:lnTo>
                      <a:pt x="8" y="2102"/>
                    </a:lnTo>
                    <a:lnTo>
                      <a:pt x="13" y="2091"/>
                    </a:lnTo>
                    <a:lnTo>
                      <a:pt x="18" y="2082"/>
                    </a:lnTo>
                    <a:lnTo>
                      <a:pt x="23" y="2076"/>
                    </a:lnTo>
                    <a:lnTo>
                      <a:pt x="28" y="2070"/>
                    </a:lnTo>
                    <a:lnTo>
                      <a:pt x="33" y="2066"/>
                    </a:lnTo>
                    <a:lnTo>
                      <a:pt x="38" y="2063"/>
                    </a:lnTo>
                    <a:lnTo>
                      <a:pt x="43" y="2060"/>
                    </a:lnTo>
                    <a:lnTo>
                      <a:pt x="48" y="2059"/>
                    </a:lnTo>
                    <a:lnTo>
                      <a:pt x="53" y="2057"/>
                    </a:lnTo>
                    <a:lnTo>
                      <a:pt x="58" y="2056"/>
                    </a:lnTo>
                    <a:lnTo>
                      <a:pt x="63" y="2055"/>
                    </a:lnTo>
                    <a:lnTo>
                      <a:pt x="68" y="2055"/>
                    </a:lnTo>
                    <a:lnTo>
                      <a:pt x="74" y="2054"/>
                    </a:lnTo>
                    <a:lnTo>
                      <a:pt x="79" y="2053"/>
                    </a:lnTo>
                    <a:lnTo>
                      <a:pt x="84" y="2053"/>
                    </a:lnTo>
                    <a:lnTo>
                      <a:pt x="89" y="2053"/>
                    </a:lnTo>
                    <a:lnTo>
                      <a:pt x="94" y="2053"/>
                    </a:lnTo>
                    <a:lnTo>
                      <a:pt x="99" y="2053"/>
                    </a:lnTo>
                    <a:lnTo>
                      <a:pt x="104" y="2053"/>
                    </a:lnTo>
                    <a:lnTo>
                      <a:pt x="109" y="2053"/>
                    </a:lnTo>
                    <a:lnTo>
                      <a:pt x="114" y="2053"/>
                    </a:lnTo>
                    <a:lnTo>
                      <a:pt x="119" y="2053"/>
                    </a:lnTo>
                    <a:lnTo>
                      <a:pt x="124" y="2053"/>
                    </a:lnTo>
                    <a:lnTo>
                      <a:pt x="129" y="2053"/>
                    </a:lnTo>
                    <a:lnTo>
                      <a:pt x="134" y="2053"/>
                    </a:lnTo>
                    <a:lnTo>
                      <a:pt x="139" y="2053"/>
                    </a:lnTo>
                    <a:lnTo>
                      <a:pt x="144" y="2053"/>
                    </a:lnTo>
                    <a:lnTo>
                      <a:pt x="149" y="2053"/>
                    </a:lnTo>
                    <a:lnTo>
                      <a:pt x="154" y="2053"/>
                    </a:lnTo>
                    <a:lnTo>
                      <a:pt x="160" y="2053"/>
                    </a:lnTo>
                    <a:lnTo>
                      <a:pt x="165" y="2053"/>
                    </a:lnTo>
                    <a:lnTo>
                      <a:pt x="170" y="2053"/>
                    </a:lnTo>
                    <a:lnTo>
                      <a:pt x="175" y="2053"/>
                    </a:lnTo>
                    <a:lnTo>
                      <a:pt x="180" y="2053"/>
                    </a:lnTo>
                    <a:lnTo>
                      <a:pt x="185" y="2053"/>
                    </a:lnTo>
                    <a:lnTo>
                      <a:pt x="190" y="2053"/>
                    </a:lnTo>
                    <a:lnTo>
                      <a:pt x="195" y="2053"/>
                    </a:lnTo>
                    <a:lnTo>
                      <a:pt x="200" y="2053"/>
                    </a:lnTo>
                    <a:lnTo>
                      <a:pt x="205" y="2053"/>
                    </a:lnTo>
                    <a:lnTo>
                      <a:pt x="210" y="2054"/>
                    </a:lnTo>
                    <a:lnTo>
                      <a:pt x="215" y="2054"/>
                    </a:lnTo>
                    <a:lnTo>
                      <a:pt x="220" y="2054"/>
                    </a:lnTo>
                    <a:lnTo>
                      <a:pt x="225" y="2054"/>
                    </a:lnTo>
                    <a:lnTo>
                      <a:pt x="230" y="2054"/>
                    </a:lnTo>
                    <a:lnTo>
                      <a:pt x="235" y="2054"/>
                    </a:lnTo>
                    <a:lnTo>
                      <a:pt x="240" y="2054"/>
                    </a:lnTo>
                    <a:lnTo>
                      <a:pt x="245" y="2054"/>
                    </a:lnTo>
                    <a:lnTo>
                      <a:pt x="250" y="2054"/>
                    </a:lnTo>
                    <a:lnTo>
                      <a:pt x="255" y="1882"/>
                    </a:lnTo>
                    <a:lnTo>
                      <a:pt x="260" y="1884"/>
                    </a:lnTo>
                    <a:lnTo>
                      <a:pt x="265" y="1857"/>
                    </a:lnTo>
                    <a:lnTo>
                      <a:pt x="271" y="1820"/>
                    </a:lnTo>
                    <a:lnTo>
                      <a:pt x="276" y="1773"/>
                    </a:lnTo>
                    <a:lnTo>
                      <a:pt x="281" y="1721"/>
                    </a:lnTo>
                    <a:lnTo>
                      <a:pt x="286" y="1666"/>
                    </a:lnTo>
                    <a:lnTo>
                      <a:pt x="291" y="1608"/>
                    </a:lnTo>
                    <a:lnTo>
                      <a:pt x="296" y="1550"/>
                    </a:lnTo>
                    <a:lnTo>
                      <a:pt x="301" y="1493"/>
                    </a:lnTo>
                    <a:lnTo>
                      <a:pt x="306" y="1437"/>
                    </a:lnTo>
                    <a:lnTo>
                      <a:pt x="311" y="1382"/>
                    </a:lnTo>
                    <a:lnTo>
                      <a:pt x="316" y="1328"/>
                    </a:lnTo>
                    <a:lnTo>
                      <a:pt x="321" y="1276"/>
                    </a:lnTo>
                    <a:lnTo>
                      <a:pt x="326" y="1226"/>
                    </a:lnTo>
                    <a:lnTo>
                      <a:pt x="331" y="1178"/>
                    </a:lnTo>
                    <a:lnTo>
                      <a:pt x="336" y="1131"/>
                    </a:lnTo>
                    <a:lnTo>
                      <a:pt x="341" y="1086"/>
                    </a:lnTo>
                    <a:lnTo>
                      <a:pt x="347" y="1043"/>
                    </a:lnTo>
                    <a:lnTo>
                      <a:pt x="352" y="1002"/>
                    </a:lnTo>
                    <a:lnTo>
                      <a:pt x="357" y="962"/>
                    </a:lnTo>
                    <a:lnTo>
                      <a:pt x="362" y="924"/>
                    </a:lnTo>
                    <a:lnTo>
                      <a:pt x="367" y="887"/>
                    </a:lnTo>
                    <a:lnTo>
                      <a:pt x="372" y="852"/>
                    </a:lnTo>
                    <a:lnTo>
                      <a:pt x="377" y="818"/>
                    </a:lnTo>
                    <a:lnTo>
                      <a:pt x="382" y="785"/>
                    </a:lnTo>
                    <a:lnTo>
                      <a:pt x="387" y="754"/>
                    </a:lnTo>
                    <a:lnTo>
                      <a:pt x="392" y="724"/>
                    </a:lnTo>
                    <a:lnTo>
                      <a:pt x="397" y="695"/>
                    </a:lnTo>
                    <a:lnTo>
                      <a:pt x="402" y="668"/>
                    </a:lnTo>
                    <a:lnTo>
                      <a:pt x="407" y="641"/>
                    </a:lnTo>
                    <a:lnTo>
                      <a:pt x="412" y="615"/>
                    </a:lnTo>
                    <a:lnTo>
                      <a:pt x="417" y="591"/>
                    </a:lnTo>
                    <a:lnTo>
                      <a:pt x="422" y="567"/>
                    </a:lnTo>
                    <a:lnTo>
                      <a:pt x="427" y="545"/>
                    </a:lnTo>
                    <a:lnTo>
                      <a:pt x="432" y="523"/>
                    </a:lnTo>
                    <a:lnTo>
                      <a:pt x="437" y="502"/>
                    </a:lnTo>
                    <a:lnTo>
                      <a:pt x="442" y="482"/>
                    </a:lnTo>
                    <a:lnTo>
                      <a:pt x="447" y="463"/>
                    </a:lnTo>
                    <a:lnTo>
                      <a:pt x="452" y="444"/>
                    </a:lnTo>
                    <a:lnTo>
                      <a:pt x="457" y="427"/>
                    </a:lnTo>
                    <a:lnTo>
                      <a:pt x="463" y="410"/>
                    </a:lnTo>
                    <a:lnTo>
                      <a:pt x="468" y="393"/>
                    </a:lnTo>
                    <a:lnTo>
                      <a:pt x="473" y="378"/>
                    </a:lnTo>
                    <a:lnTo>
                      <a:pt x="478" y="363"/>
                    </a:lnTo>
                    <a:lnTo>
                      <a:pt x="483" y="348"/>
                    </a:lnTo>
                    <a:lnTo>
                      <a:pt x="488" y="334"/>
                    </a:lnTo>
                    <a:lnTo>
                      <a:pt x="493" y="321"/>
                    </a:lnTo>
                    <a:lnTo>
                      <a:pt x="498" y="308"/>
                    </a:lnTo>
                    <a:lnTo>
                      <a:pt x="503" y="296"/>
                    </a:lnTo>
                    <a:lnTo>
                      <a:pt x="508" y="284"/>
                    </a:lnTo>
                    <a:lnTo>
                      <a:pt x="513" y="273"/>
                    </a:lnTo>
                    <a:lnTo>
                      <a:pt x="518" y="262"/>
                    </a:lnTo>
                    <a:lnTo>
                      <a:pt x="523" y="251"/>
                    </a:lnTo>
                    <a:lnTo>
                      <a:pt x="528" y="241"/>
                    </a:lnTo>
                    <a:lnTo>
                      <a:pt x="533" y="232"/>
                    </a:lnTo>
                    <a:lnTo>
                      <a:pt x="538" y="222"/>
                    </a:lnTo>
                    <a:lnTo>
                      <a:pt x="544" y="214"/>
                    </a:lnTo>
                    <a:lnTo>
                      <a:pt x="549" y="205"/>
                    </a:lnTo>
                    <a:lnTo>
                      <a:pt x="554" y="197"/>
                    </a:lnTo>
                    <a:lnTo>
                      <a:pt x="559" y="189"/>
                    </a:lnTo>
                    <a:lnTo>
                      <a:pt x="564" y="181"/>
                    </a:lnTo>
                    <a:lnTo>
                      <a:pt x="569" y="174"/>
                    </a:lnTo>
                    <a:lnTo>
                      <a:pt x="574" y="167"/>
                    </a:lnTo>
                    <a:lnTo>
                      <a:pt x="579" y="161"/>
                    </a:lnTo>
                    <a:lnTo>
                      <a:pt x="584" y="154"/>
                    </a:lnTo>
                    <a:lnTo>
                      <a:pt x="589" y="148"/>
                    </a:lnTo>
                    <a:lnTo>
                      <a:pt x="594" y="142"/>
                    </a:lnTo>
                    <a:lnTo>
                      <a:pt x="599" y="136"/>
                    </a:lnTo>
                    <a:lnTo>
                      <a:pt x="604" y="131"/>
                    </a:lnTo>
                    <a:lnTo>
                      <a:pt x="609" y="126"/>
                    </a:lnTo>
                    <a:lnTo>
                      <a:pt x="614" y="121"/>
                    </a:lnTo>
                    <a:lnTo>
                      <a:pt x="619" y="116"/>
                    </a:lnTo>
                    <a:lnTo>
                      <a:pt x="624" y="111"/>
                    </a:lnTo>
                    <a:lnTo>
                      <a:pt x="629" y="107"/>
                    </a:lnTo>
                    <a:lnTo>
                      <a:pt x="634" y="103"/>
                    </a:lnTo>
                    <a:lnTo>
                      <a:pt x="639" y="99"/>
                    </a:lnTo>
                    <a:lnTo>
                      <a:pt x="644" y="95"/>
                    </a:lnTo>
                    <a:lnTo>
                      <a:pt x="650" y="91"/>
                    </a:lnTo>
                    <a:lnTo>
                      <a:pt x="655" y="87"/>
                    </a:lnTo>
                    <a:lnTo>
                      <a:pt x="660" y="84"/>
                    </a:lnTo>
                    <a:lnTo>
                      <a:pt x="665" y="80"/>
                    </a:lnTo>
                    <a:lnTo>
                      <a:pt x="670" y="77"/>
                    </a:lnTo>
                    <a:lnTo>
                      <a:pt x="675" y="74"/>
                    </a:lnTo>
                    <a:lnTo>
                      <a:pt x="680" y="71"/>
                    </a:lnTo>
                    <a:lnTo>
                      <a:pt x="685" y="68"/>
                    </a:lnTo>
                    <a:lnTo>
                      <a:pt x="690" y="65"/>
                    </a:lnTo>
                    <a:lnTo>
                      <a:pt x="695" y="63"/>
                    </a:lnTo>
                    <a:lnTo>
                      <a:pt x="700" y="60"/>
                    </a:lnTo>
                    <a:lnTo>
                      <a:pt x="705" y="58"/>
                    </a:lnTo>
                    <a:lnTo>
                      <a:pt x="710" y="56"/>
                    </a:lnTo>
                    <a:lnTo>
                      <a:pt x="715" y="53"/>
                    </a:lnTo>
                    <a:lnTo>
                      <a:pt x="720" y="51"/>
                    </a:lnTo>
                    <a:lnTo>
                      <a:pt x="725" y="49"/>
                    </a:lnTo>
                    <a:lnTo>
                      <a:pt x="730" y="47"/>
                    </a:lnTo>
                    <a:lnTo>
                      <a:pt x="735" y="45"/>
                    </a:lnTo>
                    <a:lnTo>
                      <a:pt x="741" y="44"/>
                    </a:lnTo>
                    <a:lnTo>
                      <a:pt x="746" y="42"/>
                    </a:lnTo>
                    <a:lnTo>
                      <a:pt x="751" y="40"/>
                    </a:lnTo>
                    <a:lnTo>
                      <a:pt x="756" y="38"/>
                    </a:lnTo>
                    <a:lnTo>
                      <a:pt x="761" y="37"/>
                    </a:lnTo>
                    <a:lnTo>
                      <a:pt x="766" y="36"/>
                    </a:lnTo>
                    <a:lnTo>
                      <a:pt x="771" y="34"/>
                    </a:lnTo>
                    <a:lnTo>
                      <a:pt x="776" y="33"/>
                    </a:lnTo>
                    <a:lnTo>
                      <a:pt x="781" y="31"/>
                    </a:lnTo>
                    <a:lnTo>
                      <a:pt x="786" y="30"/>
                    </a:lnTo>
                    <a:lnTo>
                      <a:pt x="791" y="29"/>
                    </a:lnTo>
                    <a:lnTo>
                      <a:pt x="796" y="28"/>
                    </a:lnTo>
                    <a:lnTo>
                      <a:pt x="801" y="27"/>
                    </a:lnTo>
                    <a:lnTo>
                      <a:pt x="806" y="26"/>
                    </a:lnTo>
                    <a:lnTo>
                      <a:pt x="811" y="24"/>
                    </a:lnTo>
                    <a:lnTo>
                      <a:pt x="816" y="24"/>
                    </a:lnTo>
                    <a:lnTo>
                      <a:pt x="821" y="23"/>
                    </a:lnTo>
                    <a:lnTo>
                      <a:pt x="827" y="22"/>
                    </a:lnTo>
                    <a:lnTo>
                      <a:pt x="832" y="21"/>
                    </a:lnTo>
                    <a:lnTo>
                      <a:pt x="837" y="20"/>
                    </a:lnTo>
                    <a:lnTo>
                      <a:pt x="842" y="19"/>
                    </a:lnTo>
                    <a:lnTo>
                      <a:pt x="847" y="19"/>
                    </a:lnTo>
                    <a:lnTo>
                      <a:pt x="852" y="18"/>
                    </a:lnTo>
                    <a:lnTo>
                      <a:pt x="857" y="17"/>
                    </a:lnTo>
                    <a:lnTo>
                      <a:pt x="862" y="16"/>
                    </a:lnTo>
                    <a:lnTo>
                      <a:pt x="867" y="16"/>
                    </a:lnTo>
                    <a:lnTo>
                      <a:pt x="872" y="15"/>
                    </a:lnTo>
                    <a:lnTo>
                      <a:pt x="877" y="14"/>
                    </a:lnTo>
                    <a:lnTo>
                      <a:pt x="882" y="14"/>
                    </a:lnTo>
                    <a:lnTo>
                      <a:pt x="887" y="13"/>
                    </a:lnTo>
                    <a:lnTo>
                      <a:pt x="892" y="13"/>
                    </a:lnTo>
                    <a:lnTo>
                      <a:pt x="897" y="12"/>
                    </a:lnTo>
                    <a:lnTo>
                      <a:pt x="902" y="12"/>
                    </a:lnTo>
                    <a:lnTo>
                      <a:pt x="907" y="11"/>
                    </a:lnTo>
                    <a:lnTo>
                      <a:pt x="912" y="11"/>
                    </a:lnTo>
                    <a:lnTo>
                      <a:pt x="917" y="10"/>
                    </a:lnTo>
                    <a:lnTo>
                      <a:pt x="922" y="10"/>
                    </a:lnTo>
                    <a:lnTo>
                      <a:pt x="927" y="10"/>
                    </a:lnTo>
                    <a:lnTo>
                      <a:pt x="933" y="9"/>
                    </a:lnTo>
                    <a:lnTo>
                      <a:pt x="938" y="9"/>
                    </a:lnTo>
                    <a:lnTo>
                      <a:pt x="943" y="9"/>
                    </a:lnTo>
                    <a:lnTo>
                      <a:pt x="948" y="8"/>
                    </a:lnTo>
                    <a:lnTo>
                      <a:pt x="953" y="8"/>
                    </a:lnTo>
                    <a:lnTo>
                      <a:pt x="958" y="7"/>
                    </a:lnTo>
                    <a:lnTo>
                      <a:pt x="963" y="7"/>
                    </a:lnTo>
                    <a:lnTo>
                      <a:pt x="968" y="7"/>
                    </a:lnTo>
                    <a:lnTo>
                      <a:pt x="973" y="7"/>
                    </a:lnTo>
                    <a:lnTo>
                      <a:pt x="978" y="6"/>
                    </a:lnTo>
                    <a:lnTo>
                      <a:pt x="983" y="6"/>
                    </a:lnTo>
                    <a:lnTo>
                      <a:pt x="988" y="6"/>
                    </a:lnTo>
                    <a:lnTo>
                      <a:pt x="993" y="6"/>
                    </a:lnTo>
                    <a:lnTo>
                      <a:pt x="998" y="5"/>
                    </a:lnTo>
                    <a:lnTo>
                      <a:pt x="1003" y="5"/>
                    </a:lnTo>
                    <a:lnTo>
                      <a:pt x="1008" y="5"/>
                    </a:lnTo>
                    <a:lnTo>
                      <a:pt x="1014" y="5"/>
                    </a:lnTo>
                    <a:lnTo>
                      <a:pt x="1019" y="4"/>
                    </a:lnTo>
                    <a:lnTo>
                      <a:pt x="1024" y="4"/>
                    </a:lnTo>
                    <a:lnTo>
                      <a:pt x="1029" y="4"/>
                    </a:lnTo>
                    <a:lnTo>
                      <a:pt x="1034" y="4"/>
                    </a:lnTo>
                    <a:lnTo>
                      <a:pt x="1039" y="4"/>
                    </a:lnTo>
                    <a:lnTo>
                      <a:pt x="1044" y="4"/>
                    </a:lnTo>
                    <a:lnTo>
                      <a:pt x="1049" y="3"/>
                    </a:lnTo>
                    <a:lnTo>
                      <a:pt x="1054" y="3"/>
                    </a:lnTo>
                    <a:lnTo>
                      <a:pt x="1059" y="3"/>
                    </a:lnTo>
                    <a:lnTo>
                      <a:pt x="1064" y="3"/>
                    </a:lnTo>
                    <a:lnTo>
                      <a:pt x="1069" y="3"/>
                    </a:lnTo>
                    <a:lnTo>
                      <a:pt x="1074" y="3"/>
                    </a:lnTo>
                    <a:lnTo>
                      <a:pt x="1079" y="3"/>
                    </a:lnTo>
                    <a:lnTo>
                      <a:pt x="1084" y="3"/>
                    </a:lnTo>
                    <a:lnTo>
                      <a:pt x="1089" y="3"/>
                    </a:lnTo>
                    <a:lnTo>
                      <a:pt x="1094" y="2"/>
                    </a:lnTo>
                    <a:lnTo>
                      <a:pt x="1099" y="2"/>
                    </a:lnTo>
                    <a:lnTo>
                      <a:pt x="1104" y="2"/>
                    </a:lnTo>
                    <a:lnTo>
                      <a:pt x="1109" y="2"/>
                    </a:lnTo>
                    <a:lnTo>
                      <a:pt x="1114" y="2"/>
                    </a:lnTo>
                    <a:lnTo>
                      <a:pt x="1119" y="2"/>
                    </a:lnTo>
                    <a:lnTo>
                      <a:pt x="1124" y="2"/>
                    </a:lnTo>
                    <a:lnTo>
                      <a:pt x="1130" y="2"/>
                    </a:lnTo>
                    <a:lnTo>
                      <a:pt x="1135" y="2"/>
                    </a:lnTo>
                    <a:lnTo>
                      <a:pt x="1140" y="2"/>
                    </a:lnTo>
                    <a:lnTo>
                      <a:pt x="1145" y="2"/>
                    </a:lnTo>
                    <a:lnTo>
                      <a:pt x="1150" y="2"/>
                    </a:lnTo>
                    <a:lnTo>
                      <a:pt x="1155" y="1"/>
                    </a:lnTo>
                    <a:lnTo>
                      <a:pt x="1160" y="1"/>
                    </a:lnTo>
                    <a:lnTo>
                      <a:pt x="1165" y="1"/>
                    </a:lnTo>
                    <a:lnTo>
                      <a:pt x="1170" y="1"/>
                    </a:lnTo>
                    <a:lnTo>
                      <a:pt x="1175" y="1"/>
                    </a:lnTo>
                    <a:lnTo>
                      <a:pt x="1180" y="1"/>
                    </a:lnTo>
                    <a:lnTo>
                      <a:pt x="1185" y="1"/>
                    </a:lnTo>
                    <a:lnTo>
                      <a:pt x="1190" y="1"/>
                    </a:lnTo>
                    <a:lnTo>
                      <a:pt x="1195" y="1"/>
                    </a:lnTo>
                    <a:lnTo>
                      <a:pt x="1200" y="1"/>
                    </a:lnTo>
                    <a:lnTo>
                      <a:pt x="1206" y="1"/>
                    </a:lnTo>
                    <a:lnTo>
                      <a:pt x="1211" y="1"/>
                    </a:lnTo>
                    <a:lnTo>
                      <a:pt x="1216" y="1"/>
                    </a:lnTo>
                    <a:lnTo>
                      <a:pt x="1221" y="1"/>
                    </a:lnTo>
                    <a:lnTo>
                      <a:pt x="1226" y="1"/>
                    </a:lnTo>
                    <a:lnTo>
                      <a:pt x="1231" y="1"/>
                    </a:lnTo>
                    <a:lnTo>
                      <a:pt x="1236" y="1"/>
                    </a:lnTo>
                    <a:lnTo>
                      <a:pt x="1241" y="1"/>
                    </a:lnTo>
                    <a:lnTo>
                      <a:pt x="1246" y="1"/>
                    </a:lnTo>
                    <a:lnTo>
                      <a:pt x="1251" y="0"/>
                    </a:lnTo>
                    <a:lnTo>
                      <a:pt x="1256" y="0"/>
                    </a:lnTo>
                    <a:lnTo>
                      <a:pt x="1261" y="0"/>
                    </a:lnTo>
                    <a:lnTo>
                      <a:pt x="1266" y="0"/>
                    </a:lnTo>
                    <a:lnTo>
                      <a:pt x="1271" y="0"/>
                    </a:lnTo>
                    <a:lnTo>
                      <a:pt x="1276" y="0"/>
                    </a:lnTo>
                    <a:lnTo>
                      <a:pt x="1281" y="0"/>
                    </a:lnTo>
                    <a:lnTo>
                      <a:pt x="1286" y="0"/>
                    </a:lnTo>
                    <a:lnTo>
                      <a:pt x="1291" y="0"/>
                    </a:lnTo>
                    <a:lnTo>
                      <a:pt x="1296" y="0"/>
                    </a:lnTo>
                    <a:lnTo>
                      <a:pt x="1301" y="0"/>
                    </a:lnTo>
                    <a:lnTo>
                      <a:pt x="1306" y="0"/>
                    </a:lnTo>
                    <a:lnTo>
                      <a:pt x="1311" y="0"/>
                    </a:lnTo>
                    <a:lnTo>
                      <a:pt x="1316" y="0"/>
                    </a:lnTo>
                    <a:lnTo>
                      <a:pt x="1322" y="0"/>
                    </a:lnTo>
                    <a:lnTo>
                      <a:pt x="1327" y="0"/>
                    </a:lnTo>
                    <a:lnTo>
                      <a:pt x="1332" y="0"/>
                    </a:lnTo>
                    <a:lnTo>
                      <a:pt x="1337" y="0"/>
                    </a:lnTo>
                    <a:lnTo>
                      <a:pt x="1342" y="0"/>
                    </a:lnTo>
                    <a:lnTo>
                      <a:pt x="1347" y="0"/>
                    </a:lnTo>
                    <a:lnTo>
                      <a:pt x="1352" y="0"/>
                    </a:lnTo>
                    <a:lnTo>
                      <a:pt x="1357" y="0"/>
                    </a:lnTo>
                    <a:lnTo>
                      <a:pt x="1362" y="0"/>
                    </a:lnTo>
                    <a:lnTo>
                      <a:pt x="1367" y="0"/>
                    </a:lnTo>
                    <a:lnTo>
                      <a:pt x="1372" y="0"/>
                    </a:lnTo>
                    <a:lnTo>
                      <a:pt x="1377" y="0"/>
                    </a:lnTo>
                    <a:lnTo>
                      <a:pt x="1382" y="0"/>
                    </a:lnTo>
                    <a:lnTo>
                      <a:pt x="1387" y="0"/>
                    </a:lnTo>
                    <a:lnTo>
                      <a:pt x="1392" y="0"/>
                    </a:lnTo>
                    <a:lnTo>
                      <a:pt x="1397" y="0"/>
                    </a:lnTo>
                    <a:lnTo>
                      <a:pt x="1403" y="0"/>
                    </a:lnTo>
                    <a:lnTo>
                      <a:pt x="1408" y="0"/>
                    </a:lnTo>
                    <a:lnTo>
                      <a:pt x="1413" y="0"/>
                    </a:lnTo>
                    <a:lnTo>
                      <a:pt x="1418" y="0"/>
                    </a:lnTo>
                    <a:lnTo>
                      <a:pt x="1423" y="0"/>
                    </a:lnTo>
                    <a:lnTo>
                      <a:pt x="1428" y="0"/>
                    </a:lnTo>
                    <a:lnTo>
                      <a:pt x="1433" y="0"/>
                    </a:lnTo>
                    <a:lnTo>
                      <a:pt x="1438" y="0"/>
                    </a:lnTo>
                    <a:lnTo>
                      <a:pt x="1443" y="0"/>
                    </a:lnTo>
                    <a:lnTo>
                      <a:pt x="1448" y="0"/>
                    </a:lnTo>
                    <a:lnTo>
                      <a:pt x="1453" y="0"/>
                    </a:lnTo>
                    <a:lnTo>
                      <a:pt x="1458" y="0"/>
                    </a:lnTo>
                    <a:lnTo>
                      <a:pt x="1463" y="0"/>
                    </a:lnTo>
                    <a:lnTo>
                      <a:pt x="1468" y="0"/>
                    </a:lnTo>
                    <a:lnTo>
                      <a:pt x="1473" y="0"/>
                    </a:lnTo>
                    <a:lnTo>
                      <a:pt x="1478" y="0"/>
                    </a:lnTo>
                    <a:lnTo>
                      <a:pt x="1483" y="0"/>
                    </a:lnTo>
                    <a:lnTo>
                      <a:pt x="1488" y="0"/>
                    </a:lnTo>
                    <a:lnTo>
                      <a:pt x="1493" y="0"/>
                    </a:lnTo>
                    <a:lnTo>
                      <a:pt x="1499" y="0"/>
                    </a:lnTo>
                    <a:lnTo>
                      <a:pt x="1504" y="0"/>
                    </a:lnTo>
                    <a:lnTo>
                      <a:pt x="1509" y="0"/>
                    </a:lnTo>
                    <a:lnTo>
                      <a:pt x="1514" y="0"/>
                    </a:lnTo>
                    <a:lnTo>
                      <a:pt x="1519" y="0"/>
                    </a:lnTo>
                    <a:lnTo>
                      <a:pt x="1524" y="0"/>
                    </a:lnTo>
                    <a:lnTo>
                      <a:pt x="1529" y="0"/>
                    </a:lnTo>
                    <a:lnTo>
                      <a:pt x="1534" y="0"/>
                    </a:lnTo>
                    <a:lnTo>
                      <a:pt x="1539" y="0"/>
                    </a:lnTo>
                    <a:lnTo>
                      <a:pt x="1544" y="0"/>
                    </a:lnTo>
                    <a:lnTo>
                      <a:pt x="1549" y="0"/>
                    </a:lnTo>
                    <a:lnTo>
                      <a:pt x="1554" y="0"/>
                    </a:lnTo>
                    <a:lnTo>
                      <a:pt x="1559" y="0"/>
                    </a:lnTo>
                    <a:lnTo>
                      <a:pt x="1564" y="0"/>
                    </a:lnTo>
                    <a:lnTo>
                      <a:pt x="1569" y="0"/>
                    </a:lnTo>
                    <a:lnTo>
                      <a:pt x="1574" y="0"/>
                    </a:lnTo>
                    <a:lnTo>
                      <a:pt x="1579" y="0"/>
                    </a:lnTo>
                    <a:lnTo>
                      <a:pt x="1584" y="0"/>
                    </a:lnTo>
                    <a:lnTo>
                      <a:pt x="1589" y="0"/>
                    </a:lnTo>
                    <a:lnTo>
                      <a:pt x="1594" y="0"/>
                    </a:lnTo>
                    <a:lnTo>
                      <a:pt x="1600" y="0"/>
                    </a:lnTo>
                    <a:lnTo>
                      <a:pt x="1605" y="0"/>
                    </a:lnTo>
                    <a:lnTo>
                      <a:pt x="1610" y="0"/>
                    </a:lnTo>
                    <a:lnTo>
                      <a:pt x="1615" y="0"/>
                    </a:lnTo>
                    <a:lnTo>
                      <a:pt x="1620" y="0"/>
                    </a:lnTo>
                    <a:lnTo>
                      <a:pt x="1625" y="0"/>
                    </a:lnTo>
                    <a:lnTo>
                      <a:pt x="1630" y="0"/>
                    </a:lnTo>
                    <a:lnTo>
                      <a:pt x="1635" y="0"/>
                    </a:lnTo>
                    <a:lnTo>
                      <a:pt x="1640" y="0"/>
                    </a:lnTo>
                    <a:lnTo>
                      <a:pt x="1645" y="0"/>
                    </a:lnTo>
                    <a:lnTo>
                      <a:pt x="1650" y="0"/>
                    </a:lnTo>
                    <a:lnTo>
                      <a:pt x="1655" y="0"/>
                    </a:lnTo>
                    <a:lnTo>
                      <a:pt x="1660" y="0"/>
                    </a:lnTo>
                    <a:lnTo>
                      <a:pt x="1665" y="0"/>
                    </a:lnTo>
                    <a:lnTo>
                      <a:pt x="1670" y="0"/>
                    </a:lnTo>
                    <a:lnTo>
                      <a:pt x="1676" y="0"/>
                    </a:lnTo>
                    <a:lnTo>
                      <a:pt x="1681" y="0"/>
                    </a:lnTo>
                    <a:lnTo>
                      <a:pt x="1686" y="0"/>
                    </a:lnTo>
                    <a:lnTo>
                      <a:pt x="1691" y="0"/>
                    </a:lnTo>
                    <a:lnTo>
                      <a:pt x="1696" y="0"/>
                    </a:lnTo>
                    <a:lnTo>
                      <a:pt x="1701" y="0"/>
                    </a:lnTo>
                    <a:lnTo>
                      <a:pt x="1706" y="0"/>
                    </a:lnTo>
                    <a:lnTo>
                      <a:pt x="1711" y="0"/>
                    </a:lnTo>
                    <a:lnTo>
                      <a:pt x="1711"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349">
                <a:extLst>
                  <a:ext uri="{FF2B5EF4-FFF2-40B4-BE49-F238E27FC236}">
                    <a16:creationId xmlns:a16="http://schemas.microsoft.com/office/drawing/2014/main" id="{26D627F5-7D1A-4FCC-80B6-BF92D92FE79E}"/>
                  </a:ext>
                </a:extLst>
              </p:cNvPr>
              <p:cNvSpPr>
                <a:spLocks/>
              </p:cNvSpPr>
              <p:nvPr/>
            </p:nvSpPr>
            <p:spPr bwMode="auto">
              <a:xfrm>
                <a:off x="1305" y="1209"/>
                <a:ext cx="1712" cy="2131"/>
              </a:xfrm>
              <a:custGeom>
                <a:avLst/>
                <a:gdLst>
                  <a:gd name="T0" fmla="*/ 24 w 1712"/>
                  <a:gd name="T1" fmla="*/ 2062 h 2131"/>
                  <a:gd name="T2" fmla="*/ 54 w 1712"/>
                  <a:gd name="T3" fmla="*/ 2054 h 2131"/>
                  <a:gd name="T4" fmla="*/ 85 w 1712"/>
                  <a:gd name="T5" fmla="*/ 2053 h 2131"/>
                  <a:gd name="T6" fmla="*/ 115 w 1712"/>
                  <a:gd name="T7" fmla="*/ 2053 h 2131"/>
                  <a:gd name="T8" fmla="*/ 145 w 1712"/>
                  <a:gd name="T9" fmla="*/ 2054 h 2131"/>
                  <a:gd name="T10" fmla="*/ 176 w 1712"/>
                  <a:gd name="T11" fmla="*/ 2054 h 2131"/>
                  <a:gd name="T12" fmla="*/ 206 w 1712"/>
                  <a:gd name="T13" fmla="*/ 2054 h 2131"/>
                  <a:gd name="T14" fmla="*/ 236 w 1712"/>
                  <a:gd name="T15" fmla="*/ 2054 h 2131"/>
                  <a:gd name="T16" fmla="*/ 266 w 1712"/>
                  <a:gd name="T17" fmla="*/ 1800 h 2131"/>
                  <a:gd name="T18" fmla="*/ 297 w 1712"/>
                  <a:gd name="T19" fmla="*/ 1489 h 2131"/>
                  <a:gd name="T20" fmla="*/ 327 w 1712"/>
                  <a:gd name="T21" fmla="*/ 1172 h 2131"/>
                  <a:gd name="T22" fmla="*/ 358 w 1712"/>
                  <a:gd name="T23" fmla="*/ 921 h 2131"/>
                  <a:gd name="T24" fmla="*/ 388 w 1712"/>
                  <a:gd name="T25" fmla="*/ 724 h 2131"/>
                  <a:gd name="T26" fmla="*/ 418 w 1712"/>
                  <a:gd name="T27" fmla="*/ 569 h 2131"/>
                  <a:gd name="T28" fmla="*/ 448 w 1712"/>
                  <a:gd name="T29" fmla="*/ 447 h 2131"/>
                  <a:gd name="T30" fmla="*/ 479 w 1712"/>
                  <a:gd name="T31" fmla="*/ 351 h 2131"/>
                  <a:gd name="T32" fmla="*/ 509 w 1712"/>
                  <a:gd name="T33" fmla="*/ 276 h 2131"/>
                  <a:gd name="T34" fmla="*/ 539 w 1712"/>
                  <a:gd name="T35" fmla="*/ 217 h 2131"/>
                  <a:gd name="T36" fmla="*/ 570 w 1712"/>
                  <a:gd name="T37" fmla="*/ 170 h 2131"/>
                  <a:gd name="T38" fmla="*/ 600 w 1712"/>
                  <a:gd name="T39" fmla="*/ 134 h 2131"/>
                  <a:gd name="T40" fmla="*/ 630 w 1712"/>
                  <a:gd name="T41" fmla="*/ 105 h 2131"/>
                  <a:gd name="T42" fmla="*/ 661 w 1712"/>
                  <a:gd name="T43" fmla="*/ 82 h 2131"/>
                  <a:gd name="T44" fmla="*/ 691 w 1712"/>
                  <a:gd name="T45" fmla="*/ 65 h 2131"/>
                  <a:gd name="T46" fmla="*/ 721 w 1712"/>
                  <a:gd name="T47" fmla="*/ 51 h 2131"/>
                  <a:gd name="T48" fmla="*/ 752 w 1712"/>
                  <a:gd name="T49" fmla="*/ 40 h 2131"/>
                  <a:gd name="T50" fmla="*/ 782 w 1712"/>
                  <a:gd name="T51" fmla="*/ 31 h 2131"/>
                  <a:gd name="T52" fmla="*/ 812 w 1712"/>
                  <a:gd name="T53" fmla="*/ 24 h 2131"/>
                  <a:gd name="T54" fmla="*/ 843 w 1712"/>
                  <a:gd name="T55" fmla="*/ 19 h 2131"/>
                  <a:gd name="T56" fmla="*/ 873 w 1712"/>
                  <a:gd name="T57" fmla="*/ 15 h 2131"/>
                  <a:gd name="T58" fmla="*/ 903 w 1712"/>
                  <a:gd name="T59" fmla="*/ 12 h 2131"/>
                  <a:gd name="T60" fmla="*/ 934 w 1712"/>
                  <a:gd name="T61" fmla="*/ 9 h 2131"/>
                  <a:gd name="T62" fmla="*/ 964 w 1712"/>
                  <a:gd name="T63" fmla="*/ 7 h 2131"/>
                  <a:gd name="T64" fmla="*/ 994 w 1712"/>
                  <a:gd name="T65" fmla="*/ 6 h 2131"/>
                  <a:gd name="T66" fmla="*/ 1025 w 1712"/>
                  <a:gd name="T67" fmla="*/ 4 h 2131"/>
                  <a:gd name="T68" fmla="*/ 1055 w 1712"/>
                  <a:gd name="T69" fmla="*/ 3 h 2131"/>
                  <a:gd name="T70" fmla="*/ 1085 w 1712"/>
                  <a:gd name="T71" fmla="*/ 3 h 2131"/>
                  <a:gd name="T72" fmla="*/ 1115 w 1712"/>
                  <a:gd name="T73" fmla="*/ 2 h 2131"/>
                  <a:gd name="T74" fmla="*/ 1146 w 1712"/>
                  <a:gd name="T75" fmla="*/ 2 h 2131"/>
                  <a:gd name="T76" fmla="*/ 1176 w 1712"/>
                  <a:gd name="T77" fmla="*/ 1 h 2131"/>
                  <a:gd name="T78" fmla="*/ 1207 w 1712"/>
                  <a:gd name="T79" fmla="*/ 1 h 2131"/>
                  <a:gd name="T80" fmla="*/ 1237 w 1712"/>
                  <a:gd name="T81" fmla="*/ 1 h 2131"/>
                  <a:gd name="T82" fmla="*/ 1267 w 1712"/>
                  <a:gd name="T83" fmla="*/ 0 h 2131"/>
                  <a:gd name="T84" fmla="*/ 1297 w 1712"/>
                  <a:gd name="T85" fmla="*/ 0 h 2131"/>
                  <a:gd name="T86" fmla="*/ 1328 w 1712"/>
                  <a:gd name="T87" fmla="*/ 0 h 2131"/>
                  <a:gd name="T88" fmla="*/ 1358 w 1712"/>
                  <a:gd name="T89" fmla="*/ 0 h 2131"/>
                  <a:gd name="T90" fmla="*/ 1388 w 1712"/>
                  <a:gd name="T91" fmla="*/ 0 h 2131"/>
                  <a:gd name="T92" fmla="*/ 1419 w 1712"/>
                  <a:gd name="T93" fmla="*/ 0 h 2131"/>
                  <a:gd name="T94" fmla="*/ 1449 w 1712"/>
                  <a:gd name="T95" fmla="*/ 0 h 2131"/>
                  <a:gd name="T96" fmla="*/ 1479 w 1712"/>
                  <a:gd name="T97" fmla="*/ 0 h 2131"/>
                  <a:gd name="T98" fmla="*/ 1510 w 1712"/>
                  <a:gd name="T99" fmla="*/ 0 h 2131"/>
                  <a:gd name="T100" fmla="*/ 1540 w 1712"/>
                  <a:gd name="T101" fmla="*/ 0 h 2131"/>
                  <a:gd name="T102" fmla="*/ 1570 w 1712"/>
                  <a:gd name="T103" fmla="*/ 0 h 2131"/>
                  <a:gd name="T104" fmla="*/ 1601 w 1712"/>
                  <a:gd name="T105" fmla="*/ 0 h 2131"/>
                  <a:gd name="T106" fmla="*/ 1631 w 1712"/>
                  <a:gd name="T107" fmla="*/ 0 h 2131"/>
                  <a:gd name="T108" fmla="*/ 1661 w 1712"/>
                  <a:gd name="T109" fmla="*/ 0 h 2131"/>
                  <a:gd name="T110" fmla="*/ 1692 w 1712"/>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2" h="2131">
                    <a:moveTo>
                      <a:pt x="0" y="2131"/>
                    </a:moveTo>
                    <a:lnTo>
                      <a:pt x="4" y="2101"/>
                    </a:lnTo>
                    <a:lnTo>
                      <a:pt x="9" y="2086"/>
                    </a:lnTo>
                    <a:lnTo>
                      <a:pt x="14" y="2074"/>
                    </a:lnTo>
                    <a:lnTo>
                      <a:pt x="19" y="2067"/>
                    </a:lnTo>
                    <a:lnTo>
                      <a:pt x="24" y="2062"/>
                    </a:lnTo>
                    <a:lnTo>
                      <a:pt x="29" y="2059"/>
                    </a:lnTo>
                    <a:lnTo>
                      <a:pt x="34" y="2057"/>
                    </a:lnTo>
                    <a:lnTo>
                      <a:pt x="39" y="2056"/>
                    </a:lnTo>
                    <a:lnTo>
                      <a:pt x="44" y="2055"/>
                    </a:lnTo>
                    <a:lnTo>
                      <a:pt x="49" y="2054"/>
                    </a:lnTo>
                    <a:lnTo>
                      <a:pt x="54" y="2054"/>
                    </a:lnTo>
                    <a:lnTo>
                      <a:pt x="59" y="2053"/>
                    </a:lnTo>
                    <a:lnTo>
                      <a:pt x="64" y="2053"/>
                    </a:lnTo>
                    <a:lnTo>
                      <a:pt x="69" y="2053"/>
                    </a:lnTo>
                    <a:lnTo>
                      <a:pt x="75" y="2053"/>
                    </a:lnTo>
                    <a:lnTo>
                      <a:pt x="80" y="2053"/>
                    </a:lnTo>
                    <a:lnTo>
                      <a:pt x="85" y="2053"/>
                    </a:lnTo>
                    <a:lnTo>
                      <a:pt x="90" y="2053"/>
                    </a:lnTo>
                    <a:lnTo>
                      <a:pt x="95" y="2053"/>
                    </a:lnTo>
                    <a:lnTo>
                      <a:pt x="100" y="2053"/>
                    </a:lnTo>
                    <a:lnTo>
                      <a:pt x="105" y="2053"/>
                    </a:lnTo>
                    <a:lnTo>
                      <a:pt x="110" y="2053"/>
                    </a:lnTo>
                    <a:lnTo>
                      <a:pt x="115" y="2053"/>
                    </a:lnTo>
                    <a:lnTo>
                      <a:pt x="120" y="2053"/>
                    </a:lnTo>
                    <a:lnTo>
                      <a:pt x="125" y="2053"/>
                    </a:lnTo>
                    <a:lnTo>
                      <a:pt x="130" y="2053"/>
                    </a:lnTo>
                    <a:lnTo>
                      <a:pt x="135" y="2053"/>
                    </a:lnTo>
                    <a:lnTo>
                      <a:pt x="140" y="2054"/>
                    </a:lnTo>
                    <a:lnTo>
                      <a:pt x="145" y="2054"/>
                    </a:lnTo>
                    <a:lnTo>
                      <a:pt x="150" y="2054"/>
                    </a:lnTo>
                    <a:lnTo>
                      <a:pt x="155" y="2054"/>
                    </a:lnTo>
                    <a:lnTo>
                      <a:pt x="161" y="2054"/>
                    </a:lnTo>
                    <a:lnTo>
                      <a:pt x="166" y="2054"/>
                    </a:lnTo>
                    <a:lnTo>
                      <a:pt x="171" y="2054"/>
                    </a:lnTo>
                    <a:lnTo>
                      <a:pt x="176" y="2054"/>
                    </a:lnTo>
                    <a:lnTo>
                      <a:pt x="181" y="2054"/>
                    </a:lnTo>
                    <a:lnTo>
                      <a:pt x="186" y="2054"/>
                    </a:lnTo>
                    <a:lnTo>
                      <a:pt x="191" y="2054"/>
                    </a:lnTo>
                    <a:lnTo>
                      <a:pt x="196" y="2054"/>
                    </a:lnTo>
                    <a:lnTo>
                      <a:pt x="201" y="2054"/>
                    </a:lnTo>
                    <a:lnTo>
                      <a:pt x="206" y="2054"/>
                    </a:lnTo>
                    <a:lnTo>
                      <a:pt x="211" y="2054"/>
                    </a:lnTo>
                    <a:lnTo>
                      <a:pt x="216" y="2054"/>
                    </a:lnTo>
                    <a:lnTo>
                      <a:pt x="221" y="2054"/>
                    </a:lnTo>
                    <a:lnTo>
                      <a:pt x="226" y="2054"/>
                    </a:lnTo>
                    <a:lnTo>
                      <a:pt x="231" y="2054"/>
                    </a:lnTo>
                    <a:lnTo>
                      <a:pt x="236" y="2054"/>
                    </a:lnTo>
                    <a:lnTo>
                      <a:pt x="241" y="2054"/>
                    </a:lnTo>
                    <a:lnTo>
                      <a:pt x="246" y="2054"/>
                    </a:lnTo>
                    <a:lnTo>
                      <a:pt x="251" y="2054"/>
                    </a:lnTo>
                    <a:lnTo>
                      <a:pt x="256" y="1772"/>
                    </a:lnTo>
                    <a:lnTo>
                      <a:pt x="261" y="1816"/>
                    </a:lnTo>
                    <a:lnTo>
                      <a:pt x="266" y="1800"/>
                    </a:lnTo>
                    <a:lnTo>
                      <a:pt x="272" y="1766"/>
                    </a:lnTo>
                    <a:lnTo>
                      <a:pt x="277" y="1718"/>
                    </a:lnTo>
                    <a:lnTo>
                      <a:pt x="282" y="1664"/>
                    </a:lnTo>
                    <a:lnTo>
                      <a:pt x="287" y="1606"/>
                    </a:lnTo>
                    <a:lnTo>
                      <a:pt x="292" y="1547"/>
                    </a:lnTo>
                    <a:lnTo>
                      <a:pt x="297" y="1489"/>
                    </a:lnTo>
                    <a:lnTo>
                      <a:pt x="302" y="1431"/>
                    </a:lnTo>
                    <a:lnTo>
                      <a:pt x="307" y="1376"/>
                    </a:lnTo>
                    <a:lnTo>
                      <a:pt x="312" y="1322"/>
                    </a:lnTo>
                    <a:lnTo>
                      <a:pt x="317" y="1270"/>
                    </a:lnTo>
                    <a:lnTo>
                      <a:pt x="322" y="1220"/>
                    </a:lnTo>
                    <a:lnTo>
                      <a:pt x="327" y="1172"/>
                    </a:lnTo>
                    <a:lnTo>
                      <a:pt x="332" y="1126"/>
                    </a:lnTo>
                    <a:lnTo>
                      <a:pt x="337" y="1082"/>
                    </a:lnTo>
                    <a:lnTo>
                      <a:pt x="342" y="1039"/>
                    </a:lnTo>
                    <a:lnTo>
                      <a:pt x="348" y="998"/>
                    </a:lnTo>
                    <a:lnTo>
                      <a:pt x="353" y="959"/>
                    </a:lnTo>
                    <a:lnTo>
                      <a:pt x="358" y="921"/>
                    </a:lnTo>
                    <a:lnTo>
                      <a:pt x="363" y="885"/>
                    </a:lnTo>
                    <a:lnTo>
                      <a:pt x="368" y="850"/>
                    </a:lnTo>
                    <a:lnTo>
                      <a:pt x="373" y="817"/>
                    </a:lnTo>
                    <a:lnTo>
                      <a:pt x="378" y="785"/>
                    </a:lnTo>
                    <a:lnTo>
                      <a:pt x="383" y="754"/>
                    </a:lnTo>
                    <a:lnTo>
                      <a:pt x="388" y="724"/>
                    </a:lnTo>
                    <a:lnTo>
                      <a:pt x="393" y="695"/>
                    </a:lnTo>
                    <a:lnTo>
                      <a:pt x="398" y="668"/>
                    </a:lnTo>
                    <a:lnTo>
                      <a:pt x="403" y="642"/>
                    </a:lnTo>
                    <a:lnTo>
                      <a:pt x="408" y="616"/>
                    </a:lnTo>
                    <a:lnTo>
                      <a:pt x="413" y="592"/>
                    </a:lnTo>
                    <a:lnTo>
                      <a:pt x="418" y="569"/>
                    </a:lnTo>
                    <a:lnTo>
                      <a:pt x="423" y="546"/>
                    </a:lnTo>
                    <a:lnTo>
                      <a:pt x="428" y="525"/>
                    </a:lnTo>
                    <a:lnTo>
                      <a:pt x="433" y="504"/>
                    </a:lnTo>
                    <a:lnTo>
                      <a:pt x="438" y="484"/>
                    </a:lnTo>
                    <a:lnTo>
                      <a:pt x="443" y="465"/>
                    </a:lnTo>
                    <a:lnTo>
                      <a:pt x="448" y="447"/>
                    </a:lnTo>
                    <a:lnTo>
                      <a:pt x="453" y="429"/>
                    </a:lnTo>
                    <a:lnTo>
                      <a:pt x="458" y="412"/>
                    </a:lnTo>
                    <a:lnTo>
                      <a:pt x="464" y="396"/>
                    </a:lnTo>
                    <a:lnTo>
                      <a:pt x="469" y="381"/>
                    </a:lnTo>
                    <a:lnTo>
                      <a:pt x="474" y="365"/>
                    </a:lnTo>
                    <a:lnTo>
                      <a:pt x="479" y="351"/>
                    </a:lnTo>
                    <a:lnTo>
                      <a:pt x="484" y="337"/>
                    </a:lnTo>
                    <a:lnTo>
                      <a:pt x="489" y="324"/>
                    </a:lnTo>
                    <a:lnTo>
                      <a:pt x="494" y="311"/>
                    </a:lnTo>
                    <a:lnTo>
                      <a:pt x="499" y="299"/>
                    </a:lnTo>
                    <a:lnTo>
                      <a:pt x="504" y="287"/>
                    </a:lnTo>
                    <a:lnTo>
                      <a:pt x="509" y="276"/>
                    </a:lnTo>
                    <a:lnTo>
                      <a:pt x="514" y="265"/>
                    </a:lnTo>
                    <a:lnTo>
                      <a:pt x="519" y="255"/>
                    </a:lnTo>
                    <a:lnTo>
                      <a:pt x="524" y="244"/>
                    </a:lnTo>
                    <a:lnTo>
                      <a:pt x="529" y="235"/>
                    </a:lnTo>
                    <a:lnTo>
                      <a:pt x="534" y="225"/>
                    </a:lnTo>
                    <a:lnTo>
                      <a:pt x="539" y="217"/>
                    </a:lnTo>
                    <a:lnTo>
                      <a:pt x="545" y="208"/>
                    </a:lnTo>
                    <a:lnTo>
                      <a:pt x="550" y="200"/>
                    </a:lnTo>
                    <a:lnTo>
                      <a:pt x="555" y="192"/>
                    </a:lnTo>
                    <a:lnTo>
                      <a:pt x="560" y="184"/>
                    </a:lnTo>
                    <a:lnTo>
                      <a:pt x="565" y="177"/>
                    </a:lnTo>
                    <a:lnTo>
                      <a:pt x="570" y="170"/>
                    </a:lnTo>
                    <a:lnTo>
                      <a:pt x="575" y="163"/>
                    </a:lnTo>
                    <a:lnTo>
                      <a:pt x="580" y="157"/>
                    </a:lnTo>
                    <a:lnTo>
                      <a:pt x="585" y="151"/>
                    </a:lnTo>
                    <a:lnTo>
                      <a:pt x="590" y="145"/>
                    </a:lnTo>
                    <a:lnTo>
                      <a:pt x="595" y="139"/>
                    </a:lnTo>
                    <a:lnTo>
                      <a:pt x="600" y="134"/>
                    </a:lnTo>
                    <a:lnTo>
                      <a:pt x="605" y="128"/>
                    </a:lnTo>
                    <a:lnTo>
                      <a:pt x="610" y="123"/>
                    </a:lnTo>
                    <a:lnTo>
                      <a:pt x="615" y="118"/>
                    </a:lnTo>
                    <a:lnTo>
                      <a:pt x="620" y="114"/>
                    </a:lnTo>
                    <a:lnTo>
                      <a:pt x="625" y="109"/>
                    </a:lnTo>
                    <a:lnTo>
                      <a:pt x="630" y="105"/>
                    </a:lnTo>
                    <a:lnTo>
                      <a:pt x="635" y="101"/>
                    </a:lnTo>
                    <a:lnTo>
                      <a:pt x="640" y="97"/>
                    </a:lnTo>
                    <a:lnTo>
                      <a:pt x="645" y="93"/>
                    </a:lnTo>
                    <a:lnTo>
                      <a:pt x="651" y="89"/>
                    </a:lnTo>
                    <a:lnTo>
                      <a:pt x="656" y="86"/>
                    </a:lnTo>
                    <a:lnTo>
                      <a:pt x="661" y="82"/>
                    </a:lnTo>
                    <a:lnTo>
                      <a:pt x="666" y="79"/>
                    </a:lnTo>
                    <a:lnTo>
                      <a:pt x="671" y="76"/>
                    </a:lnTo>
                    <a:lnTo>
                      <a:pt x="676" y="73"/>
                    </a:lnTo>
                    <a:lnTo>
                      <a:pt x="681" y="70"/>
                    </a:lnTo>
                    <a:lnTo>
                      <a:pt x="686" y="67"/>
                    </a:lnTo>
                    <a:lnTo>
                      <a:pt x="691" y="65"/>
                    </a:lnTo>
                    <a:lnTo>
                      <a:pt x="696" y="62"/>
                    </a:lnTo>
                    <a:lnTo>
                      <a:pt x="701" y="60"/>
                    </a:lnTo>
                    <a:lnTo>
                      <a:pt x="706" y="57"/>
                    </a:lnTo>
                    <a:lnTo>
                      <a:pt x="711" y="55"/>
                    </a:lnTo>
                    <a:lnTo>
                      <a:pt x="716" y="53"/>
                    </a:lnTo>
                    <a:lnTo>
                      <a:pt x="721" y="51"/>
                    </a:lnTo>
                    <a:lnTo>
                      <a:pt x="726" y="49"/>
                    </a:lnTo>
                    <a:lnTo>
                      <a:pt x="731" y="47"/>
                    </a:lnTo>
                    <a:lnTo>
                      <a:pt x="736" y="45"/>
                    </a:lnTo>
                    <a:lnTo>
                      <a:pt x="742" y="43"/>
                    </a:lnTo>
                    <a:lnTo>
                      <a:pt x="747" y="41"/>
                    </a:lnTo>
                    <a:lnTo>
                      <a:pt x="752" y="40"/>
                    </a:lnTo>
                    <a:lnTo>
                      <a:pt x="757" y="38"/>
                    </a:lnTo>
                    <a:lnTo>
                      <a:pt x="762" y="37"/>
                    </a:lnTo>
                    <a:lnTo>
                      <a:pt x="767" y="35"/>
                    </a:lnTo>
                    <a:lnTo>
                      <a:pt x="772" y="34"/>
                    </a:lnTo>
                    <a:lnTo>
                      <a:pt x="777" y="33"/>
                    </a:lnTo>
                    <a:lnTo>
                      <a:pt x="782" y="31"/>
                    </a:lnTo>
                    <a:lnTo>
                      <a:pt x="787" y="30"/>
                    </a:lnTo>
                    <a:lnTo>
                      <a:pt x="792" y="29"/>
                    </a:lnTo>
                    <a:lnTo>
                      <a:pt x="797" y="28"/>
                    </a:lnTo>
                    <a:lnTo>
                      <a:pt x="802" y="27"/>
                    </a:lnTo>
                    <a:lnTo>
                      <a:pt x="807" y="26"/>
                    </a:lnTo>
                    <a:lnTo>
                      <a:pt x="812" y="24"/>
                    </a:lnTo>
                    <a:lnTo>
                      <a:pt x="817" y="24"/>
                    </a:lnTo>
                    <a:lnTo>
                      <a:pt x="822" y="23"/>
                    </a:lnTo>
                    <a:lnTo>
                      <a:pt x="828" y="22"/>
                    </a:lnTo>
                    <a:lnTo>
                      <a:pt x="833" y="21"/>
                    </a:lnTo>
                    <a:lnTo>
                      <a:pt x="838" y="20"/>
                    </a:lnTo>
                    <a:lnTo>
                      <a:pt x="843" y="19"/>
                    </a:lnTo>
                    <a:lnTo>
                      <a:pt x="848" y="19"/>
                    </a:lnTo>
                    <a:lnTo>
                      <a:pt x="853" y="18"/>
                    </a:lnTo>
                    <a:lnTo>
                      <a:pt x="858" y="17"/>
                    </a:lnTo>
                    <a:lnTo>
                      <a:pt x="863" y="16"/>
                    </a:lnTo>
                    <a:lnTo>
                      <a:pt x="868" y="16"/>
                    </a:lnTo>
                    <a:lnTo>
                      <a:pt x="873" y="15"/>
                    </a:lnTo>
                    <a:lnTo>
                      <a:pt x="878" y="14"/>
                    </a:lnTo>
                    <a:lnTo>
                      <a:pt x="883" y="14"/>
                    </a:lnTo>
                    <a:lnTo>
                      <a:pt x="888" y="13"/>
                    </a:lnTo>
                    <a:lnTo>
                      <a:pt x="893" y="13"/>
                    </a:lnTo>
                    <a:lnTo>
                      <a:pt x="898" y="12"/>
                    </a:lnTo>
                    <a:lnTo>
                      <a:pt x="903" y="12"/>
                    </a:lnTo>
                    <a:lnTo>
                      <a:pt x="908" y="11"/>
                    </a:lnTo>
                    <a:lnTo>
                      <a:pt x="913" y="11"/>
                    </a:lnTo>
                    <a:lnTo>
                      <a:pt x="918" y="10"/>
                    </a:lnTo>
                    <a:lnTo>
                      <a:pt x="923" y="10"/>
                    </a:lnTo>
                    <a:lnTo>
                      <a:pt x="928" y="10"/>
                    </a:lnTo>
                    <a:lnTo>
                      <a:pt x="934" y="9"/>
                    </a:lnTo>
                    <a:lnTo>
                      <a:pt x="939" y="9"/>
                    </a:lnTo>
                    <a:lnTo>
                      <a:pt x="944" y="9"/>
                    </a:lnTo>
                    <a:lnTo>
                      <a:pt x="949" y="8"/>
                    </a:lnTo>
                    <a:lnTo>
                      <a:pt x="954" y="8"/>
                    </a:lnTo>
                    <a:lnTo>
                      <a:pt x="959" y="7"/>
                    </a:lnTo>
                    <a:lnTo>
                      <a:pt x="964" y="7"/>
                    </a:lnTo>
                    <a:lnTo>
                      <a:pt x="969" y="7"/>
                    </a:lnTo>
                    <a:lnTo>
                      <a:pt x="974" y="7"/>
                    </a:lnTo>
                    <a:lnTo>
                      <a:pt x="979" y="6"/>
                    </a:lnTo>
                    <a:lnTo>
                      <a:pt x="984" y="6"/>
                    </a:lnTo>
                    <a:lnTo>
                      <a:pt x="989" y="6"/>
                    </a:lnTo>
                    <a:lnTo>
                      <a:pt x="994" y="6"/>
                    </a:lnTo>
                    <a:lnTo>
                      <a:pt x="999" y="5"/>
                    </a:lnTo>
                    <a:lnTo>
                      <a:pt x="1004" y="5"/>
                    </a:lnTo>
                    <a:lnTo>
                      <a:pt x="1009" y="5"/>
                    </a:lnTo>
                    <a:lnTo>
                      <a:pt x="1015" y="5"/>
                    </a:lnTo>
                    <a:lnTo>
                      <a:pt x="1020" y="4"/>
                    </a:lnTo>
                    <a:lnTo>
                      <a:pt x="1025" y="4"/>
                    </a:lnTo>
                    <a:lnTo>
                      <a:pt x="1030" y="4"/>
                    </a:lnTo>
                    <a:lnTo>
                      <a:pt x="1035" y="4"/>
                    </a:lnTo>
                    <a:lnTo>
                      <a:pt x="1040" y="4"/>
                    </a:lnTo>
                    <a:lnTo>
                      <a:pt x="1045" y="4"/>
                    </a:lnTo>
                    <a:lnTo>
                      <a:pt x="1050" y="4"/>
                    </a:lnTo>
                    <a:lnTo>
                      <a:pt x="1055" y="3"/>
                    </a:lnTo>
                    <a:lnTo>
                      <a:pt x="1060" y="3"/>
                    </a:lnTo>
                    <a:lnTo>
                      <a:pt x="1065" y="3"/>
                    </a:lnTo>
                    <a:lnTo>
                      <a:pt x="1070" y="3"/>
                    </a:lnTo>
                    <a:lnTo>
                      <a:pt x="1075" y="3"/>
                    </a:lnTo>
                    <a:lnTo>
                      <a:pt x="1080" y="3"/>
                    </a:lnTo>
                    <a:lnTo>
                      <a:pt x="1085" y="3"/>
                    </a:lnTo>
                    <a:lnTo>
                      <a:pt x="1090" y="3"/>
                    </a:lnTo>
                    <a:lnTo>
                      <a:pt x="1095" y="2"/>
                    </a:lnTo>
                    <a:lnTo>
                      <a:pt x="1100" y="2"/>
                    </a:lnTo>
                    <a:lnTo>
                      <a:pt x="1105" y="2"/>
                    </a:lnTo>
                    <a:lnTo>
                      <a:pt x="1110" y="2"/>
                    </a:lnTo>
                    <a:lnTo>
                      <a:pt x="1115" y="2"/>
                    </a:lnTo>
                    <a:lnTo>
                      <a:pt x="1120" y="2"/>
                    </a:lnTo>
                    <a:lnTo>
                      <a:pt x="1125" y="2"/>
                    </a:lnTo>
                    <a:lnTo>
                      <a:pt x="1131" y="2"/>
                    </a:lnTo>
                    <a:lnTo>
                      <a:pt x="1136" y="2"/>
                    </a:lnTo>
                    <a:lnTo>
                      <a:pt x="1141" y="2"/>
                    </a:lnTo>
                    <a:lnTo>
                      <a:pt x="1146" y="2"/>
                    </a:lnTo>
                    <a:lnTo>
                      <a:pt x="1151" y="2"/>
                    </a:lnTo>
                    <a:lnTo>
                      <a:pt x="1156" y="2"/>
                    </a:lnTo>
                    <a:lnTo>
                      <a:pt x="1161" y="1"/>
                    </a:lnTo>
                    <a:lnTo>
                      <a:pt x="1166" y="1"/>
                    </a:lnTo>
                    <a:lnTo>
                      <a:pt x="1171" y="1"/>
                    </a:lnTo>
                    <a:lnTo>
                      <a:pt x="1176" y="1"/>
                    </a:lnTo>
                    <a:lnTo>
                      <a:pt x="1181" y="1"/>
                    </a:lnTo>
                    <a:lnTo>
                      <a:pt x="1186" y="1"/>
                    </a:lnTo>
                    <a:lnTo>
                      <a:pt x="1191" y="1"/>
                    </a:lnTo>
                    <a:lnTo>
                      <a:pt x="1196" y="1"/>
                    </a:lnTo>
                    <a:lnTo>
                      <a:pt x="1201" y="1"/>
                    </a:lnTo>
                    <a:lnTo>
                      <a:pt x="1207" y="1"/>
                    </a:lnTo>
                    <a:lnTo>
                      <a:pt x="1212" y="1"/>
                    </a:lnTo>
                    <a:lnTo>
                      <a:pt x="1217" y="1"/>
                    </a:lnTo>
                    <a:lnTo>
                      <a:pt x="1222" y="1"/>
                    </a:lnTo>
                    <a:lnTo>
                      <a:pt x="1227" y="1"/>
                    </a:lnTo>
                    <a:lnTo>
                      <a:pt x="1232" y="1"/>
                    </a:lnTo>
                    <a:lnTo>
                      <a:pt x="1237" y="1"/>
                    </a:lnTo>
                    <a:lnTo>
                      <a:pt x="1242" y="1"/>
                    </a:lnTo>
                    <a:lnTo>
                      <a:pt x="1247" y="1"/>
                    </a:lnTo>
                    <a:lnTo>
                      <a:pt x="1252" y="1"/>
                    </a:lnTo>
                    <a:lnTo>
                      <a:pt x="1257" y="0"/>
                    </a:lnTo>
                    <a:lnTo>
                      <a:pt x="1262" y="0"/>
                    </a:lnTo>
                    <a:lnTo>
                      <a:pt x="1267" y="0"/>
                    </a:lnTo>
                    <a:lnTo>
                      <a:pt x="1272" y="0"/>
                    </a:lnTo>
                    <a:lnTo>
                      <a:pt x="1277" y="0"/>
                    </a:lnTo>
                    <a:lnTo>
                      <a:pt x="1282" y="0"/>
                    </a:lnTo>
                    <a:lnTo>
                      <a:pt x="1287" y="0"/>
                    </a:lnTo>
                    <a:lnTo>
                      <a:pt x="1292" y="0"/>
                    </a:lnTo>
                    <a:lnTo>
                      <a:pt x="1297" y="0"/>
                    </a:lnTo>
                    <a:lnTo>
                      <a:pt x="1302" y="0"/>
                    </a:lnTo>
                    <a:lnTo>
                      <a:pt x="1307" y="0"/>
                    </a:lnTo>
                    <a:lnTo>
                      <a:pt x="1312" y="0"/>
                    </a:lnTo>
                    <a:lnTo>
                      <a:pt x="1317" y="0"/>
                    </a:lnTo>
                    <a:lnTo>
                      <a:pt x="1323" y="0"/>
                    </a:lnTo>
                    <a:lnTo>
                      <a:pt x="1328" y="0"/>
                    </a:lnTo>
                    <a:lnTo>
                      <a:pt x="1333" y="0"/>
                    </a:lnTo>
                    <a:lnTo>
                      <a:pt x="1338" y="0"/>
                    </a:lnTo>
                    <a:lnTo>
                      <a:pt x="1343" y="0"/>
                    </a:lnTo>
                    <a:lnTo>
                      <a:pt x="1348" y="0"/>
                    </a:lnTo>
                    <a:lnTo>
                      <a:pt x="1353" y="0"/>
                    </a:lnTo>
                    <a:lnTo>
                      <a:pt x="1358" y="0"/>
                    </a:lnTo>
                    <a:lnTo>
                      <a:pt x="1363" y="0"/>
                    </a:lnTo>
                    <a:lnTo>
                      <a:pt x="1368" y="0"/>
                    </a:lnTo>
                    <a:lnTo>
                      <a:pt x="1373" y="0"/>
                    </a:lnTo>
                    <a:lnTo>
                      <a:pt x="1378" y="0"/>
                    </a:lnTo>
                    <a:lnTo>
                      <a:pt x="1383" y="0"/>
                    </a:lnTo>
                    <a:lnTo>
                      <a:pt x="1388" y="0"/>
                    </a:lnTo>
                    <a:lnTo>
                      <a:pt x="1393" y="0"/>
                    </a:lnTo>
                    <a:lnTo>
                      <a:pt x="1398" y="0"/>
                    </a:lnTo>
                    <a:lnTo>
                      <a:pt x="1404" y="0"/>
                    </a:lnTo>
                    <a:lnTo>
                      <a:pt x="1409" y="0"/>
                    </a:lnTo>
                    <a:lnTo>
                      <a:pt x="1414" y="0"/>
                    </a:lnTo>
                    <a:lnTo>
                      <a:pt x="1419" y="0"/>
                    </a:lnTo>
                    <a:lnTo>
                      <a:pt x="1424" y="0"/>
                    </a:lnTo>
                    <a:lnTo>
                      <a:pt x="1429" y="0"/>
                    </a:lnTo>
                    <a:lnTo>
                      <a:pt x="1434" y="0"/>
                    </a:lnTo>
                    <a:lnTo>
                      <a:pt x="1439" y="0"/>
                    </a:lnTo>
                    <a:lnTo>
                      <a:pt x="1444" y="0"/>
                    </a:lnTo>
                    <a:lnTo>
                      <a:pt x="1449" y="0"/>
                    </a:lnTo>
                    <a:lnTo>
                      <a:pt x="1454" y="0"/>
                    </a:lnTo>
                    <a:lnTo>
                      <a:pt x="1459" y="0"/>
                    </a:lnTo>
                    <a:lnTo>
                      <a:pt x="1464" y="0"/>
                    </a:lnTo>
                    <a:lnTo>
                      <a:pt x="1469" y="0"/>
                    </a:lnTo>
                    <a:lnTo>
                      <a:pt x="1474" y="0"/>
                    </a:lnTo>
                    <a:lnTo>
                      <a:pt x="1479" y="0"/>
                    </a:lnTo>
                    <a:lnTo>
                      <a:pt x="1484" y="0"/>
                    </a:lnTo>
                    <a:lnTo>
                      <a:pt x="1489" y="0"/>
                    </a:lnTo>
                    <a:lnTo>
                      <a:pt x="1494" y="0"/>
                    </a:lnTo>
                    <a:lnTo>
                      <a:pt x="1500" y="0"/>
                    </a:lnTo>
                    <a:lnTo>
                      <a:pt x="1505" y="0"/>
                    </a:lnTo>
                    <a:lnTo>
                      <a:pt x="1510" y="0"/>
                    </a:lnTo>
                    <a:lnTo>
                      <a:pt x="1515" y="0"/>
                    </a:lnTo>
                    <a:lnTo>
                      <a:pt x="1520" y="0"/>
                    </a:lnTo>
                    <a:lnTo>
                      <a:pt x="1525" y="0"/>
                    </a:lnTo>
                    <a:lnTo>
                      <a:pt x="1530" y="0"/>
                    </a:lnTo>
                    <a:lnTo>
                      <a:pt x="1535" y="0"/>
                    </a:lnTo>
                    <a:lnTo>
                      <a:pt x="1540" y="0"/>
                    </a:lnTo>
                    <a:lnTo>
                      <a:pt x="1545" y="0"/>
                    </a:lnTo>
                    <a:lnTo>
                      <a:pt x="1550" y="0"/>
                    </a:lnTo>
                    <a:lnTo>
                      <a:pt x="1555" y="0"/>
                    </a:lnTo>
                    <a:lnTo>
                      <a:pt x="1560" y="0"/>
                    </a:lnTo>
                    <a:lnTo>
                      <a:pt x="1565" y="0"/>
                    </a:lnTo>
                    <a:lnTo>
                      <a:pt x="1570" y="0"/>
                    </a:lnTo>
                    <a:lnTo>
                      <a:pt x="1575" y="0"/>
                    </a:lnTo>
                    <a:lnTo>
                      <a:pt x="1580" y="0"/>
                    </a:lnTo>
                    <a:lnTo>
                      <a:pt x="1585" y="0"/>
                    </a:lnTo>
                    <a:lnTo>
                      <a:pt x="1590" y="0"/>
                    </a:lnTo>
                    <a:lnTo>
                      <a:pt x="1595" y="0"/>
                    </a:lnTo>
                    <a:lnTo>
                      <a:pt x="1601" y="0"/>
                    </a:lnTo>
                    <a:lnTo>
                      <a:pt x="1606" y="0"/>
                    </a:lnTo>
                    <a:lnTo>
                      <a:pt x="1611" y="0"/>
                    </a:lnTo>
                    <a:lnTo>
                      <a:pt x="1616" y="0"/>
                    </a:lnTo>
                    <a:lnTo>
                      <a:pt x="1621" y="0"/>
                    </a:lnTo>
                    <a:lnTo>
                      <a:pt x="1626" y="0"/>
                    </a:lnTo>
                    <a:lnTo>
                      <a:pt x="1631" y="0"/>
                    </a:lnTo>
                    <a:lnTo>
                      <a:pt x="1636" y="0"/>
                    </a:lnTo>
                    <a:lnTo>
                      <a:pt x="1641" y="0"/>
                    </a:lnTo>
                    <a:lnTo>
                      <a:pt x="1646" y="0"/>
                    </a:lnTo>
                    <a:lnTo>
                      <a:pt x="1651" y="0"/>
                    </a:lnTo>
                    <a:lnTo>
                      <a:pt x="1656" y="0"/>
                    </a:lnTo>
                    <a:lnTo>
                      <a:pt x="1661" y="0"/>
                    </a:lnTo>
                    <a:lnTo>
                      <a:pt x="1666" y="0"/>
                    </a:lnTo>
                    <a:lnTo>
                      <a:pt x="1671" y="0"/>
                    </a:lnTo>
                    <a:lnTo>
                      <a:pt x="1677" y="0"/>
                    </a:lnTo>
                    <a:lnTo>
                      <a:pt x="1682" y="0"/>
                    </a:lnTo>
                    <a:lnTo>
                      <a:pt x="1687" y="0"/>
                    </a:lnTo>
                    <a:lnTo>
                      <a:pt x="1692" y="0"/>
                    </a:lnTo>
                    <a:lnTo>
                      <a:pt x="1697" y="0"/>
                    </a:lnTo>
                    <a:lnTo>
                      <a:pt x="1702" y="0"/>
                    </a:lnTo>
                    <a:lnTo>
                      <a:pt x="1707" y="0"/>
                    </a:lnTo>
                    <a:lnTo>
                      <a:pt x="1712" y="0"/>
                    </a:lnTo>
                    <a:lnTo>
                      <a:pt x="1712" y="0"/>
                    </a:lnTo>
                  </a:path>
                </a:pathLst>
              </a:custGeom>
              <a:noFill/>
              <a:ln w="6350"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350">
                <a:extLst>
                  <a:ext uri="{FF2B5EF4-FFF2-40B4-BE49-F238E27FC236}">
                    <a16:creationId xmlns:a16="http://schemas.microsoft.com/office/drawing/2014/main" id="{ABBAAE62-69C6-4506-8785-8967F3818069}"/>
                  </a:ext>
                </a:extLst>
              </p:cNvPr>
              <p:cNvSpPr>
                <a:spLocks/>
              </p:cNvSpPr>
              <p:nvPr/>
            </p:nvSpPr>
            <p:spPr bwMode="auto">
              <a:xfrm>
                <a:off x="1304" y="1119"/>
                <a:ext cx="1713" cy="2198"/>
              </a:xfrm>
              <a:custGeom>
                <a:avLst/>
                <a:gdLst>
                  <a:gd name="T0" fmla="*/ 25 w 1713"/>
                  <a:gd name="T1" fmla="*/ 2137 h 2198"/>
                  <a:gd name="T2" fmla="*/ 55 w 1713"/>
                  <a:gd name="T3" fmla="*/ 2145 h 2198"/>
                  <a:gd name="T4" fmla="*/ 86 w 1713"/>
                  <a:gd name="T5" fmla="*/ 2140 h 2198"/>
                  <a:gd name="T6" fmla="*/ 116 w 1713"/>
                  <a:gd name="T7" fmla="*/ 2160 h 2198"/>
                  <a:gd name="T8" fmla="*/ 146 w 1713"/>
                  <a:gd name="T9" fmla="*/ 2134 h 2198"/>
                  <a:gd name="T10" fmla="*/ 177 w 1713"/>
                  <a:gd name="T11" fmla="*/ 2137 h 2198"/>
                  <a:gd name="T12" fmla="*/ 207 w 1713"/>
                  <a:gd name="T13" fmla="*/ 2143 h 2198"/>
                  <a:gd name="T14" fmla="*/ 237 w 1713"/>
                  <a:gd name="T15" fmla="*/ 2134 h 2198"/>
                  <a:gd name="T16" fmla="*/ 267 w 1713"/>
                  <a:gd name="T17" fmla="*/ 1825 h 2198"/>
                  <a:gd name="T18" fmla="*/ 298 w 1713"/>
                  <a:gd name="T19" fmla="*/ 1616 h 2198"/>
                  <a:gd name="T20" fmla="*/ 328 w 1713"/>
                  <a:gd name="T21" fmla="*/ 1298 h 2198"/>
                  <a:gd name="T22" fmla="*/ 359 w 1713"/>
                  <a:gd name="T23" fmla="*/ 1063 h 2198"/>
                  <a:gd name="T24" fmla="*/ 389 w 1713"/>
                  <a:gd name="T25" fmla="*/ 850 h 2198"/>
                  <a:gd name="T26" fmla="*/ 419 w 1713"/>
                  <a:gd name="T27" fmla="*/ 687 h 2198"/>
                  <a:gd name="T28" fmla="*/ 449 w 1713"/>
                  <a:gd name="T29" fmla="*/ 557 h 2198"/>
                  <a:gd name="T30" fmla="*/ 480 w 1713"/>
                  <a:gd name="T31" fmla="*/ 466 h 2198"/>
                  <a:gd name="T32" fmla="*/ 510 w 1713"/>
                  <a:gd name="T33" fmla="*/ 398 h 2198"/>
                  <a:gd name="T34" fmla="*/ 540 w 1713"/>
                  <a:gd name="T35" fmla="*/ 316 h 2198"/>
                  <a:gd name="T36" fmla="*/ 571 w 1713"/>
                  <a:gd name="T37" fmla="*/ 284 h 2198"/>
                  <a:gd name="T38" fmla="*/ 601 w 1713"/>
                  <a:gd name="T39" fmla="*/ 254 h 2198"/>
                  <a:gd name="T40" fmla="*/ 631 w 1713"/>
                  <a:gd name="T41" fmla="*/ 185 h 2198"/>
                  <a:gd name="T42" fmla="*/ 662 w 1713"/>
                  <a:gd name="T43" fmla="*/ 169 h 2198"/>
                  <a:gd name="T44" fmla="*/ 692 w 1713"/>
                  <a:gd name="T45" fmla="*/ 162 h 2198"/>
                  <a:gd name="T46" fmla="*/ 722 w 1713"/>
                  <a:gd name="T47" fmla="*/ 144 h 2198"/>
                  <a:gd name="T48" fmla="*/ 753 w 1713"/>
                  <a:gd name="T49" fmla="*/ 138 h 2198"/>
                  <a:gd name="T50" fmla="*/ 783 w 1713"/>
                  <a:gd name="T51" fmla="*/ 123 h 2198"/>
                  <a:gd name="T52" fmla="*/ 813 w 1713"/>
                  <a:gd name="T53" fmla="*/ 102 h 2198"/>
                  <a:gd name="T54" fmla="*/ 844 w 1713"/>
                  <a:gd name="T55" fmla="*/ 105 h 2198"/>
                  <a:gd name="T56" fmla="*/ 874 w 1713"/>
                  <a:gd name="T57" fmla="*/ 103 h 2198"/>
                  <a:gd name="T58" fmla="*/ 904 w 1713"/>
                  <a:gd name="T59" fmla="*/ 98 h 2198"/>
                  <a:gd name="T60" fmla="*/ 935 w 1713"/>
                  <a:gd name="T61" fmla="*/ 114 h 2198"/>
                  <a:gd name="T62" fmla="*/ 965 w 1713"/>
                  <a:gd name="T63" fmla="*/ 96 h 2198"/>
                  <a:gd name="T64" fmla="*/ 995 w 1713"/>
                  <a:gd name="T65" fmla="*/ 96 h 2198"/>
                  <a:gd name="T66" fmla="*/ 1026 w 1713"/>
                  <a:gd name="T67" fmla="*/ 104 h 2198"/>
                  <a:gd name="T68" fmla="*/ 1056 w 1713"/>
                  <a:gd name="T69" fmla="*/ 98 h 2198"/>
                  <a:gd name="T70" fmla="*/ 1086 w 1713"/>
                  <a:gd name="T71" fmla="*/ 105 h 2198"/>
                  <a:gd name="T72" fmla="*/ 1116 w 1713"/>
                  <a:gd name="T73" fmla="*/ 88 h 2198"/>
                  <a:gd name="T74" fmla="*/ 1147 w 1713"/>
                  <a:gd name="T75" fmla="*/ 74 h 2198"/>
                  <a:gd name="T76" fmla="*/ 1177 w 1713"/>
                  <a:gd name="T77" fmla="*/ 98 h 2198"/>
                  <a:gd name="T78" fmla="*/ 1208 w 1713"/>
                  <a:gd name="T79" fmla="*/ 72 h 2198"/>
                  <a:gd name="T80" fmla="*/ 1238 w 1713"/>
                  <a:gd name="T81" fmla="*/ 82 h 2198"/>
                  <a:gd name="T82" fmla="*/ 1268 w 1713"/>
                  <a:gd name="T83" fmla="*/ 86 h 2198"/>
                  <a:gd name="T84" fmla="*/ 1298 w 1713"/>
                  <a:gd name="T85" fmla="*/ 78 h 2198"/>
                  <a:gd name="T86" fmla="*/ 1329 w 1713"/>
                  <a:gd name="T87" fmla="*/ 94 h 2198"/>
                  <a:gd name="T88" fmla="*/ 1359 w 1713"/>
                  <a:gd name="T89" fmla="*/ 97 h 2198"/>
                  <a:gd name="T90" fmla="*/ 1389 w 1713"/>
                  <a:gd name="T91" fmla="*/ 90 h 2198"/>
                  <a:gd name="T92" fmla="*/ 1420 w 1713"/>
                  <a:gd name="T93" fmla="*/ 82 h 2198"/>
                  <a:gd name="T94" fmla="*/ 1450 w 1713"/>
                  <a:gd name="T95" fmla="*/ 78 h 2198"/>
                  <a:gd name="T96" fmla="*/ 1480 w 1713"/>
                  <a:gd name="T97" fmla="*/ 96 h 2198"/>
                  <a:gd name="T98" fmla="*/ 1511 w 1713"/>
                  <a:gd name="T99" fmla="*/ 88 h 2198"/>
                  <a:gd name="T100" fmla="*/ 1541 w 1713"/>
                  <a:gd name="T101" fmla="*/ 82 h 2198"/>
                  <a:gd name="T102" fmla="*/ 1571 w 1713"/>
                  <a:gd name="T103" fmla="*/ 90 h 2198"/>
                  <a:gd name="T104" fmla="*/ 1602 w 1713"/>
                  <a:gd name="T105" fmla="*/ 80 h 2198"/>
                  <a:gd name="T106" fmla="*/ 1632 w 1713"/>
                  <a:gd name="T107" fmla="*/ 93 h 2198"/>
                  <a:gd name="T108" fmla="*/ 1662 w 1713"/>
                  <a:gd name="T109" fmla="*/ 94 h 2198"/>
                  <a:gd name="T110" fmla="*/ 1693 w 1713"/>
                  <a:gd name="T111" fmla="*/ 132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2198">
                    <a:moveTo>
                      <a:pt x="0" y="2164"/>
                    </a:moveTo>
                    <a:lnTo>
                      <a:pt x="5" y="2164"/>
                    </a:lnTo>
                    <a:lnTo>
                      <a:pt x="10" y="2198"/>
                    </a:lnTo>
                    <a:lnTo>
                      <a:pt x="15" y="2187"/>
                    </a:lnTo>
                    <a:lnTo>
                      <a:pt x="20" y="2152"/>
                    </a:lnTo>
                    <a:lnTo>
                      <a:pt x="25" y="2137"/>
                    </a:lnTo>
                    <a:lnTo>
                      <a:pt x="30" y="2131"/>
                    </a:lnTo>
                    <a:lnTo>
                      <a:pt x="35" y="2135"/>
                    </a:lnTo>
                    <a:lnTo>
                      <a:pt x="40" y="2152"/>
                    </a:lnTo>
                    <a:lnTo>
                      <a:pt x="45" y="2149"/>
                    </a:lnTo>
                    <a:lnTo>
                      <a:pt x="50" y="2149"/>
                    </a:lnTo>
                    <a:lnTo>
                      <a:pt x="55" y="2145"/>
                    </a:lnTo>
                    <a:lnTo>
                      <a:pt x="60" y="2146"/>
                    </a:lnTo>
                    <a:lnTo>
                      <a:pt x="65" y="2149"/>
                    </a:lnTo>
                    <a:lnTo>
                      <a:pt x="70" y="2151"/>
                    </a:lnTo>
                    <a:lnTo>
                      <a:pt x="76" y="2149"/>
                    </a:lnTo>
                    <a:lnTo>
                      <a:pt x="81" y="2140"/>
                    </a:lnTo>
                    <a:lnTo>
                      <a:pt x="86" y="2140"/>
                    </a:lnTo>
                    <a:lnTo>
                      <a:pt x="91" y="2146"/>
                    </a:lnTo>
                    <a:lnTo>
                      <a:pt x="96" y="2145"/>
                    </a:lnTo>
                    <a:lnTo>
                      <a:pt x="101" y="2143"/>
                    </a:lnTo>
                    <a:lnTo>
                      <a:pt x="106" y="2148"/>
                    </a:lnTo>
                    <a:lnTo>
                      <a:pt x="111" y="2151"/>
                    </a:lnTo>
                    <a:lnTo>
                      <a:pt x="116" y="2160"/>
                    </a:lnTo>
                    <a:lnTo>
                      <a:pt x="121" y="2155"/>
                    </a:lnTo>
                    <a:lnTo>
                      <a:pt x="126" y="2099"/>
                    </a:lnTo>
                    <a:lnTo>
                      <a:pt x="131" y="2106"/>
                    </a:lnTo>
                    <a:lnTo>
                      <a:pt x="136" y="2111"/>
                    </a:lnTo>
                    <a:lnTo>
                      <a:pt x="141" y="2123"/>
                    </a:lnTo>
                    <a:lnTo>
                      <a:pt x="146" y="2134"/>
                    </a:lnTo>
                    <a:lnTo>
                      <a:pt x="151" y="2137"/>
                    </a:lnTo>
                    <a:lnTo>
                      <a:pt x="156" y="2142"/>
                    </a:lnTo>
                    <a:lnTo>
                      <a:pt x="162" y="2142"/>
                    </a:lnTo>
                    <a:lnTo>
                      <a:pt x="167" y="2135"/>
                    </a:lnTo>
                    <a:lnTo>
                      <a:pt x="172" y="2135"/>
                    </a:lnTo>
                    <a:lnTo>
                      <a:pt x="177" y="2137"/>
                    </a:lnTo>
                    <a:lnTo>
                      <a:pt x="182" y="2132"/>
                    </a:lnTo>
                    <a:lnTo>
                      <a:pt x="187" y="2142"/>
                    </a:lnTo>
                    <a:lnTo>
                      <a:pt x="192" y="2111"/>
                    </a:lnTo>
                    <a:lnTo>
                      <a:pt x="197" y="2128"/>
                    </a:lnTo>
                    <a:lnTo>
                      <a:pt x="202" y="2126"/>
                    </a:lnTo>
                    <a:lnTo>
                      <a:pt x="207" y="2143"/>
                    </a:lnTo>
                    <a:lnTo>
                      <a:pt x="212" y="2146"/>
                    </a:lnTo>
                    <a:lnTo>
                      <a:pt x="217" y="2151"/>
                    </a:lnTo>
                    <a:lnTo>
                      <a:pt x="222" y="2152"/>
                    </a:lnTo>
                    <a:lnTo>
                      <a:pt x="227" y="2151"/>
                    </a:lnTo>
                    <a:lnTo>
                      <a:pt x="232" y="2154"/>
                    </a:lnTo>
                    <a:lnTo>
                      <a:pt x="237" y="2134"/>
                    </a:lnTo>
                    <a:lnTo>
                      <a:pt x="242" y="2120"/>
                    </a:lnTo>
                    <a:lnTo>
                      <a:pt x="247" y="2143"/>
                    </a:lnTo>
                    <a:lnTo>
                      <a:pt x="252" y="2146"/>
                    </a:lnTo>
                    <a:lnTo>
                      <a:pt x="257" y="2131"/>
                    </a:lnTo>
                    <a:lnTo>
                      <a:pt x="262" y="1885"/>
                    </a:lnTo>
                    <a:lnTo>
                      <a:pt x="267" y="1825"/>
                    </a:lnTo>
                    <a:lnTo>
                      <a:pt x="273" y="1882"/>
                    </a:lnTo>
                    <a:lnTo>
                      <a:pt x="278" y="1855"/>
                    </a:lnTo>
                    <a:lnTo>
                      <a:pt x="283" y="1778"/>
                    </a:lnTo>
                    <a:lnTo>
                      <a:pt x="288" y="1715"/>
                    </a:lnTo>
                    <a:lnTo>
                      <a:pt x="293" y="1673"/>
                    </a:lnTo>
                    <a:lnTo>
                      <a:pt x="298" y="1616"/>
                    </a:lnTo>
                    <a:lnTo>
                      <a:pt x="303" y="1548"/>
                    </a:lnTo>
                    <a:lnTo>
                      <a:pt x="308" y="1508"/>
                    </a:lnTo>
                    <a:lnTo>
                      <a:pt x="313" y="1439"/>
                    </a:lnTo>
                    <a:lnTo>
                      <a:pt x="318" y="1394"/>
                    </a:lnTo>
                    <a:lnTo>
                      <a:pt x="323" y="1336"/>
                    </a:lnTo>
                    <a:lnTo>
                      <a:pt x="328" y="1298"/>
                    </a:lnTo>
                    <a:lnTo>
                      <a:pt x="333" y="1254"/>
                    </a:lnTo>
                    <a:lnTo>
                      <a:pt x="338" y="1191"/>
                    </a:lnTo>
                    <a:lnTo>
                      <a:pt x="343" y="1155"/>
                    </a:lnTo>
                    <a:lnTo>
                      <a:pt x="349" y="1123"/>
                    </a:lnTo>
                    <a:lnTo>
                      <a:pt x="354" y="1186"/>
                    </a:lnTo>
                    <a:lnTo>
                      <a:pt x="359" y="1063"/>
                    </a:lnTo>
                    <a:lnTo>
                      <a:pt x="364" y="1023"/>
                    </a:lnTo>
                    <a:lnTo>
                      <a:pt x="369" y="977"/>
                    </a:lnTo>
                    <a:lnTo>
                      <a:pt x="374" y="922"/>
                    </a:lnTo>
                    <a:lnTo>
                      <a:pt x="379" y="892"/>
                    </a:lnTo>
                    <a:lnTo>
                      <a:pt x="384" y="863"/>
                    </a:lnTo>
                    <a:lnTo>
                      <a:pt x="389" y="850"/>
                    </a:lnTo>
                    <a:lnTo>
                      <a:pt x="394" y="816"/>
                    </a:lnTo>
                    <a:lnTo>
                      <a:pt x="399" y="769"/>
                    </a:lnTo>
                    <a:lnTo>
                      <a:pt x="404" y="745"/>
                    </a:lnTo>
                    <a:lnTo>
                      <a:pt x="409" y="747"/>
                    </a:lnTo>
                    <a:lnTo>
                      <a:pt x="414" y="711"/>
                    </a:lnTo>
                    <a:lnTo>
                      <a:pt x="419" y="687"/>
                    </a:lnTo>
                    <a:lnTo>
                      <a:pt x="424" y="677"/>
                    </a:lnTo>
                    <a:lnTo>
                      <a:pt x="429" y="641"/>
                    </a:lnTo>
                    <a:lnTo>
                      <a:pt x="434" y="625"/>
                    </a:lnTo>
                    <a:lnTo>
                      <a:pt x="439" y="612"/>
                    </a:lnTo>
                    <a:lnTo>
                      <a:pt x="444" y="597"/>
                    </a:lnTo>
                    <a:lnTo>
                      <a:pt x="449" y="557"/>
                    </a:lnTo>
                    <a:lnTo>
                      <a:pt x="454" y="552"/>
                    </a:lnTo>
                    <a:lnTo>
                      <a:pt x="459" y="521"/>
                    </a:lnTo>
                    <a:lnTo>
                      <a:pt x="465" y="494"/>
                    </a:lnTo>
                    <a:lnTo>
                      <a:pt x="470" y="505"/>
                    </a:lnTo>
                    <a:lnTo>
                      <a:pt x="475" y="480"/>
                    </a:lnTo>
                    <a:lnTo>
                      <a:pt x="480" y="466"/>
                    </a:lnTo>
                    <a:lnTo>
                      <a:pt x="485" y="454"/>
                    </a:lnTo>
                    <a:lnTo>
                      <a:pt x="490" y="437"/>
                    </a:lnTo>
                    <a:lnTo>
                      <a:pt x="495" y="425"/>
                    </a:lnTo>
                    <a:lnTo>
                      <a:pt x="500" y="408"/>
                    </a:lnTo>
                    <a:lnTo>
                      <a:pt x="505" y="385"/>
                    </a:lnTo>
                    <a:lnTo>
                      <a:pt x="510" y="398"/>
                    </a:lnTo>
                    <a:lnTo>
                      <a:pt x="515" y="371"/>
                    </a:lnTo>
                    <a:lnTo>
                      <a:pt x="520" y="352"/>
                    </a:lnTo>
                    <a:lnTo>
                      <a:pt x="525" y="342"/>
                    </a:lnTo>
                    <a:lnTo>
                      <a:pt x="530" y="339"/>
                    </a:lnTo>
                    <a:lnTo>
                      <a:pt x="535" y="320"/>
                    </a:lnTo>
                    <a:lnTo>
                      <a:pt x="540" y="316"/>
                    </a:lnTo>
                    <a:lnTo>
                      <a:pt x="546" y="304"/>
                    </a:lnTo>
                    <a:lnTo>
                      <a:pt x="551" y="300"/>
                    </a:lnTo>
                    <a:lnTo>
                      <a:pt x="556" y="295"/>
                    </a:lnTo>
                    <a:lnTo>
                      <a:pt x="561" y="288"/>
                    </a:lnTo>
                    <a:lnTo>
                      <a:pt x="566" y="275"/>
                    </a:lnTo>
                    <a:lnTo>
                      <a:pt x="571" y="284"/>
                    </a:lnTo>
                    <a:lnTo>
                      <a:pt x="576" y="280"/>
                    </a:lnTo>
                    <a:lnTo>
                      <a:pt x="581" y="266"/>
                    </a:lnTo>
                    <a:lnTo>
                      <a:pt x="586" y="244"/>
                    </a:lnTo>
                    <a:lnTo>
                      <a:pt x="591" y="232"/>
                    </a:lnTo>
                    <a:lnTo>
                      <a:pt x="596" y="242"/>
                    </a:lnTo>
                    <a:lnTo>
                      <a:pt x="601" y="254"/>
                    </a:lnTo>
                    <a:lnTo>
                      <a:pt x="606" y="234"/>
                    </a:lnTo>
                    <a:lnTo>
                      <a:pt x="611" y="203"/>
                    </a:lnTo>
                    <a:lnTo>
                      <a:pt x="616" y="211"/>
                    </a:lnTo>
                    <a:lnTo>
                      <a:pt x="621" y="222"/>
                    </a:lnTo>
                    <a:lnTo>
                      <a:pt x="626" y="213"/>
                    </a:lnTo>
                    <a:lnTo>
                      <a:pt x="631" y="185"/>
                    </a:lnTo>
                    <a:lnTo>
                      <a:pt x="636" y="191"/>
                    </a:lnTo>
                    <a:lnTo>
                      <a:pt x="641" y="196"/>
                    </a:lnTo>
                    <a:lnTo>
                      <a:pt x="646" y="191"/>
                    </a:lnTo>
                    <a:lnTo>
                      <a:pt x="652" y="193"/>
                    </a:lnTo>
                    <a:lnTo>
                      <a:pt x="657" y="191"/>
                    </a:lnTo>
                    <a:lnTo>
                      <a:pt x="662" y="169"/>
                    </a:lnTo>
                    <a:lnTo>
                      <a:pt x="667" y="176"/>
                    </a:lnTo>
                    <a:lnTo>
                      <a:pt x="672" y="167"/>
                    </a:lnTo>
                    <a:lnTo>
                      <a:pt x="677" y="163"/>
                    </a:lnTo>
                    <a:lnTo>
                      <a:pt x="682" y="180"/>
                    </a:lnTo>
                    <a:lnTo>
                      <a:pt x="687" y="164"/>
                    </a:lnTo>
                    <a:lnTo>
                      <a:pt x="692" y="162"/>
                    </a:lnTo>
                    <a:lnTo>
                      <a:pt x="697" y="151"/>
                    </a:lnTo>
                    <a:lnTo>
                      <a:pt x="702" y="148"/>
                    </a:lnTo>
                    <a:lnTo>
                      <a:pt x="707" y="138"/>
                    </a:lnTo>
                    <a:lnTo>
                      <a:pt x="712" y="144"/>
                    </a:lnTo>
                    <a:lnTo>
                      <a:pt x="717" y="146"/>
                    </a:lnTo>
                    <a:lnTo>
                      <a:pt x="722" y="144"/>
                    </a:lnTo>
                    <a:lnTo>
                      <a:pt x="727" y="141"/>
                    </a:lnTo>
                    <a:lnTo>
                      <a:pt x="732" y="136"/>
                    </a:lnTo>
                    <a:lnTo>
                      <a:pt x="737" y="138"/>
                    </a:lnTo>
                    <a:lnTo>
                      <a:pt x="743" y="138"/>
                    </a:lnTo>
                    <a:lnTo>
                      <a:pt x="748" y="140"/>
                    </a:lnTo>
                    <a:lnTo>
                      <a:pt x="753" y="138"/>
                    </a:lnTo>
                    <a:lnTo>
                      <a:pt x="758" y="148"/>
                    </a:lnTo>
                    <a:lnTo>
                      <a:pt x="763" y="138"/>
                    </a:lnTo>
                    <a:lnTo>
                      <a:pt x="768" y="115"/>
                    </a:lnTo>
                    <a:lnTo>
                      <a:pt x="773" y="118"/>
                    </a:lnTo>
                    <a:lnTo>
                      <a:pt x="778" y="130"/>
                    </a:lnTo>
                    <a:lnTo>
                      <a:pt x="783" y="123"/>
                    </a:lnTo>
                    <a:lnTo>
                      <a:pt x="788" y="118"/>
                    </a:lnTo>
                    <a:lnTo>
                      <a:pt x="793" y="107"/>
                    </a:lnTo>
                    <a:lnTo>
                      <a:pt x="798" y="126"/>
                    </a:lnTo>
                    <a:lnTo>
                      <a:pt x="803" y="125"/>
                    </a:lnTo>
                    <a:lnTo>
                      <a:pt x="808" y="123"/>
                    </a:lnTo>
                    <a:lnTo>
                      <a:pt x="813" y="102"/>
                    </a:lnTo>
                    <a:lnTo>
                      <a:pt x="818" y="103"/>
                    </a:lnTo>
                    <a:lnTo>
                      <a:pt x="823" y="113"/>
                    </a:lnTo>
                    <a:lnTo>
                      <a:pt x="829" y="115"/>
                    </a:lnTo>
                    <a:lnTo>
                      <a:pt x="834" y="93"/>
                    </a:lnTo>
                    <a:lnTo>
                      <a:pt x="839" y="99"/>
                    </a:lnTo>
                    <a:lnTo>
                      <a:pt x="844" y="105"/>
                    </a:lnTo>
                    <a:lnTo>
                      <a:pt x="849" y="118"/>
                    </a:lnTo>
                    <a:lnTo>
                      <a:pt x="854" y="113"/>
                    </a:lnTo>
                    <a:lnTo>
                      <a:pt x="859" y="94"/>
                    </a:lnTo>
                    <a:lnTo>
                      <a:pt x="864" y="100"/>
                    </a:lnTo>
                    <a:lnTo>
                      <a:pt x="869" y="99"/>
                    </a:lnTo>
                    <a:lnTo>
                      <a:pt x="874" y="103"/>
                    </a:lnTo>
                    <a:lnTo>
                      <a:pt x="879" y="94"/>
                    </a:lnTo>
                    <a:lnTo>
                      <a:pt x="884" y="109"/>
                    </a:lnTo>
                    <a:lnTo>
                      <a:pt x="889" y="107"/>
                    </a:lnTo>
                    <a:lnTo>
                      <a:pt x="894" y="91"/>
                    </a:lnTo>
                    <a:lnTo>
                      <a:pt x="899" y="113"/>
                    </a:lnTo>
                    <a:lnTo>
                      <a:pt x="904" y="98"/>
                    </a:lnTo>
                    <a:lnTo>
                      <a:pt x="909" y="108"/>
                    </a:lnTo>
                    <a:lnTo>
                      <a:pt x="914" y="108"/>
                    </a:lnTo>
                    <a:lnTo>
                      <a:pt x="919" y="96"/>
                    </a:lnTo>
                    <a:lnTo>
                      <a:pt x="924" y="104"/>
                    </a:lnTo>
                    <a:lnTo>
                      <a:pt x="929" y="103"/>
                    </a:lnTo>
                    <a:lnTo>
                      <a:pt x="935" y="114"/>
                    </a:lnTo>
                    <a:lnTo>
                      <a:pt x="940" y="96"/>
                    </a:lnTo>
                    <a:lnTo>
                      <a:pt x="945" y="90"/>
                    </a:lnTo>
                    <a:lnTo>
                      <a:pt x="950" y="92"/>
                    </a:lnTo>
                    <a:lnTo>
                      <a:pt x="955" y="96"/>
                    </a:lnTo>
                    <a:lnTo>
                      <a:pt x="960" y="88"/>
                    </a:lnTo>
                    <a:lnTo>
                      <a:pt x="965" y="96"/>
                    </a:lnTo>
                    <a:lnTo>
                      <a:pt x="970" y="100"/>
                    </a:lnTo>
                    <a:lnTo>
                      <a:pt x="975" y="93"/>
                    </a:lnTo>
                    <a:lnTo>
                      <a:pt x="980" y="92"/>
                    </a:lnTo>
                    <a:lnTo>
                      <a:pt x="985" y="85"/>
                    </a:lnTo>
                    <a:lnTo>
                      <a:pt x="990" y="93"/>
                    </a:lnTo>
                    <a:lnTo>
                      <a:pt x="995" y="96"/>
                    </a:lnTo>
                    <a:lnTo>
                      <a:pt x="1000" y="94"/>
                    </a:lnTo>
                    <a:lnTo>
                      <a:pt x="1005" y="96"/>
                    </a:lnTo>
                    <a:lnTo>
                      <a:pt x="1010" y="98"/>
                    </a:lnTo>
                    <a:lnTo>
                      <a:pt x="1016" y="93"/>
                    </a:lnTo>
                    <a:lnTo>
                      <a:pt x="1021" y="100"/>
                    </a:lnTo>
                    <a:lnTo>
                      <a:pt x="1026" y="104"/>
                    </a:lnTo>
                    <a:lnTo>
                      <a:pt x="1031" y="107"/>
                    </a:lnTo>
                    <a:lnTo>
                      <a:pt x="1036" y="94"/>
                    </a:lnTo>
                    <a:lnTo>
                      <a:pt x="1041" y="87"/>
                    </a:lnTo>
                    <a:lnTo>
                      <a:pt x="1046" y="107"/>
                    </a:lnTo>
                    <a:lnTo>
                      <a:pt x="1051" y="82"/>
                    </a:lnTo>
                    <a:lnTo>
                      <a:pt x="1056" y="98"/>
                    </a:lnTo>
                    <a:lnTo>
                      <a:pt x="1061" y="102"/>
                    </a:lnTo>
                    <a:lnTo>
                      <a:pt x="1066" y="92"/>
                    </a:lnTo>
                    <a:lnTo>
                      <a:pt x="1071" y="84"/>
                    </a:lnTo>
                    <a:lnTo>
                      <a:pt x="1076" y="87"/>
                    </a:lnTo>
                    <a:lnTo>
                      <a:pt x="1081" y="104"/>
                    </a:lnTo>
                    <a:lnTo>
                      <a:pt x="1086" y="105"/>
                    </a:lnTo>
                    <a:lnTo>
                      <a:pt x="1091" y="94"/>
                    </a:lnTo>
                    <a:lnTo>
                      <a:pt x="1096" y="87"/>
                    </a:lnTo>
                    <a:lnTo>
                      <a:pt x="1101" y="78"/>
                    </a:lnTo>
                    <a:lnTo>
                      <a:pt x="1106" y="88"/>
                    </a:lnTo>
                    <a:lnTo>
                      <a:pt x="1111" y="98"/>
                    </a:lnTo>
                    <a:lnTo>
                      <a:pt x="1116" y="88"/>
                    </a:lnTo>
                    <a:lnTo>
                      <a:pt x="1121" y="87"/>
                    </a:lnTo>
                    <a:lnTo>
                      <a:pt x="1126" y="85"/>
                    </a:lnTo>
                    <a:lnTo>
                      <a:pt x="1132" y="94"/>
                    </a:lnTo>
                    <a:lnTo>
                      <a:pt x="1137" y="88"/>
                    </a:lnTo>
                    <a:lnTo>
                      <a:pt x="1142" y="86"/>
                    </a:lnTo>
                    <a:lnTo>
                      <a:pt x="1147" y="74"/>
                    </a:lnTo>
                    <a:lnTo>
                      <a:pt x="1152" y="98"/>
                    </a:lnTo>
                    <a:lnTo>
                      <a:pt x="1157" y="91"/>
                    </a:lnTo>
                    <a:lnTo>
                      <a:pt x="1162" y="90"/>
                    </a:lnTo>
                    <a:lnTo>
                      <a:pt x="1167" y="90"/>
                    </a:lnTo>
                    <a:lnTo>
                      <a:pt x="1172" y="96"/>
                    </a:lnTo>
                    <a:lnTo>
                      <a:pt x="1177" y="98"/>
                    </a:lnTo>
                    <a:lnTo>
                      <a:pt x="1182" y="0"/>
                    </a:lnTo>
                    <a:lnTo>
                      <a:pt x="1187" y="33"/>
                    </a:lnTo>
                    <a:lnTo>
                      <a:pt x="1192" y="72"/>
                    </a:lnTo>
                    <a:lnTo>
                      <a:pt x="1197" y="82"/>
                    </a:lnTo>
                    <a:lnTo>
                      <a:pt x="1202" y="78"/>
                    </a:lnTo>
                    <a:lnTo>
                      <a:pt x="1208" y="72"/>
                    </a:lnTo>
                    <a:lnTo>
                      <a:pt x="1213" y="74"/>
                    </a:lnTo>
                    <a:lnTo>
                      <a:pt x="1218" y="80"/>
                    </a:lnTo>
                    <a:lnTo>
                      <a:pt x="1223" y="90"/>
                    </a:lnTo>
                    <a:lnTo>
                      <a:pt x="1228" y="78"/>
                    </a:lnTo>
                    <a:lnTo>
                      <a:pt x="1233" y="88"/>
                    </a:lnTo>
                    <a:lnTo>
                      <a:pt x="1238" y="82"/>
                    </a:lnTo>
                    <a:lnTo>
                      <a:pt x="1243" y="94"/>
                    </a:lnTo>
                    <a:lnTo>
                      <a:pt x="1248" y="87"/>
                    </a:lnTo>
                    <a:lnTo>
                      <a:pt x="1253" y="97"/>
                    </a:lnTo>
                    <a:lnTo>
                      <a:pt x="1258" y="103"/>
                    </a:lnTo>
                    <a:lnTo>
                      <a:pt x="1263" y="91"/>
                    </a:lnTo>
                    <a:lnTo>
                      <a:pt x="1268" y="86"/>
                    </a:lnTo>
                    <a:lnTo>
                      <a:pt x="1273" y="92"/>
                    </a:lnTo>
                    <a:lnTo>
                      <a:pt x="1278" y="92"/>
                    </a:lnTo>
                    <a:lnTo>
                      <a:pt x="1283" y="97"/>
                    </a:lnTo>
                    <a:lnTo>
                      <a:pt x="1288" y="94"/>
                    </a:lnTo>
                    <a:lnTo>
                      <a:pt x="1293" y="107"/>
                    </a:lnTo>
                    <a:lnTo>
                      <a:pt x="1298" y="78"/>
                    </a:lnTo>
                    <a:lnTo>
                      <a:pt x="1303" y="78"/>
                    </a:lnTo>
                    <a:lnTo>
                      <a:pt x="1308" y="96"/>
                    </a:lnTo>
                    <a:lnTo>
                      <a:pt x="1313" y="85"/>
                    </a:lnTo>
                    <a:lnTo>
                      <a:pt x="1318" y="80"/>
                    </a:lnTo>
                    <a:lnTo>
                      <a:pt x="1324" y="90"/>
                    </a:lnTo>
                    <a:lnTo>
                      <a:pt x="1329" y="94"/>
                    </a:lnTo>
                    <a:lnTo>
                      <a:pt x="1334" y="94"/>
                    </a:lnTo>
                    <a:lnTo>
                      <a:pt x="1339" y="91"/>
                    </a:lnTo>
                    <a:lnTo>
                      <a:pt x="1344" y="88"/>
                    </a:lnTo>
                    <a:lnTo>
                      <a:pt x="1349" y="100"/>
                    </a:lnTo>
                    <a:lnTo>
                      <a:pt x="1354" y="92"/>
                    </a:lnTo>
                    <a:lnTo>
                      <a:pt x="1359" y="97"/>
                    </a:lnTo>
                    <a:lnTo>
                      <a:pt x="1364" y="80"/>
                    </a:lnTo>
                    <a:lnTo>
                      <a:pt x="1369" y="87"/>
                    </a:lnTo>
                    <a:lnTo>
                      <a:pt x="1374" y="97"/>
                    </a:lnTo>
                    <a:lnTo>
                      <a:pt x="1379" y="80"/>
                    </a:lnTo>
                    <a:lnTo>
                      <a:pt x="1384" y="74"/>
                    </a:lnTo>
                    <a:lnTo>
                      <a:pt x="1389" y="90"/>
                    </a:lnTo>
                    <a:lnTo>
                      <a:pt x="1394" y="103"/>
                    </a:lnTo>
                    <a:lnTo>
                      <a:pt x="1399" y="82"/>
                    </a:lnTo>
                    <a:lnTo>
                      <a:pt x="1405" y="80"/>
                    </a:lnTo>
                    <a:lnTo>
                      <a:pt x="1410" y="88"/>
                    </a:lnTo>
                    <a:lnTo>
                      <a:pt x="1415" y="92"/>
                    </a:lnTo>
                    <a:lnTo>
                      <a:pt x="1420" y="82"/>
                    </a:lnTo>
                    <a:lnTo>
                      <a:pt x="1425" y="78"/>
                    </a:lnTo>
                    <a:lnTo>
                      <a:pt x="1430" y="88"/>
                    </a:lnTo>
                    <a:lnTo>
                      <a:pt x="1435" y="93"/>
                    </a:lnTo>
                    <a:lnTo>
                      <a:pt x="1440" y="82"/>
                    </a:lnTo>
                    <a:lnTo>
                      <a:pt x="1445" y="98"/>
                    </a:lnTo>
                    <a:lnTo>
                      <a:pt x="1450" y="78"/>
                    </a:lnTo>
                    <a:lnTo>
                      <a:pt x="1455" y="68"/>
                    </a:lnTo>
                    <a:lnTo>
                      <a:pt x="1460" y="86"/>
                    </a:lnTo>
                    <a:lnTo>
                      <a:pt x="1465" y="82"/>
                    </a:lnTo>
                    <a:lnTo>
                      <a:pt x="1470" y="88"/>
                    </a:lnTo>
                    <a:lnTo>
                      <a:pt x="1475" y="100"/>
                    </a:lnTo>
                    <a:lnTo>
                      <a:pt x="1480" y="96"/>
                    </a:lnTo>
                    <a:lnTo>
                      <a:pt x="1485" y="93"/>
                    </a:lnTo>
                    <a:lnTo>
                      <a:pt x="1490" y="98"/>
                    </a:lnTo>
                    <a:lnTo>
                      <a:pt x="1495" y="90"/>
                    </a:lnTo>
                    <a:lnTo>
                      <a:pt x="1501" y="92"/>
                    </a:lnTo>
                    <a:lnTo>
                      <a:pt x="1506" y="103"/>
                    </a:lnTo>
                    <a:lnTo>
                      <a:pt x="1511" y="88"/>
                    </a:lnTo>
                    <a:lnTo>
                      <a:pt x="1516" y="96"/>
                    </a:lnTo>
                    <a:lnTo>
                      <a:pt x="1521" y="86"/>
                    </a:lnTo>
                    <a:lnTo>
                      <a:pt x="1526" y="92"/>
                    </a:lnTo>
                    <a:lnTo>
                      <a:pt x="1531" y="98"/>
                    </a:lnTo>
                    <a:lnTo>
                      <a:pt x="1536" y="87"/>
                    </a:lnTo>
                    <a:lnTo>
                      <a:pt x="1541" y="82"/>
                    </a:lnTo>
                    <a:lnTo>
                      <a:pt x="1546" y="88"/>
                    </a:lnTo>
                    <a:lnTo>
                      <a:pt x="1551" y="102"/>
                    </a:lnTo>
                    <a:lnTo>
                      <a:pt x="1556" y="93"/>
                    </a:lnTo>
                    <a:lnTo>
                      <a:pt x="1561" y="82"/>
                    </a:lnTo>
                    <a:lnTo>
                      <a:pt x="1566" y="78"/>
                    </a:lnTo>
                    <a:lnTo>
                      <a:pt x="1571" y="90"/>
                    </a:lnTo>
                    <a:lnTo>
                      <a:pt x="1576" y="80"/>
                    </a:lnTo>
                    <a:lnTo>
                      <a:pt x="1581" y="90"/>
                    </a:lnTo>
                    <a:lnTo>
                      <a:pt x="1586" y="84"/>
                    </a:lnTo>
                    <a:lnTo>
                      <a:pt x="1591" y="85"/>
                    </a:lnTo>
                    <a:lnTo>
                      <a:pt x="1596" y="99"/>
                    </a:lnTo>
                    <a:lnTo>
                      <a:pt x="1602" y="80"/>
                    </a:lnTo>
                    <a:lnTo>
                      <a:pt x="1607" y="86"/>
                    </a:lnTo>
                    <a:lnTo>
                      <a:pt x="1612" y="92"/>
                    </a:lnTo>
                    <a:lnTo>
                      <a:pt x="1617" y="80"/>
                    </a:lnTo>
                    <a:lnTo>
                      <a:pt x="1622" y="80"/>
                    </a:lnTo>
                    <a:lnTo>
                      <a:pt x="1627" y="93"/>
                    </a:lnTo>
                    <a:lnTo>
                      <a:pt x="1632" y="93"/>
                    </a:lnTo>
                    <a:lnTo>
                      <a:pt x="1637" y="94"/>
                    </a:lnTo>
                    <a:lnTo>
                      <a:pt x="1642" y="87"/>
                    </a:lnTo>
                    <a:lnTo>
                      <a:pt x="1647" y="84"/>
                    </a:lnTo>
                    <a:lnTo>
                      <a:pt x="1652" y="94"/>
                    </a:lnTo>
                    <a:lnTo>
                      <a:pt x="1657" y="99"/>
                    </a:lnTo>
                    <a:lnTo>
                      <a:pt x="1662" y="94"/>
                    </a:lnTo>
                    <a:lnTo>
                      <a:pt x="1667" y="85"/>
                    </a:lnTo>
                    <a:lnTo>
                      <a:pt x="1672" y="80"/>
                    </a:lnTo>
                    <a:lnTo>
                      <a:pt x="1678" y="93"/>
                    </a:lnTo>
                    <a:lnTo>
                      <a:pt x="1683" y="106"/>
                    </a:lnTo>
                    <a:lnTo>
                      <a:pt x="1688" y="119"/>
                    </a:lnTo>
                    <a:lnTo>
                      <a:pt x="1693" y="132"/>
                    </a:lnTo>
                    <a:lnTo>
                      <a:pt x="1698" y="145"/>
                    </a:lnTo>
                    <a:lnTo>
                      <a:pt x="1703" y="158"/>
                    </a:lnTo>
                    <a:lnTo>
                      <a:pt x="1708" y="171"/>
                    </a:lnTo>
                    <a:lnTo>
                      <a:pt x="1713" y="184"/>
                    </a:lnTo>
                    <a:lnTo>
                      <a:pt x="1713" y="184"/>
                    </a:lnTo>
                  </a:path>
                </a:pathLst>
              </a:custGeom>
              <a:noFill/>
              <a:ln w="63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51">
                <a:extLst>
                  <a:ext uri="{FF2B5EF4-FFF2-40B4-BE49-F238E27FC236}">
                    <a16:creationId xmlns:a16="http://schemas.microsoft.com/office/drawing/2014/main" id="{1C9A5E1B-0312-4ECA-8837-2B74539C02FB}"/>
                  </a:ext>
                </a:extLst>
              </p:cNvPr>
              <p:cNvSpPr>
                <a:spLocks noChangeArrowheads="1"/>
              </p:cNvSpPr>
              <p:nvPr/>
            </p:nvSpPr>
            <p:spPr bwMode="auto">
              <a:xfrm>
                <a:off x="2044" y="1393"/>
                <a:ext cx="864" cy="5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352">
                <a:extLst>
                  <a:ext uri="{FF2B5EF4-FFF2-40B4-BE49-F238E27FC236}">
                    <a16:creationId xmlns:a16="http://schemas.microsoft.com/office/drawing/2014/main" id="{E84C8116-C32D-4927-A6E8-19D1A134A6E5}"/>
                  </a:ext>
                </a:extLst>
              </p:cNvPr>
              <p:cNvSpPr>
                <a:spLocks noChangeArrowheads="1"/>
              </p:cNvSpPr>
              <p:nvPr/>
            </p:nvSpPr>
            <p:spPr bwMode="auto">
              <a:xfrm>
                <a:off x="2323" y="1415"/>
                <a:ext cx="63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 name="Line 353">
                <a:extLst>
                  <a:ext uri="{FF2B5EF4-FFF2-40B4-BE49-F238E27FC236}">
                    <a16:creationId xmlns:a16="http://schemas.microsoft.com/office/drawing/2014/main" id="{003A0267-2EC6-431A-954E-869F3B59D4BC}"/>
                  </a:ext>
                </a:extLst>
              </p:cNvPr>
              <p:cNvSpPr>
                <a:spLocks noChangeShapeType="1"/>
              </p:cNvSpPr>
              <p:nvPr/>
            </p:nvSpPr>
            <p:spPr bwMode="auto">
              <a:xfrm>
                <a:off x="2068" y="1454"/>
                <a:ext cx="235" cy="0"/>
              </a:xfrm>
              <a:prstGeom prst="line">
                <a:avLst/>
              </a:prstGeom>
              <a:noFill/>
              <a:ln w="635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Rectangle 354">
                <a:extLst>
                  <a:ext uri="{FF2B5EF4-FFF2-40B4-BE49-F238E27FC236}">
                    <a16:creationId xmlns:a16="http://schemas.microsoft.com/office/drawing/2014/main" id="{D777C2FE-2FF6-4252-A3CF-D901DE5D3453}"/>
                  </a:ext>
                </a:extLst>
              </p:cNvPr>
              <p:cNvSpPr>
                <a:spLocks noChangeArrowheads="1"/>
              </p:cNvSpPr>
              <p:nvPr/>
            </p:nvSpPr>
            <p:spPr bwMode="auto">
              <a:xfrm>
                <a:off x="2323" y="1514"/>
                <a:ext cx="5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Datasheet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 name="Line 355">
                <a:extLst>
                  <a:ext uri="{FF2B5EF4-FFF2-40B4-BE49-F238E27FC236}">
                    <a16:creationId xmlns:a16="http://schemas.microsoft.com/office/drawing/2014/main" id="{32C94CF9-8EF4-4FCA-8EBF-F9C5ED1CF302}"/>
                  </a:ext>
                </a:extLst>
              </p:cNvPr>
              <p:cNvSpPr>
                <a:spLocks noChangeShapeType="1"/>
              </p:cNvSpPr>
              <p:nvPr/>
            </p:nvSpPr>
            <p:spPr bwMode="auto">
              <a:xfrm>
                <a:off x="2068" y="1555"/>
                <a:ext cx="235" cy="0"/>
              </a:xfrm>
              <a:prstGeom prst="line">
                <a:avLst/>
              </a:prstGeom>
              <a:noFill/>
              <a:ln w="6350"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Rectangle 356">
                <a:extLst>
                  <a:ext uri="{FF2B5EF4-FFF2-40B4-BE49-F238E27FC236}">
                    <a16:creationId xmlns:a16="http://schemas.microsoft.com/office/drawing/2014/main" id="{056D725A-9BAB-48A9-BE27-FBC9CAF953D1}"/>
                  </a:ext>
                </a:extLst>
              </p:cNvPr>
              <p:cNvSpPr>
                <a:spLocks noChangeArrowheads="1"/>
              </p:cNvSpPr>
              <p:nvPr/>
            </p:nvSpPr>
            <p:spPr bwMode="auto">
              <a:xfrm>
                <a:off x="2323" y="1618"/>
                <a:ext cx="58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Measured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Line 357">
                <a:extLst>
                  <a:ext uri="{FF2B5EF4-FFF2-40B4-BE49-F238E27FC236}">
                    <a16:creationId xmlns:a16="http://schemas.microsoft.com/office/drawing/2014/main" id="{CC07CC37-CB28-4329-B818-BA13F38E1EE0}"/>
                  </a:ext>
                </a:extLst>
              </p:cNvPr>
              <p:cNvSpPr>
                <a:spLocks noChangeShapeType="1"/>
              </p:cNvSpPr>
              <p:nvPr/>
            </p:nvSpPr>
            <p:spPr bwMode="auto">
              <a:xfrm>
                <a:off x="2068" y="1656"/>
                <a:ext cx="235"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Rectangle 358">
                <a:extLst>
                  <a:ext uri="{FF2B5EF4-FFF2-40B4-BE49-F238E27FC236}">
                    <a16:creationId xmlns:a16="http://schemas.microsoft.com/office/drawing/2014/main" id="{E2D25573-5707-4A0B-A935-C32148CB4A1F}"/>
                  </a:ext>
                </a:extLst>
              </p:cNvPr>
              <p:cNvSpPr>
                <a:spLocks noChangeArrowheads="1"/>
              </p:cNvSpPr>
              <p:nvPr/>
            </p:nvSpPr>
            <p:spPr bwMode="auto">
              <a:xfrm>
                <a:off x="2323" y="1721"/>
                <a:ext cx="31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GA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Line 359">
                <a:extLst>
                  <a:ext uri="{FF2B5EF4-FFF2-40B4-BE49-F238E27FC236}">
                    <a16:creationId xmlns:a16="http://schemas.microsoft.com/office/drawing/2014/main" id="{C97C6D76-A6D0-4C3D-85CF-AB0D3B97FB30}"/>
                  </a:ext>
                </a:extLst>
              </p:cNvPr>
              <p:cNvSpPr>
                <a:spLocks noChangeShapeType="1"/>
              </p:cNvSpPr>
              <p:nvPr/>
            </p:nvSpPr>
            <p:spPr bwMode="auto">
              <a:xfrm>
                <a:off x="2068" y="1758"/>
                <a:ext cx="235" cy="0"/>
              </a:xfrm>
              <a:prstGeom prst="line">
                <a:avLst/>
              </a:prstGeom>
              <a:noFill/>
              <a:ln w="6350"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Rectangle 360">
                <a:extLst>
                  <a:ext uri="{FF2B5EF4-FFF2-40B4-BE49-F238E27FC236}">
                    <a16:creationId xmlns:a16="http://schemas.microsoft.com/office/drawing/2014/main" id="{E557D7D4-E29D-459E-92CD-0524D8D35D22}"/>
                  </a:ext>
                </a:extLst>
              </p:cNvPr>
              <p:cNvSpPr>
                <a:spLocks noChangeArrowheads="1"/>
              </p:cNvSpPr>
              <p:nvPr/>
            </p:nvSpPr>
            <p:spPr bwMode="auto">
              <a:xfrm>
                <a:off x="2323" y="1820"/>
                <a:ext cx="22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 name="Line 361">
                <a:extLst>
                  <a:ext uri="{FF2B5EF4-FFF2-40B4-BE49-F238E27FC236}">
                    <a16:creationId xmlns:a16="http://schemas.microsoft.com/office/drawing/2014/main" id="{A4C644E9-FED4-431E-9DD3-FE7D587D1274}"/>
                  </a:ext>
                </a:extLst>
              </p:cNvPr>
              <p:cNvSpPr>
                <a:spLocks noChangeShapeType="1"/>
              </p:cNvSpPr>
              <p:nvPr/>
            </p:nvSpPr>
            <p:spPr bwMode="auto">
              <a:xfrm>
                <a:off x="2068" y="1860"/>
                <a:ext cx="235" cy="0"/>
              </a:xfrm>
              <a:prstGeom prst="line">
                <a:avLst/>
              </a:prstGeom>
              <a:noFill/>
              <a:ln w="63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Rectangle 362">
                <a:extLst>
                  <a:ext uri="{FF2B5EF4-FFF2-40B4-BE49-F238E27FC236}">
                    <a16:creationId xmlns:a16="http://schemas.microsoft.com/office/drawing/2014/main" id="{9E4EB445-DCB7-4F75-ADEB-F15C1E5BD6F3}"/>
                  </a:ext>
                </a:extLst>
              </p:cNvPr>
              <p:cNvSpPr>
                <a:spLocks noChangeArrowheads="1"/>
              </p:cNvSpPr>
              <p:nvPr/>
            </p:nvSpPr>
            <p:spPr bwMode="auto">
              <a:xfrm>
                <a:off x="2044" y="1393"/>
                <a:ext cx="864" cy="527"/>
              </a:xfrm>
              <a:prstGeom prst="rect">
                <a:avLst/>
              </a:prstGeom>
              <a:noFill/>
              <a:ln w="6350" cap="flat">
                <a:solidFill>
                  <a:srgbClr val="2626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Rectangle 363">
                <a:extLst>
                  <a:ext uri="{FF2B5EF4-FFF2-40B4-BE49-F238E27FC236}">
                    <a16:creationId xmlns:a16="http://schemas.microsoft.com/office/drawing/2014/main" id="{EB95DAE9-0167-4F9B-BDCB-DD18BABFB1E5}"/>
                  </a:ext>
                </a:extLst>
              </p:cNvPr>
              <p:cNvSpPr>
                <a:spLocks noChangeArrowheads="1"/>
              </p:cNvSpPr>
              <p:nvPr/>
            </p:nvSpPr>
            <p:spPr bwMode="auto">
              <a:xfrm>
                <a:off x="3559" y="1057"/>
                <a:ext cx="1718" cy="2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Line 364">
                <a:extLst>
                  <a:ext uri="{FF2B5EF4-FFF2-40B4-BE49-F238E27FC236}">
                    <a16:creationId xmlns:a16="http://schemas.microsoft.com/office/drawing/2014/main" id="{31DCED17-7A82-431C-9B3F-C9CA58930CEA}"/>
                  </a:ext>
                </a:extLst>
              </p:cNvPr>
              <p:cNvSpPr>
                <a:spLocks noChangeShapeType="1"/>
              </p:cNvSpPr>
              <p:nvPr/>
            </p:nvSpPr>
            <p:spPr bwMode="auto">
              <a:xfrm>
                <a:off x="3559" y="3340"/>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365">
                <a:extLst>
                  <a:ext uri="{FF2B5EF4-FFF2-40B4-BE49-F238E27FC236}">
                    <a16:creationId xmlns:a16="http://schemas.microsoft.com/office/drawing/2014/main" id="{1D7F8A87-0B65-4DB9-9C15-B1D951C2D231}"/>
                  </a:ext>
                </a:extLst>
              </p:cNvPr>
              <p:cNvSpPr>
                <a:spLocks noChangeShapeType="1"/>
              </p:cNvSpPr>
              <p:nvPr/>
            </p:nvSpPr>
            <p:spPr bwMode="auto">
              <a:xfrm>
                <a:off x="3559" y="1057"/>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366">
                <a:extLst>
                  <a:ext uri="{FF2B5EF4-FFF2-40B4-BE49-F238E27FC236}">
                    <a16:creationId xmlns:a16="http://schemas.microsoft.com/office/drawing/2014/main" id="{81A1A978-963E-4CB0-8259-9305D8F712A2}"/>
                  </a:ext>
                </a:extLst>
              </p:cNvPr>
              <p:cNvSpPr>
                <a:spLocks noChangeShapeType="1"/>
              </p:cNvSpPr>
              <p:nvPr/>
            </p:nvSpPr>
            <p:spPr bwMode="auto">
              <a:xfrm flipV="1">
                <a:off x="3559"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367">
                <a:extLst>
                  <a:ext uri="{FF2B5EF4-FFF2-40B4-BE49-F238E27FC236}">
                    <a16:creationId xmlns:a16="http://schemas.microsoft.com/office/drawing/2014/main" id="{1A9BC2CC-A537-4F5E-A54E-D2421F08C7AF}"/>
                  </a:ext>
                </a:extLst>
              </p:cNvPr>
              <p:cNvSpPr>
                <a:spLocks noChangeShapeType="1"/>
              </p:cNvSpPr>
              <p:nvPr/>
            </p:nvSpPr>
            <p:spPr bwMode="auto">
              <a:xfrm flipV="1">
                <a:off x="4065"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368">
                <a:extLst>
                  <a:ext uri="{FF2B5EF4-FFF2-40B4-BE49-F238E27FC236}">
                    <a16:creationId xmlns:a16="http://schemas.microsoft.com/office/drawing/2014/main" id="{5FE6A8EA-C928-4C82-8ED3-67BA3748FFAE}"/>
                  </a:ext>
                </a:extLst>
              </p:cNvPr>
              <p:cNvSpPr>
                <a:spLocks noChangeShapeType="1"/>
              </p:cNvSpPr>
              <p:nvPr/>
            </p:nvSpPr>
            <p:spPr bwMode="auto">
              <a:xfrm flipV="1">
                <a:off x="4570"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Line 369">
                <a:extLst>
                  <a:ext uri="{FF2B5EF4-FFF2-40B4-BE49-F238E27FC236}">
                    <a16:creationId xmlns:a16="http://schemas.microsoft.com/office/drawing/2014/main" id="{9F1BBC99-9AD2-4303-8265-A83E30222306}"/>
                  </a:ext>
                </a:extLst>
              </p:cNvPr>
              <p:cNvSpPr>
                <a:spLocks noChangeShapeType="1"/>
              </p:cNvSpPr>
              <p:nvPr/>
            </p:nvSpPr>
            <p:spPr bwMode="auto">
              <a:xfrm flipV="1">
                <a:off x="5075"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370">
                <a:extLst>
                  <a:ext uri="{FF2B5EF4-FFF2-40B4-BE49-F238E27FC236}">
                    <a16:creationId xmlns:a16="http://schemas.microsoft.com/office/drawing/2014/main" id="{0B4BF717-06DD-48E6-B705-0BA984C31622}"/>
                  </a:ext>
                </a:extLst>
              </p:cNvPr>
              <p:cNvSpPr>
                <a:spLocks noChangeShapeType="1"/>
              </p:cNvSpPr>
              <p:nvPr/>
            </p:nvSpPr>
            <p:spPr bwMode="auto">
              <a:xfrm>
                <a:off x="3559"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371">
                <a:extLst>
                  <a:ext uri="{FF2B5EF4-FFF2-40B4-BE49-F238E27FC236}">
                    <a16:creationId xmlns:a16="http://schemas.microsoft.com/office/drawing/2014/main" id="{173E71AC-F6B9-4501-9963-AC3F777D4B44}"/>
                  </a:ext>
                </a:extLst>
              </p:cNvPr>
              <p:cNvSpPr>
                <a:spLocks noChangeShapeType="1"/>
              </p:cNvSpPr>
              <p:nvPr/>
            </p:nvSpPr>
            <p:spPr bwMode="auto">
              <a:xfrm>
                <a:off x="4065"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Line 372">
                <a:extLst>
                  <a:ext uri="{FF2B5EF4-FFF2-40B4-BE49-F238E27FC236}">
                    <a16:creationId xmlns:a16="http://schemas.microsoft.com/office/drawing/2014/main" id="{6967F9CE-39B7-403C-BC31-F4DF2ADE4435}"/>
                  </a:ext>
                </a:extLst>
              </p:cNvPr>
              <p:cNvSpPr>
                <a:spLocks noChangeShapeType="1"/>
              </p:cNvSpPr>
              <p:nvPr/>
            </p:nvSpPr>
            <p:spPr bwMode="auto">
              <a:xfrm>
                <a:off x="4570"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Line 373">
                <a:extLst>
                  <a:ext uri="{FF2B5EF4-FFF2-40B4-BE49-F238E27FC236}">
                    <a16:creationId xmlns:a16="http://schemas.microsoft.com/office/drawing/2014/main" id="{2B2CA9BC-4322-4295-AFAF-5E2C9E1C2E4A}"/>
                  </a:ext>
                </a:extLst>
              </p:cNvPr>
              <p:cNvSpPr>
                <a:spLocks noChangeShapeType="1"/>
              </p:cNvSpPr>
              <p:nvPr/>
            </p:nvSpPr>
            <p:spPr bwMode="auto">
              <a:xfrm>
                <a:off x="5075"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Rectangle 374">
                <a:extLst>
                  <a:ext uri="{FF2B5EF4-FFF2-40B4-BE49-F238E27FC236}">
                    <a16:creationId xmlns:a16="http://schemas.microsoft.com/office/drawing/2014/main" id="{3E86BF4C-F44E-4C2B-A045-8627C8C1B084}"/>
                  </a:ext>
                </a:extLst>
              </p:cNvPr>
              <p:cNvSpPr>
                <a:spLocks noChangeArrowheads="1"/>
              </p:cNvSpPr>
              <p:nvPr/>
            </p:nvSpPr>
            <p:spPr bwMode="auto">
              <a:xfrm>
                <a:off x="3531" y="3382"/>
                <a:ext cx="9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 name="Rectangle 375">
                <a:extLst>
                  <a:ext uri="{FF2B5EF4-FFF2-40B4-BE49-F238E27FC236}">
                    <a16:creationId xmlns:a16="http://schemas.microsoft.com/office/drawing/2014/main" id="{DAEE46F3-C8FA-4820-A885-96336F4B3898}"/>
                  </a:ext>
                </a:extLst>
              </p:cNvPr>
              <p:cNvSpPr>
                <a:spLocks noChangeArrowheads="1"/>
              </p:cNvSpPr>
              <p:nvPr/>
            </p:nvSpPr>
            <p:spPr bwMode="auto">
              <a:xfrm>
                <a:off x="3984"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 name="Rectangle 376">
                <a:extLst>
                  <a:ext uri="{FF2B5EF4-FFF2-40B4-BE49-F238E27FC236}">
                    <a16:creationId xmlns:a16="http://schemas.microsoft.com/office/drawing/2014/main" id="{DAC3AF34-BA5D-4233-AB26-4D4B1DE19F28}"/>
                  </a:ext>
                </a:extLst>
              </p:cNvPr>
              <p:cNvSpPr>
                <a:spLocks noChangeArrowheads="1"/>
              </p:cNvSpPr>
              <p:nvPr/>
            </p:nvSpPr>
            <p:spPr bwMode="auto">
              <a:xfrm>
                <a:off x="4489"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 name="Rectangle 377">
                <a:extLst>
                  <a:ext uri="{FF2B5EF4-FFF2-40B4-BE49-F238E27FC236}">
                    <a16:creationId xmlns:a16="http://schemas.microsoft.com/office/drawing/2014/main" id="{C051BA7A-EE8C-4F7D-805B-A8C1B37E86C0}"/>
                  </a:ext>
                </a:extLst>
              </p:cNvPr>
              <p:cNvSpPr>
                <a:spLocks noChangeArrowheads="1"/>
              </p:cNvSpPr>
              <p:nvPr/>
            </p:nvSpPr>
            <p:spPr bwMode="auto">
              <a:xfrm>
                <a:off x="4994"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 name="Rectangle 378">
                <a:extLst>
                  <a:ext uri="{FF2B5EF4-FFF2-40B4-BE49-F238E27FC236}">
                    <a16:creationId xmlns:a16="http://schemas.microsoft.com/office/drawing/2014/main" id="{EB362809-EA7C-4994-BDEA-543BFDD9D527}"/>
                  </a:ext>
                </a:extLst>
              </p:cNvPr>
              <p:cNvSpPr>
                <a:spLocks noChangeArrowheads="1"/>
              </p:cNvSpPr>
              <p:nvPr/>
            </p:nvSpPr>
            <p:spPr bwMode="auto">
              <a:xfrm>
                <a:off x="4230" y="3504"/>
                <a:ext cx="43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Time (s)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 name="Line 379">
                <a:extLst>
                  <a:ext uri="{FF2B5EF4-FFF2-40B4-BE49-F238E27FC236}">
                    <a16:creationId xmlns:a16="http://schemas.microsoft.com/office/drawing/2014/main" id="{A76E2F82-747F-447A-9DA3-2E5F5EB9C543}"/>
                  </a:ext>
                </a:extLst>
              </p:cNvPr>
              <p:cNvSpPr>
                <a:spLocks noChangeShapeType="1"/>
              </p:cNvSpPr>
              <p:nvPr/>
            </p:nvSpPr>
            <p:spPr bwMode="auto">
              <a:xfrm flipV="1">
                <a:off x="3559"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Line 380">
                <a:extLst>
                  <a:ext uri="{FF2B5EF4-FFF2-40B4-BE49-F238E27FC236}">
                    <a16:creationId xmlns:a16="http://schemas.microsoft.com/office/drawing/2014/main" id="{715AFB60-A673-4D4E-ADF9-6A14E5F790D9}"/>
                  </a:ext>
                </a:extLst>
              </p:cNvPr>
              <p:cNvSpPr>
                <a:spLocks noChangeShapeType="1"/>
              </p:cNvSpPr>
              <p:nvPr/>
            </p:nvSpPr>
            <p:spPr bwMode="auto">
              <a:xfrm flipV="1">
                <a:off x="5277"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Line 381">
                <a:extLst>
                  <a:ext uri="{FF2B5EF4-FFF2-40B4-BE49-F238E27FC236}">
                    <a16:creationId xmlns:a16="http://schemas.microsoft.com/office/drawing/2014/main" id="{52AC684D-164D-459F-BA35-03D26F27CE5E}"/>
                  </a:ext>
                </a:extLst>
              </p:cNvPr>
              <p:cNvSpPr>
                <a:spLocks noChangeShapeType="1"/>
              </p:cNvSpPr>
              <p:nvPr/>
            </p:nvSpPr>
            <p:spPr bwMode="auto">
              <a:xfrm>
                <a:off x="3559" y="334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382">
                <a:extLst>
                  <a:ext uri="{FF2B5EF4-FFF2-40B4-BE49-F238E27FC236}">
                    <a16:creationId xmlns:a16="http://schemas.microsoft.com/office/drawing/2014/main" id="{1B8BE176-B674-42E1-BAE1-8BE9FF5C5771}"/>
                  </a:ext>
                </a:extLst>
              </p:cNvPr>
              <p:cNvSpPr>
                <a:spLocks noChangeShapeType="1"/>
              </p:cNvSpPr>
              <p:nvPr/>
            </p:nvSpPr>
            <p:spPr bwMode="auto">
              <a:xfrm>
                <a:off x="3559" y="308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Line 383">
                <a:extLst>
                  <a:ext uri="{FF2B5EF4-FFF2-40B4-BE49-F238E27FC236}">
                    <a16:creationId xmlns:a16="http://schemas.microsoft.com/office/drawing/2014/main" id="{02582E8D-D963-4044-8AC9-C96FA7082FED}"/>
                  </a:ext>
                </a:extLst>
              </p:cNvPr>
              <p:cNvSpPr>
                <a:spLocks noChangeShapeType="1"/>
              </p:cNvSpPr>
              <p:nvPr/>
            </p:nvSpPr>
            <p:spPr bwMode="auto">
              <a:xfrm>
                <a:off x="3559" y="2838"/>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384">
                <a:extLst>
                  <a:ext uri="{FF2B5EF4-FFF2-40B4-BE49-F238E27FC236}">
                    <a16:creationId xmlns:a16="http://schemas.microsoft.com/office/drawing/2014/main" id="{EED2375B-3607-449F-AD81-252126D14F89}"/>
                  </a:ext>
                </a:extLst>
              </p:cNvPr>
              <p:cNvSpPr>
                <a:spLocks noChangeShapeType="1"/>
              </p:cNvSpPr>
              <p:nvPr/>
            </p:nvSpPr>
            <p:spPr bwMode="auto">
              <a:xfrm>
                <a:off x="3559" y="2587"/>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385">
                <a:extLst>
                  <a:ext uri="{FF2B5EF4-FFF2-40B4-BE49-F238E27FC236}">
                    <a16:creationId xmlns:a16="http://schemas.microsoft.com/office/drawing/2014/main" id="{FEFB2140-1FBE-4425-A977-CBBCFAA28EF1}"/>
                  </a:ext>
                </a:extLst>
              </p:cNvPr>
              <p:cNvSpPr>
                <a:spLocks noChangeShapeType="1"/>
              </p:cNvSpPr>
              <p:nvPr/>
            </p:nvSpPr>
            <p:spPr bwMode="auto">
              <a:xfrm>
                <a:off x="3559" y="2336"/>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386">
                <a:extLst>
                  <a:ext uri="{FF2B5EF4-FFF2-40B4-BE49-F238E27FC236}">
                    <a16:creationId xmlns:a16="http://schemas.microsoft.com/office/drawing/2014/main" id="{4A69B25E-2F7A-43B1-A2AF-306223DE63E8}"/>
                  </a:ext>
                </a:extLst>
              </p:cNvPr>
              <p:cNvSpPr>
                <a:spLocks noChangeShapeType="1"/>
              </p:cNvSpPr>
              <p:nvPr/>
            </p:nvSpPr>
            <p:spPr bwMode="auto">
              <a:xfrm>
                <a:off x="3559" y="2085"/>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Line 387">
                <a:extLst>
                  <a:ext uri="{FF2B5EF4-FFF2-40B4-BE49-F238E27FC236}">
                    <a16:creationId xmlns:a16="http://schemas.microsoft.com/office/drawing/2014/main" id="{EC04A9CA-D234-445D-ADD5-6909D10E7862}"/>
                  </a:ext>
                </a:extLst>
              </p:cNvPr>
              <p:cNvSpPr>
                <a:spLocks noChangeShapeType="1"/>
              </p:cNvSpPr>
              <p:nvPr/>
            </p:nvSpPr>
            <p:spPr bwMode="auto">
              <a:xfrm>
                <a:off x="3559" y="1834"/>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Line 388">
                <a:extLst>
                  <a:ext uri="{FF2B5EF4-FFF2-40B4-BE49-F238E27FC236}">
                    <a16:creationId xmlns:a16="http://schemas.microsoft.com/office/drawing/2014/main" id="{6AF445D6-C895-4B73-A8B8-37FB6E1AF6B7}"/>
                  </a:ext>
                </a:extLst>
              </p:cNvPr>
              <p:cNvSpPr>
                <a:spLocks noChangeShapeType="1"/>
              </p:cNvSpPr>
              <p:nvPr/>
            </p:nvSpPr>
            <p:spPr bwMode="auto">
              <a:xfrm>
                <a:off x="3559" y="1584"/>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Line 389">
                <a:extLst>
                  <a:ext uri="{FF2B5EF4-FFF2-40B4-BE49-F238E27FC236}">
                    <a16:creationId xmlns:a16="http://schemas.microsoft.com/office/drawing/2014/main" id="{1BE7EEEE-4DAE-4721-84EC-8484544FEAEE}"/>
                  </a:ext>
                </a:extLst>
              </p:cNvPr>
              <p:cNvSpPr>
                <a:spLocks noChangeShapeType="1"/>
              </p:cNvSpPr>
              <p:nvPr/>
            </p:nvSpPr>
            <p:spPr bwMode="auto">
              <a:xfrm>
                <a:off x="3559" y="1333"/>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Line 390">
                <a:extLst>
                  <a:ext uri="{FF2B5EF4-FFF2-40B4-BE49-F238E27FC236}">
                    <a16:creationId xmlns:a16="http://schemas.microsoft.com/office/drawing/2014/main" id="{D76610FE-58E1-418D-897C-CD6CD21E1900}"/>
                  </a:ext>
                </a:extLst>
              </p:cNvPr>
              <p:cNvSpPr>
                <a:spLocks noChangeShapeType="1"/>
              </p:cNvSpPr>
              <p:nvPr/>
            </p:nvSpPr>
            <p:spPr bwMode="auto">
              <a:xfrm>
                <a:off x="3559" y="1082"/>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Line 391">
                <a:extLst>
                  <a:ext uri="{FF2B5EF4-FFF2-40B4-BE49-F238E27FC236}">
                    <a16:creationId xmlns:a16="http://schemas.microsoft.com/office/drawing/2014/main" id="{E91A33DE-E6DB-443C-B584-E9F19E631D47}"/>
                  </a:ext>
                </a:extLst>
              </p:cNvPr>
              <p:cNvSpPr>
                <a:spLocks noChangeShapeType="1"/>
              </p:cNvSpPr>
              <p:nvPr/>
            </p:nvSpPr>
            <p:spPr bwMode="auto">
              <a:xfrm flipH="1">
                <a:off x="5253" y="3340"/>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392">
                <a:extLst>
                  <a:ext uri="{FF2B5EF4-FFF2-40B4-BE49-F238E27FC236}">
                    <a16:creationId xmlns:a16="http://schemas.microsoft.com/office/drawing/2014/main" id="{D16162DC-A6C5-4D89-B39B-26A2FF2FDAF0}"/>
                  </a:ext>
                </a:extLst>
              </p:cNvPr>
              <p:cNvSpPr>
                <a:spLocks noChangeShapeType="1"/>
              </p:cNvSpPr>
              <p:nvPr/>
            </p:nvSpPr>
            <p:spPr bwMode="auto">
              <a:xfrm flipH="1">
                <a:off x="5253" y="3089"/>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393">
                <a:extLst>
                  <a:ext uri="{FF2B5EF4-FFF2-40B4-BE49-F238E27FC236}">
                    <a16:creationId xmlns:a16="http://schemas.microsoft.com/office/drawing/2014/main" id="{497A8E4E-135D-4319-A6D1-E569ABC6D331}"/>
                  </a:ext>
                </a:extLst>
              </p:cNvPr>
              <p:cNvSpPr>
                <a:spLocks noChangeShapeType="1"/>
              </p:cNvSpPr>
              <p:nvPr/>
            </p:nvSpPr>
            <p:spPr bwMode="auto">
              <a:xfrm flipH="1">
                <a:off x="5253" y="2838"/>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Line 394">
                <a:extLst>
                  <a:ext uri="{FF2B5EF4-FFF2-40B4-BE49-F238E27FC236}">
                    <a16:creationId xmlns:a16="http://schemas.microsoft.com/office/drawing/2014/main" id="{F28B7615-EEF7-4302-8870-70E5EA24F191}"/>
                  </a:ext>
                </a:extLst>
              </p:cNvPr>
              <p:cNvSpPr>
                <a:spLocks noChangeShapeType="1"/>
              </p:cNvSpPr>
              <p:nvPr/>
            </p:nvSpPr>
            <p:spPr bwMode="auto">
              <a:xfrm flipH="1">
                <a:off x="5253" y="2587"/>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395">
                <a:extLst>
                  <a:ext uri="{FF2B5EF4-FFF2-40B4-BE49-F238E27FC236}">
                    <a16:creationId xmlns:a16="http://schemas.microsoft.com/office/drawing/2014/main" id="{9B710AF3-D44C-445F-BD71-2F7E573CEEE5}"/>
                  </a:ext>
                </a:extLst>
              </p:cNvPr>
              <p:cNvSpPr>
                <a:spLocks noChangeShapeType="1"/>
              </p:cNvSpPr>
              <p:nvPr/>
            </p:nvSpPr>
            <p:spPr bwMode="auto">
              <a:xfrm flipH="1">
                <a:off x="5253" y="2336"/>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Line 396">
                <a:extLst>
                  <a:ext uri="{FF2B5EF4-FFF2-40B4-BE49-F238E27FC236}">
                    <a16:creationId xmlns:a16="http://schemas.microsoft.com/office/drawing/2014/main" id="{01DD52F7-4D74-449F-8448-52917B6FB3F8}"/>
                  </a:ext>
                </a:extLst>
              </p:cNvPr>
              <p:cNvSpPr>
                <a:spLocks noChangeShapeType="1"/>
              </p:cNvSpPr>
              <p:nvPr/>
            </p:nvSpPr>
            <p:spPr bwMode="auto">
              <a:xfrm flipH="1">
                <a:off x="5253" y="2085"/>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Line 397">
                <a:extLst>
                  <a:ext uri="{FF2B5EF4-FFF2-40B4-BE49-F238E27FC236}">
                    <a16:creationId xmlns:a16="http://schemas.microsoft.com/office/drawing/2014/main" id="{4F888A4E-34E0-4A17-978B-638E192421EC}"/>
                  </a:ext>
                </a:extLst>
              </p:cNvPr>
              <p:cNvSpPr>
                <a:spLocks noChangeShapeType="1"/>
              </p:cNvSpPr>
              <p:nvPr/>
            </p:nvSpPr>
            <p:spPr bwMode="auto">
              <a:xfrm flipH="1">
                <a:off x="5253" y="1834"/>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Line 398">
                <a:extLst>
                  <a:ext uri="{FF2B5EF4-FFF2-40B4-BE49-F238E27FC236}">
                    <a16:creationId xmlns:a16="http://schemas.microsoft.com/office/drawing/2014/main" id="{A0980DCC-23C9-444B-BD40-C6B28C0E9B0D}"/>
                  </a:ext>
                </a:extLst>
              </p:cNvPr>
              <p:cNvSpPr>
                <a:spLocks noChangeShapeType="1"/>
              </p:cNvSpPr>
              <p:nvPr/>
            </p:nvSpPr>
            <p:spPr bwMode="auto">
              <a:xfrm flipH="1">
                <a:off x="5253" y="1584"/>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Line 399">
                <a:extLst>
                  <a:ext uri="{FF2B5EF4-FFF2-40B4-BE49-F238E27FC236}">
                    <a16:creationId xmlns:a16="http://schemas.microsoft.com/office/drawing/2014/main" id="{FC6D150A-35E4-40FE-9169-F011474DBC36}"/>
                  </a:ext>
                </a:extLst>
              </p:cNvPr>
              <p:cNvSpPr>
                <a:spLocks noChangeShapeType="1"/>
              </p:cNvSpPr>
              <p:nvPr/>
            </p:nvSpPr>
            <p:spPr bwMode="auto">
              <a:xfrm flipH="1">
                <a:off x="5253" y="1333"/>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Line 400">
                <a:extLst>
                  <a:ext uri="{FF2B5EF4-FFF2-40B4-BE49-F238E27FC236}">
                    <a16:creationId xmlns:a16="http://schemas.microsoft.com/office/drawing/2014/main" id="{E9D092C0-57F7-4604-A877-F11F657B98DD}"/>
                  </a:ext>
                </a:extLst>
              </p:cNvPr>
              <p:cNvSpPr>
                <a:spLocks noChangeShapeType="1"/>
              </p:cNvSpPr>
              <p:nvPr/>
            </p:nvSpPr>
            <p:spPr bwMode="auto">
              <a:xfrm flipH="1">
                <a:off x="5253" y="1082"/>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Rectangle 401">
                <a:extLst>
                  <a:ext uri="{FF2B5EF4-FFF2-40B4-BE49-F238E27FC236}">
                    <a16:creationId xmlns:a16="http://schemas.microsoft.com/office/drawing/2014/main" id="{F38EDFA8-F5BF-4FE9-925D-DF5F2686170C}"/>
                  </a:ext>
                </a:extLst>
              </p:cNvPr>
              <p:cNvSpPr>
                <a:spLocks noChangeArrowheads="1"/>
              </p:cNvSpPr>
              <p:nvPr/>
            </p:nvSpPr>
            <p:spPr bwMode="auto">
              <a:xfrm>
                <a:off x="3333" y="3296"/>
                <a:ext cx="2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 name="Rectangle 402">
                <a:extLst>
                  <a:ext uri="{FF2B5EF4-FFF2-40B4-BE49-F238E27FC236}">
                    <a16:creationId xmlns:a16="http://schemas.microsoft.com/office/drawing/2014/main" id="{0E59C190-A590-4DAD-BF84-FA9F7C2922B9}"/>
                  </a:ext>
                </a:extLst>
              </p:cNvPr>
              <p:cNvSpPr>
                <a:spLocks noChangeArrowheads="1"/>
              </p:cNvSpPr>
              <p:nvPr/>
            </p:nvSpPr>
            <p:spPr bwMode="auto">
              <a:xfrm>
                <a:off x="3333" y="3046"/>
                <a:ext cx="2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 name="Rectangle 403">
                <a:extLst>
                  <a:ext uri="{FF2B5EF4-FFF2-40B4-BE49-F238E27FC236}">
                    <a16:creationId xmlns:a16="http://schemas.microsoft.com/office/drawing/2014/main" id="{14533880-71D2-43B2-BD3A-9655D521019E}"/>
                  </a:ext>
                </a:extLst>
              </p:cNvPr>
              <p:cNvSpPr>
                <a:spLocks noChangeArrowheads="1"/>
              </p:cNvSpPr>
              <p:nvPr/>
            </p:nvSpPr>
            <p:spPr bwMode="auto">
              <a:xfrm>
                <a:off x="3333" y="2795"/>
                <a:ext cx="2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 name="Rectangle 404">
                <a:extLst>
                  <a:ext uri="{FF2B5EF4-FFF2-40B4-BE49-F238E27FC236}">
                    <a16:creationId xmlns:a16="http://schemas.microsoft.com/office/drawing/2014/main" id="{9799F6E0-441D-41BC-AFD7-A392C5337AC6}"/>
                  </a:ext>
                </a:extLst>
              </p:cNvPr>
              <p:cNvSpPr>
                <a:spLocks noChangeArrowheads="1"/>
              </p:cNvSpPr>
              <p:nvPr/>
            </p:nvSpPr>
            <p:spPr bwMode="auto">
              <a:xfrm>
                <a:off x="3389" y="2545"/>
                <a:ext cx="179"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 name="Rectangle 405">
                <a:extLst>
                  <a:ext uri="{FF2B5EF4-FFF2-40B4-BE49-F238E27FC236}">
                    <a16:creationId xmlns:a16="http://schemas.microsoft.com/office/drawing/2014/main" id="{E27DD188-9419-4082-A5EE-458CD6F0BF11}"/>
                  </a:ext>
                </a:extLst>
              </p:cNvPr>
              <p:cNvSpPr>
                <a:spLocks noChangeArrowheads="1"/>
              </p:cNvSpPr>
              <p:nvPr/>
            </p:nvSpPr>
            <p:spPr bwMode="auto">
              <a:xfrm>
                <a:off x="3470" y="2291"/>
                <a:ext cx="9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 name="Rectangle 406">
                <a:extLst>
                  <a:ext uri="{FF2B5EF4-FFF2-40B4-BE49-F238E27FC236}">
                    <a16:creationId xmlns:a16="http://schemas.microsoft.com/office/drawing/2014/main" id="{237DC2F9-043D-4AEE-852E-4A0E2534B628}"/>
                  </a:ext>
                </a:extLst>
              </p:cNvPr>
              <p:cNvSpPr>
                <a:spLocks noChangeArrowheads="1"/>
              </p:cNvSpPr>
              <p:nvPr/>
            </p:nvSpPr>
            <p:spPr bwMode="auto">
              <a:xfrm>
                <a:off x="3418" y="2040"/>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 name="Rectangle 407">
                <a:extLst>
                  <a:ext uri="{FF2B5EF4-FFF2-40B4-BE49-F238E27FC236}">
                    <a16:creationId xmlns:a16="http://schemas.microsoft.com/office/drawing/2014/main" id="{813294C1-214F-47C2-8EAB-863F2EE5349D}"/>
                  </a:ext>
                </a:extLst>
              </p:cNvPr>
              <p:cNvSpPr>
                <a:spLocks noChangeArrowheads="1"/>
              </p:cNvSpPr>
              <p:nvPr/>
            </p:nvSpPr>
            <p:spPr bwMode="auto">
              <a:xfrm>
                <a:off x="3366" y="1790"/>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 name="Rectangle 408">
                <a:extLst>
                  <a:ext uri="{FF2B5EF4-FFF2-40B4-BE49-F238E27FC236}">
                    <a16:creationId xmlns:a16="http://schemas.microsoft.com/office/drawing/2014/main" id="{F0694679-EC3E-4462-8CD8-46794B5D27AF}"/>
                  </a:ext>
                </a:extLst>
              </p:cNvPr>
              <p:cNvSpPr>
                <a:spLocks noChangeArrowheads="1"/>
              </p:cNvSpPr>
              <p:nvPr/>
            </p:nvSpPr>
            <p:spPr bwMode="auto">
              <a:xfrm>
                <a:off x="3366" y="1540"/>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 name="Rectangle 409">
                <a:extLst>
                  <a:ext uri="{FF2B5EF4-FFF2-40B4-BE49-F238E27FC236}">
                    <a16:creationId xmlns:a16="http://schemas.microsoft.com/office/drawing/2014/main" id="{5B7757FB-F01A-457F-9CCC-C7B578445CD0}"/>
                  </a:ext>
                </a:extLst>
              </p:cNvPr>
              <p:cNvSpPr>
                <a:spLocks noChangeArrowheads="1"/>
              </p:cNvSpPr>
              <p:nvPr/>
            </p:nvSpPr>
            <p:spPr bwMode="auto">
              <a:xfrm>
                <a:off x="3366" y="1289"/>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 name="Rectangle 410">
                <a:extLst>
                  <a:ext uri="{FF2B5EF4-FFF2-40B4-BE49-F238E27FC236}">
                    <a16:creationId xmlns:a16="http://schemas.microsoft.com/office/drawing/2014/main" id="{5469793D-3285-4CFF-A1AC-8D5454219917}"/>
                  </a:ext>
                </a:extLst>
              </p:cNvPr>
              <p:cNvSpPr>
                <a:spLocks noChangeArrowheads="1"/>
              </p:cNvSpPr>
              <p:nvPr/>
            </p:nvSpPr>
            <p:spPr bwMode="auto">
              <a:xfrm>
                <a:off x="3366" y="1039"/>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 name="Rectangle 411">
                <a:extLst>
                  <a:ext uri="{FF2B5EF4-FFF2-40B4-BE49-F238E27FC236}">
                    <a16:creationId xmlns:a16="http://schemas.microsoft.com/office/drawing/2014/main" id="{4D9BE677-46E9-4CD2-A3CD-2D47FDC30376}"/>
                  </a:ext>
                </a:extLst>
              </p:cNvPr>
              <p:cNvSpPr>
                <a:spLocks noChangeArrowheads="1"/>
              </p:cNvSpPr>
              <p:nvPr/>
            </p:nvSpPr>
            <p:spPr bwMode="auto">
              <a:xfrm rot="16200000">
                <a:off x="3206" y="2485"/>
                <a:ext cx="11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 name="Rectangle 412">
                <a:extLst>
                  <a:ext uri="{FF2B5EF4-FFF2-40B4-BE49-F238E27FC236}">
                    <a16:creationId xmlns:a16="http://schemas.microsoft.com/office/drawing/2014/main" id="{88A0BC46-41CC-4587-ACD7-28E5D2AEDF65}"/>
                  </a:ext>
                </a:extLst>
              </p:cNvPr>
              <p:cNvSpPr>
                <a:spLocks noChangeArrowheads="1"/>
              </p:cNvSpPr>
              <p:nvPr/>
            </p:nvSpPr>
            <p:spPr bwMode="auto">
              <a:xfrm rot="16200000">
                <a:off x="3192" y="2406"/>
                <a:ext cx="14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 name="Rectangle 413">
                <a:extLst>
                  <a:ext uri="{FF2B5EF4-FFF2-40B4-BE49-F238E27FC236}">
                    <a16:creationId xmlns:a16="http://schemas.microsoft.com/office/drawing/2014/main" id="{2CA2B9C6-A723-4584-8C10-6841CFC25497}"/>
                  </a:ext>
                </a:extLst>
              </p:cNvPr>
              <p:cNvSpPr>
                <a:spLocks noChangeArrowheads="1"/>
              </p:cNvSpPr>
              <p:nvPr/>
            </p:nvSpPr>
            <p:spPr bwMode="auto">
              <a:xfrm rot="16200000">
                <a:off x="3199" y="2323"/>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1" name="Rectangle 414">
                <a:extLst>
                  <a:ext uri="{FF2B5EF4-FFF2-40B4-BE49-F238E27FC236}">
                    <a16:creationId xmlns:a16="http://schemas.microsoft.com/office/drawing/2014/main" id="{C66BE520-1373-4C7C-81E9-56AB61D1E37B}"/>
                  </a:ext>
                </a:extLst>
              </p:cNvPr>
              <p:cNvSpPr>
                <a:spLocks noChangeArrowheads="1"/>
              </p:cNvSpPr>
              <p:nvPr/>
            </p:nvSpPr>
            <p:spPr bwMode="auto">
              <a:xfrm rot="16200000">
                <a:off x="3227" y="2269"/>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 name="Rectangle 415">
                <a:extLst>
                  <a:ext uri="{FF2B5EF4-FFF2-40B4-BE49-F238E27FC236}">
                    <a16:creationId xmlns:a16="http://schemas.microsoft.com/office/drawing/2014/main" id="{B7E21F20-A36A-4F6B-9C83-78042F625F17}"/>
                  </a:ext>
                </a:extLst>
              </p:cNvPr>
              <p:cNvSpPr>
                <a:spLocks noChangeArrowheads="1"/>
              </p:cNvSpPr>
              <p:nvPr/>
            </p:nvSpPr>
            <p:spPr bwMode="auto">
              <a:xfrm rot="16200000">
                <a:off x="3215" y="2231"/>
                <a:ext cx="9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3" name="Rectangle 416">
                <a:extLst>
                  <a:ext uri="{FF2B5EF4-FFF2-40B4-BE49-F238E27FC236}">
                    <a16:creationId xmlns:a16="http://schemas.microsoft.com/office/drawing/2014/main" id="{99605A2A-E18E-4AD8-A13E-DD5ABAE3978C}"/>
                  </a:ext>
                </a:extLst>
              </p:cNvPr>
              <p:cNvSpPr>
                <a:spLocks noChangeArrowheads="1"/>
              </p:cNvSpPr>
              <p:nvPr/>
            </p:nvSpPr>
            <p:spPr bwMode="auto">
              <a:xfrm rot="16200000">
                <a:off x="3213" y="2181"/>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4" name="Rectangle 417">
                <a:extLst>
                  <a:ext uri="{FF2B5EF4-FFF2-40B4-BE49-F238E27FC236}">
                    <a16:creationId xmlns:a16="http://schemas.microsoft.com/office/drawing/2014/main" id="{F1F2A744-42D4-4012-88B6-238220E3E449}"/>
                  </a:ext>
                </a:extLst>
              </p:cNvPr>
              <p:cNvSpPr>
                <a:spLocks noChangeArrowheads="1"/>
              </p:cNvSpPr>
              <p:nvPr/>
            </p:nvSpPr>
            <p:spPr bwMode="auto">
              <a:xfrm rot="16200000">
                <a:off x="3213" y="2130"/>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5" name="Rectangle 418">
                <a:extLst>
                  <a:ext uri="{FF2B5EF4-FFF2-40B4-BE49-F238E27FC236}">
                    <a16:creationId xmlns:a16="http://schemas.microsoft.com/office/drawing/2014/main" id="{E86D654E-BB19-4096-A549-925F47D0C154}"/>
                  </a:ext>
                </a:extLst>
              </p:cNvPr>
              <p:cNvSpPr>
                <a:spLocks noChangeArrowheads="1"/>
              </p:cNvSpPr>
              <p:nvPr/>
            </p:nvSpPr>
            <p:spPr bwMode="auto">
              <a:xfrm rot="16200000">
                <a:off x="3227" y="2092"/>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 name="Rectangle 419">
                <a:extLst>
                  <a:ext uri="{FF2B5EF4-FFF2-40B4-BE49-F238E27FC236}">
                    <a16:creationId xmlns:a16="http://schemas.microsoft.com/office/drawing/2014/main" id="{09DA4834-96E7-478E-ACEB-28A33134D9E1}"/>
                  </a:ext>
                </a:extLst>
              </p:cNvPr>
              <p:cNvSpPr>
                <a:spLocks noChangeArrowheads="1"/>
              </p:cNvSpPr>
              <p:nvPr/>
            </p:nvSpPr>
            <p:spPr bwMode="auto">
              <a:xfrm rot="16200000">
                <a:off x="3225" y="2064"/>
                <a:ext cx="8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 name="Rectangle 420">
                <a:extLst>
                  <a:ext uri="{FF2B5EF4-FFF2-40B4-BE49-F238E27FC236}">
                    <a16:creationId xmlns:a16="http://schemas.microsoft.com/office/drawing/2014/main" id="{09EAE96F-6447-4387-92AF-26EBAD382D6C}"/>
                  </a:ext>
                </a:extLst>
              </p:cNvPr>
              <p:cNvSpPr>
                <a:spLocks noChangeArrowheads="1"/>
              </p:cNvSpPr>
              <p:nvPr/>
            </p:nvSpPr>
            <p:spPr bwMode="auto">
              <a:xfrm rot="16200000">
                <a:off x="3213" y="2022"/>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8" name="Rectangle 421">
                <a:extLst>
                  <a:ext uri="{FF2B5EF4-FFF2-40B4-BE49-F238E27FC236}">
                    <a16:creationId xmlns:a16="http://schemas.microsoft.com/office/drawing/2014/main" id="{0F952C13-623F-41A7-87FF-C2F1B1457959}"/>
                  </a:ext>
                </a:extLst>
              </p:cNvPr>
              <p:cNvSpPr>
                <a:spLocks noChangeArrowheads="1"/>
              </p:cNvSpPr>
              <p:nvPr/>
            </p:nvSpPr>
            <p:spPr bwMode="auto">
              <a:xfrm rot="16200000">
                <a:off x="3229" y="1986"/>
                <a:ext cx="7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9" name="Rectangle 422">
                <a:extLst>
                  <a:ext uri="{FF2B5EF4-FFF2-40B4-BE49-F238E27FC236}">
                    <a16:creationId xmlns:a16="http://schemas.microsoft.com/office/drawing/2014/main" id="{8DA4A2E2-515A-4375-92CA-9A1999D8DE79}"/>
                  </a:ext>
                </a:extLst>
              </p:cNvPr>
              <p:cNvSpPr>
                <a:spLocks noChangeArrowheads="1"/>
              </p:cNvSpPr>
              <p:nvPr/>
            </p:nvSpPr>
            <p:spPr bwMode="auto">
              <a:xfrm rot="16200000">
                <a:off x="3227" y="1962"/>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0" name="Rectangle 423">
                <a:extLst>
                  <a:ext uri="{FF2B5EF4-FFF2-40B4-BE49-F238E27FC236}">
                    <a16:creationId xmlns:a16="http://schemas.microsoft.com/office/drawing/2014/main" id="{3A312F8D-0CDF-482A-9507-DBC05A3E1FE5}"/>
                  </a:ext>
                </a:extLst>
              </p:cNvPr>
              <p:cNvSpPr>
                <a:spLocks noChangeArrowheads="1"/>
              </p:cNvSpPr>
              <p:nvPr/>
            </p:nvSpPr>
            <p:spPr bwMode="auto">
              <a:xfrm rot="16200000">
                <a:off x="3213" y="1923"/>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1" name="Rectangle 424">
                <a:extLst>
                  <a:ext uri="{FF2B5EF4-FFF2-40B4-BE49-F238E27FC236}">
                    <a16:creationId xmlns:a16="http://schemas.microsoft.com/office/drawing/2014/main" id="{9446B9A9-F3D0-4F71-9A5E-C9A686B3E1C4}"/>
                  </a:ext>
                </a:extLst>
              </p:cNvPr>
              <p:cNvSpPr>
                <a:spLocks noChangeArrowheads="1"/>
              </p:cNvSpPr>
              <p:nvPr/>
            </p:nvSpPr>
            <p:spPr bwMode="auto">
              <a:xfrm rot="16200000">
                <a:off x="3215" y="1873"/>
                <a:ext cx="9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2" name="Rectangle 425">
                <a:extLst>
                  <a:ext uri="{FF2B5EF4-FFF2-40B4-BE49-F238E27FC236}">
                    <a16:creationId xmlns:a16="http://schemas.microsoft.com/office/drawing/2014/main" id="{91876FA4-1399-4AC5-881E-DE1EBFD61AF4}"/>
                  </a:ext>
                </a:extLst>
              </p:cNvPr>
              <p:cNvSpPr>
                <a:spLocks noChangeArrowheads="1"/>
              </p:cNvSpPr>
              <p:nvPr/>
            </p:nvSpPr>
            <p:spPr bwMode="auto">
              <a:xfrm rot="16200000">
                <a:off x="3227" y="1837"/>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3" name="Rectangle 426">
                <a:extLst>
                  <a:ext uri="{FF2B5EF4-FFF2-40B4-BE49-F238E27FC236}">
                    <a16:creationId xmlns:a16="http://schemas.microsoft.com/office/drawing/2014/main" id="{26876096-36DA-464A-9BDE-5EAA204F00F9}"/>
                  </a:ext>
                </a:extLst>
              </p:cNvPr>
              <p:cNvSpPr>
                <a:spLocks noChangeArrowheads="1"/>
              </p:cNvSpPr>
              <p:nvPr/>
            </p:nvSpPr>
            <p:spPr bwMode="auto">
              <a:xfrm rot="16200000">
                <a:off x="3229" y="1813"/>
                <a:ext cx="7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4" name="Rectangle 427">
                <a:extLst>
                  <a:ext uri="{FF2B5EF4-FFF2-40B4-BE49-F238E27FC236}">
                    <a16:creationId xmlns:a16="http://schemas.microsoft.com/office/drawing/2014/main" id="{E64D24FB-8C78-443D-8D12-03927F554F5C}"/>
                  </a:ext>
                </a:extLst>
              </p:cNvPr>
              <p:cNvSpPr>
                <a:spLocks noChangeArrowheads="1"/>
              </p:cNvSpPr>
              <p:nvPr/>
            </p:nvSpPr>
            <p:spPr bwMode="auto">
              <a:xfrm rot="16200000">
                <a:off x="3213" y="1776"/>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5" name="Rectangle 428">
                <a:extLst>
                  <a:ext uri="{FF2B5EF4-FFF2-40B4-BE49-F238E27FC236}">
                    <a16:creationId xmlns:a16="http://schemas.microsoft.com/office/drawing/2014/main" id="{17E6C733-CE99-44BA-A426-87B192E3EEA5}"/>
                  </a:ext>
                </a:extLst>
              </p:cNvPr>
              <p:cNvSpPr>
                <a:spLocks noChangeArrowheads="1"/>
              </p:cNvSpPr>
              <p:nvPr/>
            </p:nvSpPr>
            <p:spPr bwMode="auto">
              <a:xfrm rot="16200000">
                <a:off x="3213" y="1724"/>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6" name="Freeform 429">
                <a:extLst>
                  <a:ext uri="{FF2B5EF4-FFF2-40B4-BE49-F238E27FC236}">
                    <a16:creationId xmlns:a16="http://schemas.microsoft.com/office/drawing/2014/main" id="{4F45E5A8-A7E5-49B3-B770-664A1D50C23C}"/>
                  </a:ext>
                </a:extLst>
              </p:cNvPr>
              <p:cNvSpPr>
                <a:spLocks/>
              </p:cNvSpPr>
              <p:nvPr/>
            </p:nvSpPr>
            <p:spPr bwMode="auto">
              <a:xfrm>
                <a:off x="3565" y="1057"/>
                <a:ext cx="1713" cy="1489"/>
              </a:xfrm>
              <a:custGeom>
                <a:avLst/>
                <a:gdLst>
                  <a:gd name="T0" fmla="*/ 25 w 1713"/>
                  <a:gd name="T1" fmla="*/ 1249 h 1489"/>
                  <a:gd name="T2" fmla="*/ 55 w 1713"/>
                  <a:gd name="T3" fmla="*/ 1263 h 1489"/>
                  <a:gd name="T4" fmla="*/ 86 w 1713"/>
                  <a:gd name="T5" fmla="*/ 1264 h 1489"/>
                  <a:gd name="T6" fmla="*/ 116 w 1713"/>
                  <a:gd name="T7" fmla="*/ 1264 h 1489"/>
                  <a:gd name="T8" fmla="*/ 146 w 1713"/>
                  <a:gd name="T9" fmla="*/ 1264 h 1489"/>
                  <a:gd name="T10" fmla="*/ 176 w 1713"/>
                  <a:gd name="T11" fmla="*/ 1264 h 1489"/>
                  <a:gd name="T12" fmla="*/ 207 w 1713"/>
                  <a:gd name="T13" fmla="*/ 1264 h 1489"/>
                  <a:gd name="T14" fmla="*/ 237 w 1713"/>
                  <a:gd name="T15" fmla="*/ 1264 h 1489"/>
                  <a:gd name="T16" fmla="*/ 267 w 1713"/>
                  <a:gd name="T17" fmla="*/ 992 h 1489"/>
                  <a:gd name="T18" fmla="*/ 298 w 1713"/>
                  <a:gd name="T19" fmla="*/ 854 h 1489"/>
                  <a:gd name="T20" fmla="*/ 328 w 1713"/>
                  <a:gd name="T21" fmla="*/ 863 h 1489"/>
                  <a:gd name="T22" fmla="*/ 358 w 1713"/>
                  <a:gd name="T23" fmla="*/ 874 h 1489"/>
                  <a:gd name="T24" fmla="*/ 389 w 1713"/>
                  <a:gd name="T25" fmla="*/ 883 h 1489"/>
                  <a:gd name="T26" fmla="*/ 419 w 1713"/>
                  <a:gd name="T27" fmla="*/ 890 h 1489"/>
                  <a:gd name="T28" fmla="*/ 449 w 1713"/>
                  <a:gd name="T29" fmla="*/ 896 h 1489"/>
                  <a:gd name="T30" fmla="*/ 480 w 1713"/>
                  <a:gd name="T31" fmla="*/ 900 h 1489"/>
                  <a:gd name="T32" fmla="*/ 510 w 1713"/>
                  <a:gd name="T33" fmla="*/ 904 h 1489"/>
                  <a:gd name="T34" fmla="*/ 540 w 1713"/>
                  <a:gd name="T35" fmla="*/ 906 h 1489"/>
                  <a:gd name="T36" fmla="*/ 571 w 1713"/>
                  <a:gd name="T37" fmla="*/ 908 h 1489"/>
                  <a:gd name="T38" fmla="*/ 601 w 1713"/>
                  <a:gd name="T39" fmla="*/ 910 h 1489"/>
                  <a:gd name="T40" fmla="*/ 631 w 1713"/>
                  <a:gd name="T41" fmla="*/ 911 h 1489"/>
                  <a:gd name="T42" fmla="*/ 662 w 1713"/>
                  <a:gd name="T43" fmla="*/ 912 h 1489"/>
                  <a:gd name="T44" fmla="*/ 692 w 1713"/>
                  <a:gd name="T45" fmla="*/ 913 h 1489"/>
                  <a:gd name="T46" fmla="*/ 722 w 1713"/>
                  <a:gd name="T47" fmla="*/ 914 h 1489"/>
                  <a:gd name="T48" fmla="*/ 753 w 1713"/>
                  <a:gd name="T49" fmla="*/ 914 h 1489"/>
                  <a:gd name="T50" fmla="*/ 783 w 1713"/>
                  <a:gd name="T51" fmla="*/ 914 h 1489"/>
                  <a:gd name="T52" fmla="*/ 813 w 1713"/>
                  <a:gd name="T53" fmla="*/ 915 h 1489"/>
                  <a:gd name="T54" fmla="*/ 843 w 1713"/>
                  <a:gd name="T55" fmla="*/ 915 h 1489"/>
                  <a:gd name="T56" fmla="*/ 874 w 1713"/>
                  <a:gd name="T57" fmla="*/ 915 h 1489"/>
                  <a:gd name="T58" fmla="*/ 904 w 1713"/>
                  <a:gd name="T59" fmla="*/ 915 h 1489"/>
                  <a:gd name="T60" fmla="*/ 935 w 1713"/>
                  <a:gd name="T61" fmla="*/ 915 h 1489"/>
                  <a:gd name="T62" fmla="*/ 965 w 1713"/>
                  <a:gd name="T63" fmla="*/ 916 h 1489"/>
                  <a:gd name="T64" fmla="*/ 995 w 1713"/>
                  <a:gd name="T65" fmla="*/ 916 h 1489"/>
                  <a:gd name="T66" fmla="*/ 1025 w 1713"/>
                  <a:gd name="T67" fmla="*/ 916 h 1489"/>
                  <a:gd name="T68" fmla="*/ 1056 w 1713"/>
                  <a:gd name="T69" fmla="*/ 916 h 1489"/>
                  <a:gd name="T70" fmla="*/ 1086 w 1713"/>
                  <a:gd name="T71" fmla="*/ 916 h 1489"/>
                  <a:gd name="T72" fmla="*/ 1116 w 1713"/>
                  <a:gd name="T73" fmla="*/ 916 h 1489"/>
                  <a:gd name="T74" fmla="*/ 1147 w 1713"/>
                  <a:gd name="T75" fmla="*/ 916 h 1489"/>
                  <a:gd name="T76" fmla="*/ 1177 w 1713"/>
                  <a:gd name="T77" fmla="*/ 916 h 1489"/>
                  <a:gd name="T78" fmla="*/ 1207 w 1713"/>
                  <a:gd name="T79" fmla="*/ 916 h 1489"/>
                  <a:gd name="T80" fmla="*/ 1238 w 1713"/>
                  <a:gd name="T81" fmla="*/ 916 h 1489"/>
                  <a:gd name="T82" fmla="*/ 1268 w 1713"/>
                  <a:gd name="T83" fmla="*/ 916 h 1489"/>
                  <a:gd name="T84" fmla="*/ 1298 w 1713"/>
                  <a:gd name="T85" fmla="*/ 916 h 1489"/>
                  <a:gd name="T86" fmla="*/ 1329 w 1713"/>
                  <a:gd name="T87" fmla="*/ 916 h 1489"/>
                  <a:gd name="T88" fmla="*/ 1359 w 1713"/>
                  <a:gd name="T89" fmla="*/ 916 h 1489"/>
                  <a:gd name="T90" fmla="*/ 1389 w 1713"/>
                  <a:gd name="T91" fmla="*/ 916 h 1489"/>
                  <a:gd name="T92" fmla="*/ 1420 w 1713"/>
                  <a:gd name="T93" fmla="*/ 916 h 1489"/>
                  <a:gd name="T94" fmla="*/ 1450 w 1713"/>
                  <a:gd name="T95" fmla="*/ 916 h 1489"/>
                  <a:gd name="T96" fmla="*/ 1480 w 1713"/>
                  <a:gd name="T97" fmla="*/ 916 h 1489"/>
                  <a:gd name="T98" fmla="*/ 1510 w 1713"/>
                  <a:gd name="T99" fmla="*/ 916 h 1489"/>
                  <a:gd name="T100" fmla="*/ 1541 w 1713"/>
                  <a:gd name="T101" fmla="*/ 916 h 1489"/>
                  <a:gd name="T102" fmla="*/ 1571 w 1713"/>
                  <a:gd name="T103" fmla="*/ 916 h 1489"/>
                  <a:gd name="T104" fmla="*/ 1602 w 1713"/>
                  <a:gd name="T105" fmla="*/ 916 h 1489"/>
                  <a:gd name="T106" fmla="*/ 1632 w 1713"/>
                  <a:gd name="T107" fmla="*/ 916 h 1489"/>
                  <a:gd name="T108" fmla="*/ 1662 w 1713"/>
                  <a:gd name="T109" fmla="*/ 916 h 1489"/>
                  <a:gd name="T110" fmla="*/ 1692 w 1713"/>
                  <a:gd name="T111" fmla="*/ 916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489">
                    <a:moveTo>
                      <a:pt x="0" y="1018"/>
                    </a:moveTo>
                    <a:lnTo>
                      <a:pt x="5" y="1183"/>
                    </a:lnTo>
                    <a:lnTo>
                      <a:pt x="10" y="1203"/>
                    </a:lnTo>
                    <a:lnTo>
                      <a:pt x="15" y="1227"/>
                    </a:lnTo>
                    <a:lnTo>
                      <a:pt x="20" y="1240"/>
                    </a:lnTo>
                    <a:lnTo>
                      <a:pt x="25" y="1249"/>
                    </a:lnTo>
                    <a:lnTo>
                      <a:pt x="30" y="1254"/>
                    </a:lnTo>
                    <a:lnTo>
                      <a:pt x="35" y="1258"/>
                    </a:lnTo>
                    <a:lnTo>
                      <a:pt x="40" y="1260"/>
                    </a:lnTo>
                    <a:lnTo>
                      <a:pt x="45" y="1261"/>
                    </a:lnTo>
                    <a:lnTo>
                      <a:pt x="50" y="1262"/>
                    </a:lnTo>
                    <a:lnTo>
                      <a:pt x="55" y="1263"/>
                    </a:lnTo>
                    <a:lnTo>
                      <a:pt x="60" y="1263"/>
                    </a:lnTo>
                    <a:lnTo>
                      <a:pt x="65" y="1263"/>
                    </a:lnTo>
                    <a:lnTo>
                      <a:pt x="70" y="1264"/>
                    </a:lnTo>
                    <a:lnTo>
                      <a:pt x="76" y="1264"/>
                    </a:lnTo>
                    <a:lnTo>
                      <a:pt x="81" y="1264"/>
                    </a:lnTo>
                    <a:lnTo>
                      <a:pt x="86" y="1264"/>
                    </a:lnTo>
                    <a:lnTo>
                      <a:pt x="91" y="1264"/>
                    </a:lnTo>
                    <a:lnTo>
                      <a:pt x="96" y="1264"/>
                    </a:lnTo>
                    <a:lnTo>
                      <a:pt x="101" y="1264"/>
                    </a:lnTo>
                    <a:lnTo>
                      <a:pt x="106" y="1264"/>
                    </a:lnTo>
                    <a:lnTo>
                      <a:pt x="111" y="1264"/>
                    </a:lnTo>
                    <a:lnTo>
                      <a:pt x="116" y="1264"/>
                    </a:lnTo>
                    <a:lnTo>
                      <a:pt x="121" y="1264"/>
                    </a:lnTo>
                    <a:lnTo>
                      <a:pt x="126" y="1264"/>
                    </a:lnTo>
                    <a:lnTo>
                      <a:pt x="131" y="1264"/>
                    </a:lnTo>
                    <a:lnTo>
                      <a:pt x="136" y="1264"/>
                    </a:lnTo>
                    <a:lnTo>
                      <a:pt x="141" y="1264"/>
                    </a:lnTo>
                    <a:lnTo>
                      <a:pt x="146" y="1264"/>
                    </a:lnTo>
                    <a:lnTo>
                      <a:pt x="151" y="1264"/>
                    </a:lnTo>
                    <a:lnTo>
                      <a:pt x="156" y="1264"/>
                    </a:lnTo>
                    <a:lnTo>
                      <a:pt x="161" y="1264"/>
                    </a:lnTo>
                    <a:lnTo>
                      <a:pt x="166" y="1264"/>
                    </a:lnTo>
                    <a:lnTo>
                      <a:pt x="171" y="1264"/>
                    </a:lnTo>
                    <a:lnTo>
                      <a:pt x="176" y="1264"/>
                    </a:lnTo>
                    <a:lnTo>
                      <a:pt x="181" y="1264"/>
                    </a:lnTo>
                    <a:lnTo>
                      <a:pt x="186" y="1264"/>
                    </a:lnTo>
                    <a:lnTo>
                      <a:pt x="192" y="1264"/>
                    </a:lnTo>
                    <a:lnTo>
                      <a:pt x="197" y="1264"/>
                    </a:lnTo>
                    <a:lnTo>
                      <a:pt x="202" y="1264"/>
                    </a:lnTo>
                    <a:lnTo>
                      <a:pt x="207" y="1264"/>
                    </a:lnTo>
                    <a:lnTo>
                      <a:pt x="212" y="1264"/>
                    </a:lnTo>
                    <a:lnTo>
                      <a:pt x="217" y="1264"/>
                    </a:lnTo>
                    <a:lnTo>
                      <a:pt x="222" y="1264"/>
                    </a:lnTo>
                    <a:lnTo>
                      <a:pt x="227" y="1264"/>
                    </a:lnTo>
                    <a:lnTo>
                      <a:pt x="232" y="1264"/>
                    </a:lnTo>
                    <a:lnTo>
                      <a:pt x="237" y="1264"/>
                    </a:lnTo>
                    <a:lnTo>
                      <a:pt x="242" y="1264"/>
                    </a:lnTo>
                    <a:lnTo>
                      <a:pt x="247" y="1264"/>
                    </a:lnTo>
                    <a:lnTo>
                      <a:pt x="252" y="0"/>
                    </a:lnTo>
                    <a:lnTo>
                      <a:pt x="257" y="1489"/>
                    </a:lnTo>
                    <a:lnTo>
                      <a:pt x="262" y="1070"/>
                    </a:lnTo>
                    <a:lnTo>
                      <a:pt x="267" y="992"/>
                    </a:lnTo>
                    <a:lnTo>
                      <a:pt x="273" y="925"/>
                    </a:lnTo>
                    <a:lnTo>
                      <a:pt x="278" y="890"/>
                    </a:lnTo>
                    <a:lnTo>
                      <a:pt x="283" y="870"/>
                    </a:lnTo>
                    <a:lnTo>
                      <a:pt x="288" y="860"/>
                    </a:lnTo>
                    <a:lnTo>
                      <a:pt x="293" y="855"/>
                    </a:lnTo>
                    <a:lnTo>
                      <a:pt x="298" y="854"/>
                    </a:lnTo>
                    <a:lnTo>
                      <a:pt x="303" y="854"/>
                    </a:lnTo>
                    <a:lnTo>
                      <a:pt x="308" y="855"/>
                    </a:lnTo>
                    <a:lnTo>
                      <a:pt x="313" y="857"/>
                    </a:lnTo>
                    <a:lnTo>
                      <a:pt x="318" y="859"/>
                    </a:lnTo>
                    <a:lnTo>
                      <a:pt x="323" y="861"/>
                    </a:lnTo>
                    <a:lnTo>
                      <a:pt x="328" y="863"/>
                    </a:lnTo>
                    <a:lnTo>
                      <a:pt x="333" y="865"/>
                    </a:lnTo>
                    <a:lnTo>
                      <a:pt x="338" y="867"/>
                    </a:lnTo>
                    <a:lnTo>
                      <a:pt x="343" y="869"/>
                    </a:lnTo>
                    <a:lnTo>
                      <a:pt x="348" y="871"/>
                    </a:lnTo>
                    <a:lnTo>
                      <a:pt x="353" y="873"/>
                    </a:lnTo>
                    <a:lnTo>
                      <a:pt x="358" y="874"/>
                    </a:lnTo>
                    <a:lnTo>
                      <a:pt x="363" y="876"/>
                    </a:lnTo>
                    <a:lnTo>
                      <a:pt x="368" y="878"/>
                    </a:lnTo>
                    <a:lnTo>
                      <a:pt x="373" y="879"/>
                    </a:lnTo>
                    <a:lnTo>
                      <a:pt x="378" y="881"/>
                    </a:lnTo>
                    <a:lnTo>
                      <a:pt x="384" y="882"/>
                    </a:lnTo>
                    <a:lnTo>
                      <a:pt x="389" y="883"/>
                    </a:lnTo>
                    <a:lnTo>
                      <a:pt x="394" y="885"/>
                    </a:lnTo>
                    <a:lnTo>
                      <a:pt x="399" y="886"/>
                    </a:lnTo>
                    <a:lnTo>
                      <a:pt x="404" y="887"/>
                    </a:lnTo>
                    <a:lnTo>
                      <a:pt x="409" y="888"/>
                    </a:lnTo>
                    <a:lnTo>
                      <a:pt x="414" y="889"/>
                    </a:lnTo>
                    <a:lnTo>
                      <a:pt x="419" y="890"/>
                    </a:lnTo>
                    <a:lnTo>
                      <a:pt x="424" y="892"/>
                    </a:lnTo>
                    <a:lnTo>
                      <a:pt x="429" y="893"/>
                    </a:lnTo>
                    <a:lnTo>
                      <a:pt x="434" y="893"/>
                    </a:lnTo>
                    <a:lnTo>
                      <a:pt x="439" y="894"/>
                    </a:lnTo>
                    <a:lnTo>
                      <a:pt x="444" y="895"/>
                    </a:lnTo>
                    <a:lnTo>
                      <a:pt x="449" y="896"/>
                    </a:lnTo>
                    <a:lnTo>
                      <a:pt x="454" y="897"/>
                    </a:lnTo>
                    <a:lnTo>
                      <a:pt x="459" y="897"/>
                    </a:lnTo>
                    <a:lnTo>
                      <a:pt x="465" y="898"/>
                    </a:lnTo>
                    <a:lnTo>
                      <a:pt x="470" y="899"/>
                    </a:lnTo>
                    <a:lnTo>
                      <a:pt x="475" y="900"/>
                    </a:lnTo>
                    <a:lnTo>
                      <a:pt x="480" y="900"/>
                    </a:lnTo>
                    <a:lnTo>
                      <a:pt x="485" y="901"/>
                    </a:lnTo>
                    <a:lnTo>
                      <a:pt x="490" y="902"/>
                    </a:lnTo>
                    <a:lnTo>
                      <a:pt x="495" y="902"/>
                    </a:lnTo>
                    <a:lnTo>
                      <a:pt x="500" y="903"/>
                    </a:lnTo>
                    <a:lnTo>
                      <a:pt x="505" y="903"/>
                    </a:lnTo>
                    <a:lnTo>
                      <a:pt x="510" y="904"/>
                    </a:lnTo>
                    <a:lnTo>
                      <a:pt x="515" y="904"/>
                    </a:lnTo>
                    <a:lnTo>
                      <a:pt x="520" y="904"/>
                    </a:lnTo>
                    <a:lnTo>
                      <a:pt x="525" y="905"/>
                    </a:lnTo>
                    <a:lnTo>
                      <a:pt x="530" y="906"/>
                    </a:lnTo>
                    <a:lnTo>
                      <a:pt x="535" y="906"/>
                    </a:lnTo>
                    <a:lnTo>
                      <a:pt x="540" y="906"/>
                    </a:lnTo>
                    <a:lnTo>
                      <a:pt x="545" y="907"/>
                    </a:lnTo>
                    <a:lnTo>
                      <a:pt x="550" y="907"/>
                    </a:lnTo>
                    <a:lnTo>
                      <a:pt x="555" y="907"/>
                    </a:lnTo>
                    <a:lnTo>
                      <a:pt x="561" y="908"/>
                    </a:lnTo>
                    <a:lnTo>
                      <a:pt x="566" y="908"/>
                    </a:lnTo>
                    <a:lnTo>
                      <a:pt x="571" y="908"/>
                    </a:lnTo>
                    <a:lnTo>
                      <a:pt x="576" y="909"/>
                    </a:lnTo>
                    <a:lnTo>
                      <a:pt x="581" y="909"/>
                    </a:lnTo>
                    <a:lnTo>
                      <a:pt x="586" y="909"/>
                    </a:lnTo>
                    <a:lnTo>
                      <a:pt x="591" y="909"/>
                    </a:lnTo>
                    <a:lnTo>
                      <a:pt x="596" y="910"/>
                    </a:lnTo>
                    <a:lnTo>
                      <a:pt x="601" y="910"/>
                    </a:lnTo>
                    <a:lnTo>
                      <a:pt x="606" y="910"/>
                    </a:lnTo>
                    <a:lnTo>
                      <a:pt x="611" y="910"/>
                    </a:lnTo>
                    <a:lnTo>
                      <a:pt x="616" y="911"/>
                    </a:lnTo>
                    <a:lnTo>
                      <a:pt x="621" y="911"/>
                    </a:lnTo>
                    <a:lnTo>
                      <a:pt x="626" y="911"/>
                    </a:lnTo>
                    <a:lnTo>
                      <a:pt x="631" y="911"/>
                    </a:lnTo>
                    <a:lnTo>
                      <a:pt x="636" y="911"/>
                    </a:lnTo>
                    <a:lnTo>
                      <a:pt x="641" y="912"/>
                    </a:lnTo>
                    <a:lnTo>
                      <a:pt x="646" y="912"/>
                    </a:lnTo>
                    <a:lnTo>
                      <a:pt x="651" y="912"/>
                    </a:lnTo>
                    <a:lnTo>
                      <a:pt x="656" y="912"/>
                    </a:lnTo>
                    <a:lnTo>
                      <a:pt x="662" y="912"/>
                    </a:lnTo>
                    <a:lnTo>
                      <a:pt x="667" y="912"/>
                    </a:lnTo>
                    <a:lnTo>
                      <a:pt x="672" y="912"/>
                    </a:lnTo>
                    <a:lnTo>
                      <a:pt x="677" y="913"/>
                    </a:lnTo>
                    <a:lnTo>
                      <a:pt x="682" y="913"/>
                    </a:lnTo>
                    <a:lnTo>
                      <a:pt x="687" y="913"/>
                    </a:lnTo>
                    <a:lnTo>
                      <a:pt x="692" y="913"/>
                    </a:lnTo>
                    <a:lnTo>
                      <a:pt x="697" y="913"/>
                    </a:lnTo>
                    <a:lnTo>
                      <a:pt x="702" y="913"/>
                    </a:lnTo>
                    <a:lnTo>
                      <a:pt x="707" y="913"/>
                    </a:lnTo>
                    <a:lnTo>
                      <a:pt x="712" y="913"/>
                    </a:lnTo>
                    <a:lnTo>
                      <a:pt x="717" y="913"/>
                    </a:lnTo>
                    <a:lnTo>
                      <a:pt x="722" y="914"/>
                    </a:lnTo>
                    <a:lnTo>
                      <a:pt x="727" y="914"/>
                    </a:lnTo>
                    <a:lnTo>
                      <a:pt x="732" y="914"/>
                    </a:lnTo>
                    <a:lnTo>
                      <a:pt x="737" y="914"/>
                    </a:lnTo>
                    <a:lnTo>
                      <a:pt x="743" y="914"/>
                    </a:lnTo>
                    <a:lnTo>
                      <a:pt x="748" y="914"/>
                    </a:lnTo>
                    <a:lnTo>
                      <a:pt x="753" y="914"/>
                    </a:lnTo>
                    <a:lnTo>
                      <a:pt x="758" y="914"/>
                    </a:lnTo>
                    <a:lnTo>
                      <a:pt x="763" y="914"/>
                    </a:lnTo>
                    <a:lnTo>
                      <a:pt x="768" y="914"/>
                    </a:lnTo>
                    <a:lnTo>
                      <a:pt x="773" y="914"/>
                    </a:lnTo>
                    <a:lnTo>
                      <a:pt x="778" y="914"/>
                    </a:lnTo>
                    <a:lnTo>
                      <a:pt x="783" y="914"/>
                    </a:lnTo>
                    <a:lnTo>
                      <a:pt x="788" y="914"/>
                    </a:lnTo>
                    <a:lnTo>
                      <a:pt x="793" y="914"/>
                    </a:lnTo>
                    <a:lnTo>
                      <a:pt x="798" y="914"/>
                    </a:lnTo>
                    <a:lnTo>
                      <a:pt x="803" y="915"/>
                    </a:lnTo>
                    <a:lnTo>
                      <a:pt x="808" y="915"/>
                    </a:lnTo>
                    <a:lnTo>
                      <a:pt x="813" y="915"/>
                    </a:lnTo>
                    <a:lnTo>
                      <a:pt x="818" y="915"/>
                    </a:lnTo>
                    <a:lnTo>
                      <a:pt x="823" y="915"/>
                    </a:lnTo>
                    <a:lnTo>
                      <a:pt x="828" y="915"/>
                    </a:lnTo>
                    <a:lnTo>
                      <a:pt x="833" y="915"/>
                    </a:lnTo>
                    <a:lnTo>
                      <a:pt x="838" y="915"/>
                    </a:lnTo>
                    <a:lnTo>
                      <a:pt x="843" y="915"/>
                    </a:lnTo>
                    <a:lnTo>
                      <a:pt x="848" y="915"/>
                    </a:lnTo>
                    <a:lnTo>
                      <a:pt x="853" y="915"/>
                    </a:lnTo>
                    <a:lnTo>
                      <a:pt x="859" y="915"/>
                    </a:lnTo>
                    <a:lnTo>
                      <a:pt x="864" y="915"/>
                    </a:lnTo>
                    <a:lnTo>
                      <a:pt x="869" y="915"/>
                    </a:lnTo>
                    <a:lnTo>
                      <a:pt x="874" y="915"/>
                    </a:lnTo>
                    <a:lnTo>
                      <a:pt x="879" y="915"/>
                    </a:lnTo>
                    <a:lnTo>
                      <a:pt x="884" y="915"/>
                    </a:lnTo>
                    <a:lnTo>
                      <a:pt x="889" y="915"/>
                    </a:lnTo>
                    <a:lnTo>
                      <a:pt x="894" y="915"/>
                    </a:lnTo>
                    <a:lnTo>
                      <a:pt x="899" y="915"/>
                    </a:lnTo>
                    <a:lnTo>
                      <a:pt x="904" y="915"/>
                    </a:lnTo>
                    <a:lnTo>
                      <a:pt x="909" y="915"/>
                    </a:lnTo>
                    <a:lnTo>
                      <a:pt x="914" y="915"/>
                    </a:lnTo>
                    <a:lnTo>
                      <a:pt x="919" y="915"/>
                    </a:lnTo>
                    <a:lnTo>
                      <a:pt x="924" y="915"/>
                    </a:lnTo>
                    <a:lnTo>
                      <a:pt x="929" y="915"/>
                    </a:lnTo>
                    <a:lnTo>
                      <a:pt x="935" y="915"/>
                    </a:lnTo>
                    <a:lnTo>
                      <a:pt x="940" y="915"/>
                    </a:lnTo>
                    <a:lnTo>
                      <a:pt x="945" y="916"/>
                    </a:lnTo>
                    <a:lnTo>
                      <a:pt x="950" y="916"/>
                    </a:lnTo>
                    <a:lnTo>
                      <a:pt x="955" y="916"/>
                    </a:lnTo>
                    <a:lnTo>
                      <a:pt x="960" y="916"/>
                    </a:lnTo>
                    <a:lnTo>
                      <a:pt x="965" y="916"/>
                    </a:lnTo>
                    <a:lnTo>
                      <a:pt x="970" y="916"/>
                    </a:lnTo>
                    <a:lnTo>
                      <a:pt x="975" y="916"/>
                    </a:lnTo>
                    <a:lnTo>
                      <a:pt x="980" y="916"/>
                    </a:lnTo>
                    <a:lnTo>
                      <a:pt x="985" y="916"/>
                    </a:lnTo>
                    <a:lnTo>
                      <a:pt x="990" y="916"/>
                    </a:lnTo>
                    <a:lnTo>
                      <a:pt x="995" y="916"/>
                    </a:lnTo>
                    <a:lnTo>
                      <a:pt x="1000" y="916"/>
                    </a:lnTo>
                    <a:lnTo>
                      <a:pt x="1005" y="916"/>
                    </a:lnTo>
                    <a:lnTo>
                      <a:pt x="1010" y="916"/>
                    </a:lnTo>
                    <a:lnTo>
                      <a:pt x="1015" y="916"/>
                    </a:lnTo>
                    <a:lnTo>
                      <a:pt x="1020" y="916"/>
                    </a:lnTo>
                    <a:lnTo>
                      <a:pt x="1025" y="916"/>
                    </a:lnTo>
                    <a:lnTo>
                      <a:pt x="1030" y="916"/>
                    </a:lnTo>
                    <a:lnTo>
                      <a:pt x="1035" y="916"/>
                    </a:lnTo>
                    <a:lnTo>
                      <a:pt x="1040" y="916"/>
                    </a:lnTo>
                    <a:lnTo>
                      <a:pt x="1045" y="916"/>
                    </a:lnTo>
                    <a:lnTo>
                      <a:pt x="1051" y="916"/>
                    </a:lnTo>
                    <a:lnTo>
                      <a:pt x="1056" y="916"/>
                    </a:lnTo>
                    <a:lnTo>
                      <a:pt x="1061" y="916"/>
                    </a:lnTo>
                    <a:lnTo>
                      <a:pt x="1066" y="916"/>
                    </a:lnTo>
                    <a:lnTo>
                      <a:pt x="1071" y="916"/>
                    </a:lnTo>
                    <a:lnTo>
                      <a:pt x="1076" y="916"/>
                    </a:lnTo>
                    <a:lnTo>
                      <a:pt x="1081" y="916"/>
                    </a:lnTo>
                    <a:lnTo>
                      <a:pt x="1086" y="916"/>
                    </a:lnTo>
                    <a:lnTo>
                      <a:pt x="1091" y="916"/>
                    </a:lnTo>
                    <a:lnTo>
                      <a:pt x="1096" y="916"/>
                    </a:lnTo>
                    <a:lnTo>
                      <a:pt x="1101" y="916"/>
                    </a:lnTo>
                    <a:lnTo>
                      <a:pt x="1106" y="916"/>
                    </a:lnTo>
                    <a:lnTo>
                      <a:pt x="1111" y="916"/>
                    </a:lnTo>
                    <a:lnTo>
                      <a:pt x="1116" y="916"/>
                    </a:lnTo>
                    <a:lnTo>
                      <a:pt x="1121" y="916"/>
                    </a:lnTo>
                    <a:lnTo>
                      <a:pt x="1126" y="916"/>
                    </a:lnTo>
                    <a:lnTo>
                      <a:pt x="1132" y="916"/>
                    </a:lnTo>
                    <a:lnTo>
                      <a:pt x="1137" y="916"/>
                    </a:lnTo>
                    <a:lnTo>
                      <a:pt x="1142" y="916"/>
                    </a:lnTo>
                    <a:lnTo>
                      <a:pt x="1147" y="916"/>
                    </a:lnTo>
                    <a:lnTo>
                      <a:pt x="1152" y="916"/>
                    </a:lnTo>
                    <a:lnTo>
                      <a:pt x="1157" y="916"/>
                    </a:lnTo>
                    <a:lnTo>
                      <a:pt x="1162" y="916"/>
                    </a:lnTo>
                    <a:lnTo>
                      <a:pt x="1167" y="916"/>
                    </a:lnTo>
                    <a:lnTo>
                      <a:pt x="1172" y="916"/>
                    </a:lnTo>
                    <a:lnTo>
                      <a:pt x="1177" y="916"/>
                    </a:lnTo>
                    <a:lnTo>
                      <a:pt x="1182" y="916"/>
                    </a:lnTo>
                    <a:lnTo>
                      <a:pt x="1187" y="916"/>
                    </a:lnTo>
                    <a:lnTo>
                      <a:pt x="1192" y="916"/>
                    </a:lnTo>
                    <a:lnTo>
                      <a:pt x="1197" y="916"/>
                    </a:lnTo>
                    <a:lnTo>
                      <a:pt x="1202" y="916"/>
                    </a:lnTo>
                    <a:lnTo>
                      <a:pt x="1207" y="916"/>
                    </a:lnTo>
                    <a:lnTo>
                      <a:pt x="1212" y="916"/>
                    </a:lnTo>
                    <a:lnTo>
                      <a:pt x="1217" y="916"/>
                    </a:lnTo>
                    <a:lnTo>
                      <a:pt x="1222" y="916"/>
                    </a:lnTo>
                    <a:lnTo>
                      <a:pt x="1227" y="916"/>
                    </a:lnTo>
                    <a:lnTo>
                      <a:pt x="1233" y="916"/>
                    </a:lnTo>
                    <a:lnTo>
                      <a:pt x="1238" y="916"/>
                    </a:lnTo>
                    <a:lnTo>
                      <a:pt x="1243" y="916"/>
                    </a:lnTo>
                    <a:lnTo>
                      <a:pt x="1248" y="916"/>
                    </a:lnTo>
                    <a:lnTo>
                      <a:pt x="1253" y="916"/>
                    </a:lnTo>
                    <a:lnTo>
                      <a:pt x="1258" y="916"/>
                    </a:lnTo>
                    <a:lnTo>
                      <a:pt x="1263" y="916"/>
                    </a:lnTo>
                    <a:lnTo>
                      <a:pt x="1268" y="916"/>
                    </a:lnTo>
                    <a:lnTo>
                      <a:pt x="1273" y="916"/>
                    </a:lnTo>
                    <a:lnTo>
                      <a:pt x="1278" y="916"/>
                    </a:lnTo>
                    <a:lnTo>
                      <a:pt x="1283" y="916"/>
                    </a:lnTo>
                    <a:lnTo>
                      <a:pt x="1288" y="916"/>
                    </a:lnTo>
                    <a:lnTo>
                      <a:pt x="1293" y="916"/>
                    </a:lnTo>
                    <a:lnTo>
                      <a:pt x="1298" y="916"/>
                    </a:lnTo>
                    <a:lnTo>
                      <a:pt x="1303" y="916"/>
                    </a:lnTo>
                    <a:lnTo>
                      <a:pt x="1308" y="916"/>
                    </a:lnTo>
                    <a:lnTo>
                      <a:pt x="1313" y="916"/>
                    </a:lnTo>
                    <a:lnTo>
                      <a:pt x="1318" y="916"/>
                    </a:lnTo>
                    <a:lnTo>
                      <a:pt x="1324" y="916"/>
                    </a:lnTo>
                    <a:lnTo>
                      <a:pt x="1329" y="916"/>
                    </a:lnTo>
                    <a:lnTo>
                      <a:pt x="1334" y="916"/>
                    </a:lnTo>
                    <a:lnTo>
                      <a:pt x="1339" y="916"/>
                    </a:lnTo>
                    <a:lnTo>
                      <a:pt x="1344" y="916"/>
                    </a:lnTo>
                    <a:lnTo>
                      <a:pt x="1349" y="916"/>
                    </a:lnTo>
                    <a:lnTo>
                      <a:pt x="1354" y="916"/>
                    </a:lnTo>
                    <a:lnTo>
                      <a:pt x="1359" y="916"/>
                    </a:lnTo>
                    <a:lnTo>
                      <a:pt x="1364" y="916"/>
                    </a:lnTo>
                    <a:lnTo>
                      <a:pt x="1369" y="916"/>
                    </a:lnTo>
                    <a:lnTo>
                      <a:pt x="1374" y="916"/>
                    </a:lnTo>
                    <a:lnTo>
                      <a:pt x="1379" y="916"/>
                    </a:lnTo>
                    <a:lnTo>
                      <a:pt x="1384" y="916"/>
                    </a:lnTo>
                    <a:lnTo>
                      <a:pt x="1389" y="916"/>
                    </a:lnTo>
                    <a:lnTo>
                      <a:pt x="1394" y="916"/>
                    </a:lnTo>
                    <a:lnTo>
                      <a:pt x="1399" y="916"/>
                    </a:lnTo>
                    <a:lnTo>
                      <a:pt x="1404" y="916"/>
                    </a:lnTo>
                    <a:lnTo>
                      <a:pt x="1410" y="916"/>
                    </a:lnTo>
                    <a:lnTo>
                      <a:pt x="1415" y="916"/>
                    </a:lnTo>
                    <a:lnTo>
                      <a:pt x="1420" y="916"/>
                    </a:lnTo>
                    <a:lnTo>
                      <a:pt x="1425" y="916"/>
                    </a:lnTo>
                    <a:lnTo>
                      <a:pt x="1430" y="916"/>
                    </a:lnTo>
                    <a:lnTo>
                      <a:pt x="1435" y="916"/>
                    </a:lnTo>
                    <a:lnTo>
                      <a:pt x="1440" y="916"/>
                    </a:lnTo>
                    <a:lnTo>
                      <a:pt x="1445" y="916"/>
                    </a:lnTo>
                    <a:lnTo>
                      <a:pt x="1450" y="916"/>
                    </a:lnTo>
                    <a:lnTo>
                      <a:pt x="1455" y="916"/>
                    </a:lnTo>
                    <a:lnTo>
                      <a:pt x="1460" y="916"/>
                    </a:lnTo>
                    <a:lnTo>
                      <a:pt x="1465" y="916"/>
                    </a:lnTo>
                    <a:lnTo>
                      <a:pt x="1470" y="916"/>
                    </a:lnTo>
                    <a:lnTo>
                      <a:pt x="1475" y="916"/>
                    </a:lnTo>
                    <a:lnTo>
                      <a:pt x="1480" y="916"/>
                    </a:lnTo>
                    <a:lnTo>
                      <a:pt x="1485" y="916"/>
                    </a:lnTo>
                    <a:lnTo>
                      <a:pt x="1490" y="916"/>
                    </a:lnTo>
                    <a:lnTo>
                      <a:pt x="1495" y="916"/>
                    </a:lnTo>
                    <a:lnTo>
                      <a:pt x="1500" y="916"/>
                    </a:lnTo>
                    <a:lnTo>
                      <a:pt x="1505" y="916"/>
                    </a:lnTo>
                    <a:lnTo>
                      <a:pt x="1510" y="916"/>
                    </a:lnTo>
                    <a:lnTo>
                      <a:pt x="1515" y="916"/>
                    </a:lnTo>
                    <a:lnTo>
                      <a:pt x="1521" y="916"/>
                    </a:lnTo>
                    <a:lnTo>
                      <a:pt x="1526" y="916"/>
                    </a:lnTo>
                    <a:lnTo>
                      <a:pt x="1531" y="916"/>
                    </a:lnTo>
                    <a:lnTo>
                      <a:pt x="1536" y="916"/>
                    </a:lnTo>
                    <a:lnTo>
                      <a:pt x="1541" y="916"/>
                    </a:lnTo>
                    <a:lnTo>
                      <a:pt x="1546" y="916"/>
                    </a:lnTo>
                    <a:lnTo>
                      <a:pt x="1551" y="916"/>
                    </a:lnTo>
                    <a:lnTo>
                      <a:pt x="1556" y="916"/>
                    </a:lnTo>
                    <a:lnTo>
                      <a:pt x="1561" y="916"/>
                    </a:lnTo>
                    <a:lnTo>
                      <a:pt x="1566" y="916"/>
                    </a:lnTo>
                    <a:lnTo>
                      <a:pt x="1571" y="916"/>
                    </a:lnTo>
                    <a:lnTo>
                      <a:pt x="1576" y="916"/>
                    </a:lnTo>
                    <a:lnTo>
                      <a:pt x="1581" y="916"/>
                    </a:lnTo>
                    <a:lnTo>
                      <a:pt x="1586" y="916"/>
                    </a:lnTo>
                    <a:lnTo>
                      <a:pt x="1591" y="916"/>
                    </a:lnTo>
                    <a:lnTo>
                      <a:pt x="1596" y="916"/>
                    </a:lnTo>
                    <a:lnTo>
                      <a:pt x="1602" y="916"/>
                    </a:lnTo>
                    <a:lnTo>
                      <a:pt x="1607" y="916"/>
                    </a:lnTo>
                    <a:lnTo>
                      <a:pt x="1612" y="916"/>
                    </a:lnTo>
                    <a:lnTo>
                      <a:pt x="1617" y="916"/>
                    </a:lnTo>
                    <a:lnTo>
                      <a:pt x="1622" y="916"/>
                    </a:lnTo>
                    <a:lnTo>
                      <a:pt x="1627" y="916"/>
                    </a:lnTo>
                    <a:lnTo>
                      <a:pt x="1632" y="916"/>
                    </a:lnTo>
                    <a:lnTo>
                      <a:pt x="1637" y="916"/>
                    </a:lnTo>
                    <a:lnTo>
                      <a:pt x="1642" y="916"/>
                    </a:lnTo>
                    <a:lnTo>
                      <a:pt x="1647" y="916"/>
                    </a:lnTo>
                    <a:lnTo>
                      <a:pt x="1652" y="916"/>
                    </a:lnTo>
                    <a:lnTo>
                      <a:pt x="1657" y="916"/>
                    </a:lnTo>
                    <a:lnTo>
                      <a:pt x="1662" y="916"/>
                    </a:lnTo>
                    <a:lnTo>
                      <a:pt x="1667" y="916"/>
                    </a:lnTo>
                    <a:lnTo>
                      <a:pt x="1672" y="916"/>
                    </a:lnTo>
                    <a:lnTo>
                      <a:pt x="1677" y="916"/>
                    </a:lnTo>
                    <a:lnTo>
                      <a:pt x="1682" y="916"/>
                    </a:lnTo>
                    <a:lnTo>
                      <a:pt x="1687" y="916"/>
                    </a:lnTo>
                    <a:lnTo>
                      <a:pt x="1692" y="916"/>
                    </a:lnTo>
                    <a:lnTo>
                      <a:pt x="1697" y="916"/>
                    </a:lnTo>
                    <a:lnTo>
                      <a:pt x="1702" y="916"/>
                    </a:lnTo>
                    <a:lnTo>
                      <a:pt x="1707" y="916"/>
                    </a:lnTo>
                    <a:lnTo>
                      <a:pt x="1712" y="916"/>
                    </a:lnTo>
                    <a:lnTo>
                      <a:pt x="1713" y="916"/>
                    </a:lnTo>
                  </a:path>
                </a:pathLst>
              </a:custGeom>
              <a:noFill/>
              <a:ln w="19050"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430">
                <a:extLst>
                  <a:ext uri="{FF2B5EF4-FFF2-40B4-BE49-F238E27FC236}">
                    <a16:creationId xmlns:a16="http://schemas.microsoft.com/office/drawing/2014/main" id="{76B469EB-3E73-4E97-A6DA-5DB527887518}"/>
                  </a:ext>
                </a:extLst>
              </p:cNvPr>
              <p:cNvSpPr>
                <a:spLocks/>
              </p:cNvSpPr>
              <p:nvPr/>
            </p:nvSpPr>
            <p:spPr bwMode="auto">
              <a:xfrm>
                <a:off x="3565" y="1057"/>
                <a:ext cx="1713" cy="2209"/>
              </a:xfrm>
              <a:custGeom>
                <a:avLst/>
                <a:gdLst>
                  <a:gd name="T0" fmla="*/ 25 w 1713"/>
                  <a:gd name="T1" fmla="*/ 1272 h 2209"/>
                  <a:gd name="T2" fmla="*/ 55 w 1713"/>
                  <a:gd name="T3" fmla="*/ 1265 h 2209"/>
                  <a:gd name="T4" fmla="*/ 86 w 1713"/>
                  <a:gd name="T5" fmla="*/ 1265 h 2209"/>
                  <a:gd name="T6" fmla="*/ 116 w 1713"/>
                  <a:gd name="T7" fmla="*/ 1265 h 2209"/>
                  <a:gd name="T8" fmla="*/ 146 w 1713"/>
                  <a:gd name="T9" fmla="*/ 1265 h 2209"/>
                  <a:gd name="T10" fmla="*/ 176 w 1713"/>
                  <a:gd name="T11" fmla="*/ 1265 h 2209"/>
                  <a:gd name="T12" fmla="*/ 207 w 1713"/>
                  <a:gd name="T13" fmla="*/ 1265 h 2209"/>
                  <a:gd name="T14" fmla="*/ 237 w 1713"/>
                  <a:gd name="T15" fmla="*/ 1264 h 2209"/>
                  <a:gd name="T16" fmla="*/ 267 w 1713"/>
                  <a:gd name="T17" fmla="*/ 1250 h 2209"/>
                  <a:gd name="T18" fmla="*/ 298 w 1713"/>
                  <a:gd name="T19" fmla="*/ 1042 h 2209"/>
                  <a:gd name="T20" fmla="*/ 328 w 1713"/>
                  <a:gd name="T21" fmla="*/ 1016 h 2209"/>
                  <a:gd name="T22" fmla="*/ 358 w 1713"/>
                  <a:gd name="T23" fmla="*/ 1001 h 2209"/>
                  <a:gd name="T24" fmla="*/ 389 w 1713"/>
                  <a:gd name="T25" fmla="*/ 989 h 2209"/>
                  <a:gd name="T26" fmla="*/ 419 w 1713"/>
                  <a:gd name="T27" fmla="*/ 979 h 2209"/>
                  <a:gd name="T28" fmla="*/ 449 w 1713"/>
                  <a:gd name="T29" fmla="*/ 972 h 2209"/>
                  <a:gd name="T30" fmla="*/ 480 w 1713"/>
                  <a:gd name="T31" fmla="*/ 966 h 2209"/>
                  <a:gd name="T32" fmla="*/ 510 w 1713"/>
                  <a:gd name="T33" fmla="*/ 961 h 2209"/>
                  <a:gd name="T34" fmla="*/ 540 w 1713"/>
                  <a:gd name="T35" fmla="*/ 957 h 2209"/>
                  <a:gd name="T36" fmla="*/ 571 w 1713"/>
                  <a:gd name="T37" fmla="*/ 954 h 2209"/>
                  <a:gd name="T38" fmla="*/ 601 w 1713"/>
                  <a:gd name="T39" fmla="*/ 952 h 2209"/>
                  <a:gd name="T40" fmla="*/ 631 w 1713"/>
                  <a:gd name="T41" fmla="*/ 950 h 2209"/>
                  <a:gd name="T42" fmla="*/ 662 w 1713"/>
                  <a:gd name="T43" fmla="*/ 949 h 2209"/>
                  <a:gd name="T44" fmla="*/ 692 w 1713"/>
                  <a:gd name="T45" fmla="*/ 947 h 2209"/>
                  <a:gd name="T46" fmla="*/ 722 w 1713"/>
                  <a:gd name="T47" fmla="*/ 947 h 2209"/>
                  <a:gd name="T48" fmla="*/ 753 w 1713"/>
                  <a:gd name="T49" fmla="*/ 946 h 2209"/>
                  <a:gd name="T50" fmla="*/ 783 w 1713"/>
                  <a:gd name="T51" fmla="*/ 945 h 2209"/>
                  <a:gd name="T52" fmla="*/ 813 w 1713"/>
                  <a:gd name="T53" fmla="*/ 945 h 2209"/>
                  <a:gd name="T54" fmla="*/ 843 w 1713"/>
                  <a:gd name="T55" fmla="*/ 944 h 2209"/>
                  <a:gd name="T56" fmla="*/ 874 w 1713"/>
                  <a:gd name="T57" fmla="*/ 944 h 2209"/>
                  <a:gd name="T58" fmla="*/ 904 w 1713"/>
                  <a:gd name="T59" fmla="*/ 944 h 2209"/>
                  <a:gd name="T60" fmla="*/ 935 w 1713"/>
                  <a:gd name="T61" fmla="*/ 944 h 2209"/>
                  <a:gd name="T62" fmla="*/ 965 w 1713"/>
                  <a:gd name="T63" fmla="*/ 943 h 2209"/>
                  <a:gd name="T64" fmla="*/ 995 w 1713"/>
                  <a:gd name="T65" fmla="*/ 943 h 2209"/>
                  <a:gd name="T66" fmla="*/ 1025 w 1713"/>
                  <a:gd name="T67" fmla="*/ 943 h 2209"/>
                  <a:gd name="T68" fmla="*/ 1056 w 1713"/>
                  <a:gd name="T69" fmla="*/ 943 h 2209"/>
                  <a:gd name="T70" fmla="*/ 1086 w 1713"/>
                  <a:gd name="T71" fmla="*/ 943 h 2209"/>
                  <a:gd name="T72" fmla="*/ 1116 w 1713"/>
                  <a:gd name="T73" fmla="*/ 943 h 2209"/>
                  <a:gd name="T74" fmla="*/ 1147 w 1713"/>
                  <a:gd name="T75" fmla="*/ 943 h 2209"/>
                  <a:gd name="T76" fmla="*/ 1177 w 1713"/>
                  <a:gd name="T77" fmla="*/ 943 h 2209"/>
                  <a:gd name="T78" fmla="*/ 1207 w 1713"/>
                  <a:gd name="T79" fmla="*/ 943 h 2209"/>
                  <a:gd name="T80" fmla="*/ 1238 w 1713"/>
                  <a:gd name="T81" fmla="*/ 943 h 2209"/>
                  <a:gd name="T82" fmla="*/ 1268 w 1713"/>
                  <a:gd name="T83" fmla="*/ 943 h 2209"/>
                  <a:gd name="T84" fmla="*/ 1298 w 1713"/>
                  <a:gd name="T85" fmla="*/ 943 h 2209"/>
                  <a:gd name="T86" fmla="*/ 1329 w 1713"/>
                  <a:gd name="T87" fmla="*/ 943 h 2209"/>
                  <a:gd name="T88" fmla="*/ 1359 w 1713"/>
                  <a:gd name="T89" fmla="*/ 943 h 2209"/>
                  <a:gd name="T90" fmla="*/ 1389 w 1713"/>
                  <a:gd name="T91" fmla="*/ 943 h 2209"/>
                  <a:gd name="T92" fmla="*/ 1420 w 1713"/>
                  <a:gd name="T93" fmla="*/ 943 h 2209"/>
                  <a:gd name="T94" fmla="*/ 1450 w 1713"/>
                  <a:gd name="T95" fmla="*/ 943 h 2209"/>
                  <a:gd name="T96" fmla="*/ 1480 w 1713"/>
                  <a:gd name="T97" fmla="*/ 943 h 2209"/>
                  <a:gd name="T98" fmla="*/ 1510 w 1713"/>
                  <a:gd name="T99" fmla="*/ 943 h 2209"/>
                  <a:gd name="T100" fmla="*/ 1541 w 1713"/>
                  <a:gd name="T101" fmla="*/ 943 h 2209"/>
                  <a:gd name="T102" fmla="*/ 1571 w 1713"/>
                  <a:gd name="T103" fmla="*/ 943 h 2209"/>
                  <a:gd name="T104" fmla="*/ 1602 w 1713"/>
                  <a:gd name="T105" fmla="*/ 943 h 2209"/>
                  <a:gd name="T106" fmla="*/ 1632 w 1713"/>
                  <a:gd name="T107" fmla="*/ 943 h 2209"/>
                  <a:gd name="T108" fmla="*/ 1662 w 1713"/>
                  <a:gd name="T109" fmla="*/ 943 h 2209"/>
                  <a:gd name="T110" fmla="*/ 1692 w 1713"/>
                  <a:gd name="T111" fmla="*/ 943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2209">
                    <a:moveTo>
                      <a:pt x="0" y="1018"/>
                    </a:moveTo>
                    <a:lnTo>
                      <a:pt x="5" y="1364"/>
                    </a:lnTo>
                    <a:lnTo>
                      <a:pt x="10" y="1206"/>
                    </a:lnTo>
                    <a:lnTo>
                      <a:pt x="15" y="1292"/>
                    </a:lnTo>
                    <a:lnTo>
                      <a:pt x="20" y="1250"/>
                    </a:lnTo>
                    <a:lnTo>
                      <a:pt x="25" y="1272"/>
                    </a:lnTo>
                    <a:lnTo>
                      <a:pt x="30" y="1261"/>
                    </a:lnTo>
                    <a:lnTo>
                      <a:pt x="35" y="1266"/>
                    </a:lnTo>
                    <a:lnTo>
                      <a:pt x="40" y="1264"/>
                    </a:lnTo>
                    <a:lnTo>
                      <a:pt x="45" y="1265"/>
                    </a:lnTo>
                    <a:lnTo>
                      <a:pt x="50" y="1264"/>
                    </a:lnTo>
                    <a:lnTo>
                      <a:pt x="55" y="1265"/>
                    </a:lnTo>
                    <a:lnTo>
                      <a:pt x="60" y="1265"/>
                    </a:lnTo>
                    <a:lnTo>
                      <a:pt x="65" y="1265"/>
                    </a:lnTo>
                    <a:lnTo>
                      <a:pt x="70" y="1265"/>
                    </a:lnTo>
                    <a:lnTo>
                      <a:pt x="76" y="1265"/>
                    </a:lnTo>
                    <a:lnTo>
                      <a:pt x="81" y="1265"/>
                    </a:lnTo>
                    <a:lnTo>
                      <a:pt x="86" y="1265"/>
                    </a:lnTo>
                    <a:lnTo>
                      <a:pt x="91" y="1265"/>
                    </a:lnTo>
                    <a:lnTo>
                      <a:pt x="96" y="1265"/>
                    </a:lnTo>
                    <a:lnTo>
                      <a:pt x="101" y="1265"/>
                    </a:lnTo>
                    <a:lnTo>
                      <a:pt x="106" y="1265"/>
                    </a:lnTo>
                    <a:lnTo>
                      <a:pt x="111" y="1265"/>
                    </a:lnTo>
                    <a:lnTo>
                      <a:pt x="116" y="1265"/>
                    </a:lnTo>
                    <a:lnTo>
                      <a:pt x="121" y="1265"/>
                    </a:lnTo>
                    <a:lnTo>
                      <a:pt x="126" y="1265"/>
                    </a:lnTo>
                    <a:lnTo>
                      <a:pt x="131" y="1265"/>
                    </a:lnTo>
                    <a:lnTo>
                      <a:pt x="136" y="1265"/>
                    </a:lnTo>
                    <a:lnTo>
                      <a:pt x="141" y="1265"/>
                    </a:lnTo>
                    <a:lnTo>
                      <a:pt x="146" y="1265"/>
                    </a:lnTo>
                    <a:lnTo>
                      <a:pt x="151" y="1265"/>
                    </a:lnTo>
                    <a:lnTo>
                      <a:pt x="156" y="1265"/>
                    </a:lnTo>
                    <a:lnTo>
                      <a:pt x="161" y="1265"/>
                    </a:lnTo>
                    <a:lnTo>
                      <a:pt x="166" y="1265"/>
                    </a:lnTo>
                    <a:lnTo>
                      <a:pt x="171" y="1265"/>
                    </a:lnTo>
                    <a:lnTo>
                      <a:pt x="176" y="1265"/>
                    </a:lnTo>
                    <a:lnTo>
                      <a:pt x="181" y="1265"/>
                    </a:lnTo>
                    <a:lnTo>
                      <a:pt x="186" y="1265"/>
                    </a:lnTo>
                    <a:lnTo>
                      <a:pt x="192" y="1265"/>
                    </a:lnTo>
                    <a:lnTo>
                      <a:pt x="197" y="1265"/>
                    </a:lnTo>
                    <a:lnTo>
                      <a:pt x="202" y="1265"/>
                    </a:lnTo>
                    <a:lnTo>
                      <a:pt x="207" y="1265"/>
                    </a:lnTo>
                    <a:lnTo>
                      <a:pt x="212" y="1265"/>
                    </a:lnTo>
                    <a:lnTo>
                      <a:pt x="217" y="1264"/>
                    </a:lnTo>
                    <a:lnTo>
                      <a:pt x="222" y="1264"/>
                    </a:lnTo>
                    <a:lnTo>
                      <a:pt x="227" y="1264"/>
                    </a:lnTo>
                    <a:lnTo>
                      <a:pt x="232" y="1264"/>
                    </a:lnTo>
                    <a:lnTo>
                      <a:pt x="237" y="1264"/>
                    </a:lnTo>
                    <a:lnTo>
                      <a:pt x="242" y="1264"/>
                    </a:lnTo>
                    <a:lnTo>
                      <a:pt x="247" y="1264"/>
                    </a:lnTo>
                    <a:lnTo>
                      <a:pt x="252" y="0"/>
                    </a:lnTo>
                    <a:lnTo>
                      <a:pt x="257" y="2209"/>
                    </a:lnTo>
                    <a:lnTo>
                      <a:pt x="262" y="952"/>
                    </a:lnTo>
                    <a:lnTo>
                      <a:pt x="267" y="1250"/>
                    </a:lnTo>
                    <a:lnTo>
                      <a:pt x="273" y="986"/>
                    </a:lnTo>
                    <a:lnTo>
                      <a:pt x="278" y="1106"/>
                    </a:lnTo>
                    <a:lnTo>
                      <a:pt x="283" y="1015"/>
                    </a:lnTo>
                    <a:lnTo>
                      <a:pt x="288" y="1061"/>
                    </a:lnTo>
                    <a:lnTo>
                      <a:pt x="293" y="1026"/>
                    </a:lnTo>
                    <a:lnTo>
                      <a:pt x="298" y="1042"/>
                    </a:lnTo>
                    <a:lnTo>
                      <a:pt x="303" y="1026"/>
                    </a:lnTo>
                    <a:lnTo>
                      <a:pt x="308" y="1030"/>
                    </a:lnTo>
                    <a:lnTo>
                      <a:pt x="313" y="1022"/>
                    </a:lnTo>
                    <a:lnTo>
                      <a:pt x="318" y="1022"/>
                    </a:lnTo>
                    <a:lnTo>
                      <a:pt x="323" y="1018"/>
                    </a:lnTo>
                    <a:lnTo>
                      <a:pt x="328" y="1016"/>
                    </a:lnTo>
                    <a:lnTo>
                      <a:pt x="333" y="1012"/>
                    </a:lnTo>
                    <a:lnTo>
                      <a:pt x="338" y="1010"/>
                    </a:lnTo>
                    <a:lnTo>
                      <a:pt x="343" y="1008"/>
                    </a:lnTo>
                    <a:lnTo>
                      <a:pt x="348" y="1005"/>
                    </a:lnTo>
                    <a:lnTo>
                      <a:pt x="353" y="1003"/>
                    </a:lnTo>
                    <a:lnTo>
                      <a:pt x="358" y="1001"/>
                    </a:lnTo>
                    <a:lnTo>
                      <a:pt x="363" y="998"/>
                    </a:lnTo>
                    <a:lnTo>
                      <a:pt x="368" y="996"/>
                    </a:lnTo>
                    <a:lnTo>
                      <a:pt x="373" y="994"/>
                    </a:lnTo>
                    <a:lnTo>
                      <a:pt x="378" y="992"/>
                    </a:lnTo>
                    <a:lnTo>
                      <a:pt x="384" y="991"/>
                    </a:lnTo>
                    <a:lnTo>
                      <a:pt x="389" y="989"/>
                    </a:lnTo>
                    <a:lnTo>
                      <a:pt x="394" y="987"/>
                    </a:lnTo>
                    <a:lnTo>
                      <a:pt x="399" y="985"/>
                    </a:lnTo>
                    <a:lnTo>
                      <a:pt x="404" y="984"/>
                    </a:lnTo>
                    <a:lnTo>
                      <a:pt x="409" y="982"/>
                    </a:lnTo>
                    <a:lnTo>
                      <a:pt x="414" y="981"/>
                    </a:lnTo>
                    <a:lnTo>
                      <a:pt x="419" y="979"/>
                    </a:lnTo>
                    <a:lnTo>
                      <a:pt x="424" y="978"/>
                    </a:lnTo>
                    <a:lnTo>
                      <a:pt x="429" y="977"/>
                    </a:lnTo>
                    <a:lnTo>
                      <a:pt x="434" y="975"/>
                    </a:lnTo>
                    <a:lnTo>
                      <a:pt x="439" y="974"/>
                    </a:lnTo>
                    <a:lnTo>
                      <a:pt x="444" y="973"/>
                    </a:lnTo>
                    <a:lnTo>
                      <a:pt x="449" y="972"/>
                    </a:lnTo>
                    <a:lnTo>
                      <a:pt x="454" y="971"/>
                    </a:lnTo>
                    <a:lnTo>
                      <a:pt x="459" y="970"/>
                    </a:lnTo>
                    <a:lnTo>
                      <a:pt x="465" y="969"/>
                    </a:lnTo>
                    <a:lnTo>
                      <a:pt x="470" y="968"/>
                    </a:lnTo>
                    <a:lnTo>
                      <a:pt x="475" y="967"/>
                    </a:lnTo>
                    <a:lnTo>
                      <a:pt x="480" y="966"/>
                    </a:lnTo>
                    <a:lnTo>
                      <a:pt x="485" y="965"/>
                    </a:lnTo>
                    <a:lnTo>
                      <a:pt x="490" y="964"/>
                    </a:lnTo>
                    <a:lnTo>
                      <a:pt x="495" y="964"/>
                    </a:lnTo>
                    <a:lnTo>
                      <a:pt x="500" y="963"/>
                    </a:lnTo>
                    <a:lnTo>
                      <a:pt x="505" y="962"/>
                    </a:lnTo>
                    <a:lnTo>
                      <a:pt x="510" y="961"/>
                    </a:lnTo>
                    <a:lnTo>
                      <a:pt x="515" y="961"/>
                    </a:lnTo>
                    <a:lnTo>
                      <a:pt x="520" y="960"/>
                    </a:lnTo>
                    <a:lnTo>
                      <a:pt x="525" y="959"/>
                    </a:lnTo>
                    <a:lnTo>
                      <a:pt x="530" y="959"/>
                    </a:lnTo>
                    <a:lnTo>
                      <a:pt x="535" y="958"/>
                    </a:lnTo>
                    <a:lnTo>
                      <a:pt x="540" y="957"/>
                    </a:lnTo>
                    <a:lnTo>
                      <a:pt x="545" y="957"/>
                    </a:lnTo>
                    <a:lnTo>
                      <a:pt x="550" y="956"/>
                    </a:lnTo>
                    <a:lnTo>
                      <a:pt x="555" y="956"/>
                    </a:lnTo>
                    <a:lnTo>
                      <a:pt x="561" y="955"/>
                    </a:lnTo>
                    <a:lnTo>
                      <a:pt x="566" y="955"/>
                    </a:lnTo>
                    <a:lnTo>
                      <a:pt x="571" y="954"/>
                    </a:lnTo>
                    <a:lnTo>
                      <a:pt x="576" y="954"/>
                    </a:lnTo>
                    <a:lnTo>
                      <a:pt x="581" y="954"/>
                    </a:lnTo>
                    <a:lnTo>
                      <a:pt x="586" y="953"/>
                    </a:lnTo>
                    <a:lnTo>
                      <a:pt x="591" y="953"/>
                    </a:lnTo>
                    <a:lnTo>
                      <a:pt x="596" y="953"/>
                    </a:lnTo>
                    <a:lnTo>
                      <a:pt x="601" y="952"/>
                    </a:lnTo>
                    <a:lnTo>
                      <a:pt x="606" y="952"/>
                    </a:lnTo>
                    <a:lnTo>
                      <a:pt x="611" y="951"/>
                    </a:lnTo>
                    <a:lnTo>
                      <a:pt x="616" y="951"/>
                    </a:lnTo>
                    <a:lnTo>
                      <a:pt x="621" y="951"/>
                    </a:lnTo>
                    <a:lnTo>
                      <a:pt x="626" y="950"/>
                    </a:lnTo>
                    <a:lnTo>
                      <a:pt x="631" y="950"/>
                    </a:lnTo>
                    <a:lnTo>
                      <a:pt x="636" y="950"/>
                    </a:lnTo>
                    <a:lnTo>
                      <a:pt x="641" y="950"/>
                    </a:lnTo>
                    <a:lnTo>
                      <a:pt x="646" y="949"/>
                    </a:lnTo>
                    <a:lnTo>
                      <a:pt x="651" y="949"/>
                    </a:lnTo>
                    <a:lnTo>
                      <a:pt x="656" y="949"/>
                    </a:lnTo>
                    <a:lnTo>
                      <a:pt x="662" y="949"/>
                    </a:lnTo>
                    <a:lnTo>
                      <a:pt x="667" y="948"/>
                    </a:lnTo>
                    <a:lnTo>
                      <a:pt x="672" y="948"/>
                    </a:lnTo>
                    <a:lnTo>
                      <a:pt x="677" y="948"/>
                    </a:lnTo>
                    <a:lnTo>
                      <a:pt x="682" y="948"/>
                    </a:lnTo>
                    <a:lnTo>
                      <a:pt x="687" y="948"/>
                    </a:lnTo>
                    <a:lnTo>
                      <a:pt x="692" y="947"/>
                    </a:lnTo>
                    <a:lnTo>
                      <a:pt x="697" y="947"/>
                    </a:lnTo>
                    <a:lnTo>
                      <a:pt x="702" y="947"/>
                    </a:lnTo>
                    <a:lnTo>
                      <a:pt x="707" y="947"/>
                    </a:lnTo>
                    <a:lnTo>
                      <a:pt x="712" y="947"/>
                    </a:lnTo>
                    <a:lnTo>
                      <a:pt x="717" y="947"/>
                    </a:lnTo>
                    <a:lnTo>
                      <a:pt x="722" y="947"/>
                    </a:lnTo>
                    <a:lnTo>
                      <a:pt x="727" y="946"/>
                    </a:lnTo>
                    <a:lnTo>
                      <a:pt x="732" y="946"/>
                    </a:lnTo>
                    <a:lnTo>
                      <a:pt x="737" y="946"/>
                    </a:lnTo>
                    <a:lnTo>
                      <a:pt x="743" y="946"/>
                    </a:lnTo>
                    <a:lnTo>
                      <a:pt x="748" y="946"/>
                    </a:lnTo>
                    <a:lnTo>
                      <a:pt x="753" y="946"/>
                    </a:lnTo>
                    <a:lnTo>
                      <a:pt x="758" y="945"/>
                    </a:lnTo>
                    <a:lnTo>
                      <a:pt x="763" y="945"/>
                    </a:lnTo>
                    <a:lnTo>
                      <a:pt x="768" y="945"/>
                    </a:lnTo>
                    <a:lnTo>
                      <a:pt x="773" y="945"/>
                    </a:lnTo>
                    <a:lnTo>
                      <a:pt x="778" y="945"/>
                    </a:lnTo>
                    <a:lnTo>
                      <a:pt x="783" y="945"/>
                    </a:lnTo>
                    <a:lnTo>
                      <a:pt x="788" y="945"/>
                    </a:lnTo>
                    <a:lnTo>
                      <a:pt x="793" y="945"/>
                    </a:lnTo>
                    <a:lnTo>
                      <a:pt x="798" y="945"/>
                    </a:lnTo>
                    <a:lnTo>
                      <a:pt x="803" y="945"/>
                    </a:lnTo>
                    <a:lnTo>
                      <a:pt x="808" y="945"/>
                    </a:lnTo>
                    <a:lnTo>
                      <a:pt x="813" y="945"/>
                    </a:lnTo>
                    <a:lnTo>
                      <a:pt x="818" y="945"/>
                    </a:lnTo>
                    <a:lnTo>
                      <a:pt x="823" y="944"/>
                    </a:lnTo>
                    <a:lnTo>
                      <a:pt x="828" y="944"/>
                    </a:lnTo>
                    <a:lnTo>
                      <a:pt x="833" y="944"/>
                    </a:lnTo>
                    <a:lnTo>
                      <a:pt x="838" y="944"/>
                    </a:lnTo>
                    <a:lnTo>
                      <a:pt x="843" y="944"/>
                    </a:lnTo>
                    <a:lnTo>
                      <a:pt x="848" y="944"/>
                    </a:lnTo>
                    <a:lnTo>
                      <a:pt x="853" y="944"/>
                    </a:lnTo>
                    <a:lnTo>
                      <a:pt x="859" y="944"/>
                    </a:lnTo>
                    <a:lnTo>
                      <a:pt x="864" y="944"/>
                    </a:lnTo>
                    <a:lnTo>
                      <a:pt x="869" y="944"/>
                    </a:lnTo>
                    <a:lnTo>
                      <a:pt x="874" y="944"/>
                    </a:lnTo>
                    <a:lnTo>
                      <a:pt x="879" y="944"/>
                    </a:lnTo>
                    <a:lnTo>
                      <a:pt x="884" y="944"/>
                    </a:lnTo>
                    <a:lnTo>
                      <a:pt x="889" y="944"/>
                    </a:lnTo>
                    <a:lnTo>
                      <a:pt x="894" y="944"/>
                    </a:lnTo>
                    <a:lnTo>
                      <a:pt x="899" y="944"/>
                    </a:lnTo>
                    <a:lnTo>
                      <a:pt x="904" y="944"/>
                    </a:lnTo>
                    <a:lnTo>
                      <a:pt x="909" y="944"/>
                    </a:lnTo>
                    <a:lnTo>
                      <a:pt x="914" y="944"/>
                    </a:lnTo>
                    <a:lnTo>
                      <a:pt x="919" y="944"/>
                    </a:lnTo>
                    <a:lnTo>
                      <a:pt x="924" y="944"/>
                    </a:lnTo>
                    <a:lnTo>
                      <a:pt x="929" y="944"/>
                    </a:lnTo>
                    <a:lnTo>
                      <a:pt x="935" y="944"/>
                    </a:lnTo>
                    <a:lnTo>
                      <a:pt x="940" y="943"/>
                    </a:lnTo>
                    <a:lnTo>
                      <a:pt x="945" y="943"/>
                    </a:lnTo>
                    <a:lnTo>
                      <a:pt x="950" y="943"/>
                    </a:lnTo>
                    <a:lnTo>
                      <a:pt x="955" y="943"/>
                    </a:lnTo>
                    <a:lnTo>
                      <a:pt x="960" y="943"/>
                    </a:lnTo>
                    <a:lnTo>
                      <a:pt x="965" y="943"/>
                    </a:lnTo>
                    <a:lnTo>
                      <a:pt x="970" y="943"/>
                    </a:lnTo>
                    <a:lnTo>
                      <a:pt x="975" y="943"/>
                    </a:lnTo>
                    <a:lnTo>
                      <a:pt x="980" y="943"/>
                    </a:lnTo>
                    <a:lnTo>
                      <a:pt x="985" y="943"/>
                    </a:lnTo>
                    <a:lnTo>
                      <a:pt x="990" y="943"/>
                    </a:lnTo>
                    <a:lnTo>
                      <a:pt x="995" y="943"/>
                    </a:lnTo>
                    <a:lnTo>
                      <a:pt x="1000" y="943"/>
                    </a:lnTo>
                    <a:lnTo>
                      <a:pt x="1005" y="943"/>
                    </a:lnTo>
                    <a:lnTo>
                      <a:pt x="1010" y="943"/>
                    </a:lnTo>
                    <a:lnTo>
                      <a:pt x="1015" y="943"/>
                    </a:lnTo>
                    <a:lnTo>
                      <a:pt x="1020" y="943"/>
                    </a:lnTo>
                    <a:lnTo>
                      <a:pt x="1025" y="943"/>
                    </a:lnTo>
                    <a:lnTo>
                      <a:pt x="1030" y="943"/>
                    </a:lnTo>
                    <a:lnTo>
                      <a:pt x="1035" y="943"/>
                    </a:lnTo>
                    <a:lnTo>
                      <a:pt x="1040" y="943"/>
                    </a:lnTo>
                    <a:lnTo>
                      <a:pt x="1045" y="943"/>
                    </a:lnTo>
                    <a:lnTo>
                      <a:pt x="1051" y="943"/>
                    </a:lnTo>
                    <a:lnTo>
                      <a:pt x="1056" y="943"/>
                    </a:lnTo>
                    <a:lnTo>
                      <a:pt x="1061" y="943"/>
                    </a:lnTo>
                    <a:lnTo>
                      <a:pt x="1066" y="943"/>
                    </a:lnTo>
                    <a:lnTo>
                      <a:pt x="1071" y="943"/>
                    </a:lnTo>
                    <a:lnTo>
                      <a:pt x="1076" y="943"/>
                    </a:lnTo>
                    <a:lnTo>
                      <a:pt x="1081" y="943"/>
                    </a:lnTo>
                    <a:lnTo>
                      <a:pt x="1086" y="943"/>
                    </a:lnTo>
                    <a:lnTo>
                      <a:pt x="1091" y="943"/>
                    </a:lnTo>
                    <a:lnTo>
                      <a:pt x="1096" y="943"/>
                    </a:lnTo>
                    <a:lnTo>
                      <a:pt x="1101" y="943"/>
                    </a:lnTo>
                    <a:lnTo>
                      <a:pt x="1106" y="943"/>
                    </a:lnTo>
                    <a:lnTo>
                      <a:pt x="1111" y="943"/>
                    </a:lnTo>
                    <a:lnTo>
                      <a:pt x="1116" y="943"/>
                    </a:lnTo>
                    <a:lnTo>
                      <a:pt x="1121" y="943"/>
                    </a:lnTo>
                    <a:lnTo>
                      <a:pt x="1126" y="943"/>
                    </a:lnTo>
                    <a:lnTo>
                      <a:pt x="1132" y="943"/>
                    </a:lnTo>
                    <a:lnTo>
                      <a:pt x="1137" y="943"/>
                    </a:lnTo>
                    <a:lnTo>
                      <a:pt x="1142" y="943"/>
                    </a:lnTo>
                    <a:lnTo>
                      <a:pt x="1147" y="943"/>
                    </a:lnTo>
                    <a:lnTo>
                      <a:pt x="1152" y="943"/>
                    </a:lnTo>
                    <a:lnTo>
                      <a:pt x="1157" y="943"/>
                    </a:lnTo>
                    <a:lnTo>
                      <a:pt x="1162" y="943"/>
                    </a:lnTo>
                    <a:lnTo>
                      <a:pt x="1167" y="943"/>
                    </a:lnTo>
                    <a:lnTo>
                      <a:pt x="1172" y="943"/>
                    </a:lnTo>
                    <a:lnTo>
                      <a:pt x="1177" y="943"/>
                    </a:lnTo>
                    <a:lnTo>
                      <a:pt x="1182" y="943"/>
                    </a:lnTo>
                    <a:lnTo>
                      <a:pt x="1187" y="943"/>
                    </a:lnTo>
                    <a:lnTo>
                      <a:pt x="1192" y="943"/>
                    </a:lnTo>
                    <a:lnTo>
                      <a:pt x="1197" y="943"/>
                    </a:lnTo>
                    <a:lnTo>
                      <a:pt x="1202" y="943"/>
                    </a:lnTo>
                    <a:lnTo>
                      <a:pt x="1207" y="943"/>
                    </a:lnTo>
                    <a:lnTo>
                      <a:pt x="1212" y="943"/>
                    </a:lnTo>
                    <a:lnTo>
                      <a:pt x="1217" y="943"/>
                    </a:lnTo>
                    <a:lnTo>
                      <a:pt x="1222" y="943"/>
                    </a:lnTo>
                    <a:lnTo>
                      <a:pt x="1227" y="943"/>
                    </a:lnTo>
                    <a:lnTo>
                      <a:pt x="1233" y="943"/>
                    </a:lnTo>
                    <a:lnTo>
                      <a:pt x="1238" y="943"/>
                    </a:lnTo>
                    <a:lnTo>
                      <a:pt x="1243" y="943"/>
                    </a:lnTo>
                    <a:lnTo>
                      <a:pt x="1248" y="943"/>
                    </a:lnTo>
                    <a:lnTo>
                      <a:pt x="1253" y="943"/>
                    </a:lnTo>
                    <a:lnTo>
                      <a:pt x="1258" y="943"/>
                    </a:lnTo>
                    <a:lnTo>
                      <a:pt x="1263" y="943"/>
                    </a:lnTo>
                    <a:lnTo>
                      <a:pt x="1268" y="943"/>
                    </a:lnTo>
                    <a:lnTo>
                      <a:pt x="1273" y="943"/>
                    </a:lnTo>
                    <a:lnTo>
                      <a:pt x="1278" y="943"/>
                    </a:lnTo>
                    <a:lnTo>
                      <a:pt x="1283" y="943"/>
                    </a:lnTo>
                    <a:lnTo>
                      <a:pt x="1288" y="943"/>
                    </a:lnTo>
                    <a:lnTo>
                      <a:pt x="1293" y="943"/>
                    </a:lnTo>
                    <a:lnTo>
                      <a:pt x="1298" y="943"/>
                    </a:lnTo>
                    <a:lnTo>
                      <a:pt x="1303" y="943"/>
                    </a:lnTo>
                    <a:lnTo>
                      <a:pt x="1308" y="943"/>
                    </a:lnTo>
                    <a:lnTo>
                      <a:pt x="1313" y="943"/>
                    </a:lnTo>
                    <a:lnTo>
                      <a:pt x="1318" y="943"/>
                    </a:lnTo>
                    <a:lnTo>
                      <a:pt x="1324" y="943"/>
                    </a:lnTo>
                    <a:lnTo>
                      <a:pt x="1329" y="943"/>
                    </a:lnTo>
                    <a:lnTo>
                      <a:pt x="1334" y="943"/>
                    </a:lnTo>
                    <a:lnTo>
                      <a:pt x="1339" y="943"/>
                    </a:lnTo>
                    <a:lnTo>
                      <a:pt x="1344" y="943"/>
                    </a:lnTo>
                    <a:lnTo>
                      <a:pt x="1349" y="943"/>
                    </a:lnTo>
                    <a:lnTo>
                      <a:pt x="1354" y="943"/>
                    </a:lnTo>
                    <a:lnTo>
                      <a:pt x="1359" y="943"/>
                    </a:lnTo>
                    <a:lnTo>
                      <a:pt x="1364" y="943"/>
                    </a:lnTo>
                    <a:lnTo>
                      <a:pt x="1369" y="943"/>
                    </a:lnTo>
                    <a:lnTo>
                      <a:pt x="1374" y="943"/>
                    </a:lnTo>
                    <a:lnTo>
                      <a:pt x="1379" y="943"/>
                    </a:lnTo>
                    <a:lnTo>
                      <a:pt x="1384" y="943"/>
                    </a:lnTo>
                    <a:lnTo>
                      <a:pt x="1389" y="943"/>
                    </a:lnTo>
                    <a:lnTo>
                      <a:pt x="1394" y="943"/>
                    </a:lnTo>
                    <a:lnTo>
                      <a:pt x="1399" y="943"/>
                    </a:lnTo>
                    <a:lnTo>
                      <a:pt x="1404" y="943"/>
                    </a:lnTo>
                    <a:lnTo>
                      <a:pt x="1410" y="943"/>
                    </a:lnTo>
                    <a:lnTo>
                      <a:pt x="1415" y="943"/>
                    </a:lnTo>
                    <a:lnTo>
                      <a:pt x="1420" y="943"/>
                    </a:lnTo>
                    <a:lnTo>
                      <a:pt x="1425" y="943"/>
                    </a:lnTo>
                    <a:lnTo>
                      <a:pt x="1430" y="943"/>
                    </a:lnTo>
                    <a:lnTo>
                      <a:pt x="1435" y="943"/>
                    </a:lnTo>
                    <a:lnTo>
                      <a:pt x="1440" y="943"/>
                    </a:lnTo>
                    <a:lnTo>
                      <a:pt x="1445" y="943"/>
                    </a:lnTo>
                    <a:lnTo>
                      <a:pt x="1450" y="943"/>
                    </a:lnTo>
                    <a:lnTo>
                      <a:pt x="1455" y="943"/>
                    </a:lnTo>
                    <a:lnTo>
                      <a:pt x="1460" y="943"/>
                    </a:lnTo>
                    <a:lnTo>
                      <a:pt x="1465" y="943"/>
                    </a:lnTo>
                    <a:lnTo>
                      <a:pt x="1470" y="943"/>
                    </a:lnTo>
                    <a:lnTo>
                      <a:pt x="1475" y="943"/>
                    </a:lnTo>
                    <a:lnTo>
                      <a:pt x="1480" y="943"/>
                    </a:lnTo>
                    <a:lnTo>
                      <a:pt x="1485" y="943"/>
                    </a:lnTo>
                    <a:lnTo>
                      <a:pt x="1490" y="943"/>
                    </a:lnTo>
                    <a:lnTo>
                      <a:pt x="1495" y="943"/>
                    </a:lnTo>
                    <a:lnTo>
                      <a:pt x="1500" y="943"/>
                    </a:lnTo>
                    <a:lnTo>
                      <a:pt x="1505" y="943"/>
                    </a:lnTo>
                    <a:lnTo>
                      <a:pt x="1510" y="943"/>
                    </a:lnTo>
                    <a:lnTo>
                      <a:pt x="1515" y="943"/>
                    </a:lnTo>
                    <a:lnTo>
                      <a:pt x="1521" y="943"/>
                    </a:lnTo>
                    <a:lnTo>
                      <a:pt x="1526" y="943"/>
                    </a:lnTo>
                    <a:lnTo>
                      <a:pt x="1531" y="943"/>
                    </a:lnTo>
                    <a:lnTo>
                      <a:pt x="1536" y="943"/>
                    </a:lnTo>
                    <a:lnTo>
                      <a:pt x="1541" y="943"/>
                    </a:lnTo>
                    <a:lnTo>
                      <a:pt x="1546" y="943"/>
                    </a:lnTo>
                    <a:lnTo>
                      <a:pt x="1551" y="943"/>
                    </a:lnTo>
                    <a:lnTo>
                      <a:pt x="1556" y="943"/>
                    </a:lnTo>
                    <a:lnTo>
                      <a:pt x="1561" y="943"/>
                    </a:lnTo>
                    <a:lnTo>
                      <a:pt x="1566" y="943"/>
                    </a:lnTo>
                    <a:lnTo>
                      <a:pt x="1571" y="943"/>
                    </a:lnTo>
                    <a:lnTo>
                      <a:pt x="1576" y="943"/>
                    </a:lnTo>
                    <a:lnTo>
                      <a:pt x="1581" y="943"/>
                    </a:lnTo>
                    <a:lnTo>
                      <a:pt x="1586" y="943"/>
                    </a:lnTo>
                    <a:lnTo>
                      <a:pt x="1591" y="943"/>
                    </a:lnTo>
                    <a:lnTo>
                      <a:pt x="1596" y="943"/>
                    </a:lnTo>
                    <a:lnTo>
                      <a:pt x="1602" y="943"/>
                    </a:lnTo>
                    <a:lnTo>
                      <a:pt x="1607" y="943"/>
                    </a:lnTo>
                    <a:lnTo>
                      <a:pt x="1612" y="943"/>
                    </a:lnTo>
                    <a:lnTo>
                      <a:pt x="1617" y="943"/>
                    </a:lnTo>
                    <a:lnTo>
                      <a:pt x="1622" y="943"/>
                    </a:lnTo>
                    <a:lnTo>
                      <a:pt x="1627" y="943"/>
                    </a:lnTo>
                    <a:lnTo>
                      <a:pt x="1632" y="943"/>
                    </a:lnTo>
                    <a:lnTo>
                      <a:pt x="1637" y="943"/>
                    </a:lnTo>
                    <a:lnTo>
                      <a:pt x="1642" y="943"/>
                    </a:lnTo>
                    <a:lnTo>
                      <a:pt x="1647" y="943"/>
                    </a:lnTo>
                    <a:lnTo>
                      <a:pt x="1652" y="943"/>
                    </a:lnTo>
                    <a:lnTo>
                      <a:pt x="1657" y="943"/>
                    </a:lnTo>
                    <a:lnTo>
                      <a:pt x="1662" y="943"/>
                    </a:lnTo>
                    <a:lnTo>
                      <a:pt x="1667" y="943"/>
                    </a:lnTo>
                    <a:lnTo>
                      <a:pt x="1672" y="943"/>
                    </a:lnTo>
                    <a:lnTo>
                      <a:pt x="1677" y="943"/>
                    </a:lnTo>
                    <a:lnTo>
                      <a:pt x="1682" y="943"/>
                    </a:lnTo>
                    <a:lnTo>
                      <a:pt x="1687" y="943"/>
                    </a:lnTo>
                    <a:lnTo>
                      <a:pt x="1692" y="943"/>
                    </a:lnTo>
                    <a:lnTo>
                      <a:pt x="1697" y="943"/>
                    </a:lnTo>
                    <a:lnTo>
                      <a:pt x="1702" y="943"/>
                    </a:lnTo>
                    <a:lnTo>
                      <a:pt x="1707" y="943"/>
                    </a:lnTo>
                    <a:lnTo>
                      <a:pt x="1712" y="943"/>
                    </a:lnTo>
                    <a:lnTo>
                      <a:pt x="1713" y="943"/>
                    </a:lnTo>
                  </a:path>
                </a:pathLst>
              </a:custGeom>
              <a:noFill/>
              <a:ln w="6350" cap="flat">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431">
                <a:extLst>
                  <a:ext uri="{FF2B5EF4-FFF2-40B4-BE49-F238E27FC236}">
                    <a16:creationId xmlns:a16="http://schemas.microsoft.com/office/drawing/2014/main" id="{E259C551-58EA-43BD-A836-32E5A5B137F2}"/>
                  </a:ext>
                </a:extLst>
              </p:cNvPr>
              <p:cNvSpPr>
                <a:spLocks/>
              </p:cNvSpPr>
              <p:nvPr/>
            </p:nvSpPr>
            <p:spPr bwMode="auto">
              <a:xfrm>
                <a:off x="3565" y="1057"/>
                <a:ext cx="1713" cy="1254"/>
              </a:xfrm>
              <a:custGeom>
                <a:avLst/>
                <a:gdLst>
                  <a:gd name="T0" fmla="*/ 25 w 1713"/>
                  <a:gd name="T1" fmla="*/ 1204 h 1254"/>
                  <a:gd name="T2" fmla="*/ 55 w 1713"/>
                  <a:gd name="T3" fmla="*/ 1242 h 1254"/>
                  <a:gd name="T4" fmla="*/ 86 w 1713"/>
                  <a:gd name="T5" fmla="*/ 1251 h 1254"/>
                  <a:gd name="T6" fmla="*/ 116 w 1713"/>
                  <a:gd name="T7" fmla="*/ 1253 h 1254"/>
                  <a:gd name="T8" fmla="*/ 146 w 1713"/>
                  <a:gd name="T9" fmla="*/ 1254 h 1254"/>
                  <a:gd name="T10" fmla="*/ 176 w 1713"/>
                  <a:gd name="T11" fmla="*/ 1254 h 1254"/>
                  <a:gd name="T12" fmla="*/ 207 w 1713"/>
                  <a:gd name="T13" fmla="*/ 1254 h 1254"/>
                  <a:gd name="T14" fmla="*/ 237 w 1713"/>
                  <a:gd name="T15" fmla="*/ 1254 h 1254"/>
                  <a:gd name="T16" fmla="*/ 267 w 1713"/>
                  <a:gd name="T17" fmla="*/ 851 h 1254"/>
                  <a:gd name="T18" fmla="*/ 298 w 1713"/>
                  <a:gd name="T19" fmla="*/ 633 h 1254"/>
                  <a:gd name="T20" fmla="*/ 328 w 1713"/>
                  <a:gd name="T21" fmla="*/ 635 h 1254"/>
                  <a:gd name="T22" fmla="*/ 358 w 1713"/>
                  <a:gd name="T23" fmla="*/ 656 h 1254"/>
                  <a:gd name="T24" fmla="*/ 389 w 1713"/>
                  <a:gd name="T25" fmla="*/ 675 h 1254"/>
                  <a:gd name="T26" fmla="*/ 419 w 1713"/>
                  <a:gd name="T27" fmla="*/ 691 h 1254"/>
                  <a:gd name="T28" fmla="*/ 449 w 1713"/>
                  <a:gd name="T29" fmla="*/ 703 h 1254"/>
                  <a:gd name="T30" fmla="*/ 480 w 1713"/>
                  <a:gd name="T31" fmla="*/ 712 h 1254"/>
                  <a:gd name="T32" fmla="*/ 510 w 1713"/>
                  <a:gd name="T33" fmla="*/ 720 h 1254"/>
                  <a:gd name="T34" fmla="*/ 540 w 1713"/>
                  <a:gd name="T35" fmla="*/ 726 h 1254"/>
                  <a:gd name="T36" fmla="*/ 571 w 1713"/>
                  <a:gd name="T37" fmla="*/ 730 h 1254"/>
                  <a:gd name="T38" fmla="*/ 601 w 1713"/>
                  <a:gd name="T39" fmla="*/ 734 h 1254"/>
                  <a:gd name="T40" fmla="*/ 631 w 1713"/>
                  <a:gd name="T41" fmla="*/ 737 h 1254"/>
                  <a:gd name="T42" fmla="*/ 662 w 1713"/>
                  <a:gd name="T43" fmla="*/ 739 h 1254"/>
                  <a:gd name="T44" fmla="*/ 692 w 1713"/>
                  <a:gd name="T45" fmla="*/ 741 h 1254"/>
                  <a:gd name="T46" fmla="*/ 722 w 1713"/>
                  <a:gd name="T47" fmla="*/ 742 h 1254"/>
                  <a:gd name="T48" fmla="*/ 753 w 1713"/>
                  <a:gd name="T49" fmla="*/ 743 h 1254"/>
                  <a:gd name="T50" fmla="*/ 783 w 1713"/>
                  <a:gd name="T51" fmla="*/ 744 h 1254"/>
                  <a:gd name="T52" fmla="*/ 813 w 1713"/>
                  <a:gd name="T53" fmla="*/ 745 h 1254"/>
                  <a:gd name="T54" fmla="*/ 843 w 1713"/>
                  <a:gd name="T55" fmla="*/ 745 h 1254"/>
                  <a:gd name="T56" fmla="*/ 874 w 1713"/>
                  <a:gd name="T57" fmla="*/ 746 h 1254"/>
                  <a:gd name="T58" fmla="*/ 904 w 1713"/>
                  <a:gd name="T59" fmla="*/ 746 h 1254"/>
                  <a:gd name="T60" fmla="*/ 935 w 1713"/>
                  <a:gd name="T61" fmla="*/ 746 h 1254"/>
                  <a:gd name="T62" fmla="*/ 965 w 1713"/>
                  <a:gd name="T63" fmla="*/ 746 h 1254"/>
                  <a:gd name="T64" fmla="*/ 995 w 1713"/>
                  <a:gd name="T65" fmla="*/ 746 h 1254"/>
                  <a:gd name="T66" fmla="*/ 1025 w 1713"/>
                  <a:gd name="T67" fmla="*/ 747 h 1254"/>
                  <a:gd name="T68" fmla="*/ 1056 w 1713"/>
                  <a:gd name="T69" fmla="*/ 747 h 1254"/>
                  <a:gd name="T70" fmla="*/ 1086 w 1713"/>
                  <a:gd name="T71" fmla="*/ 747 h 1254"/>
                  <a:gd name="T72" fmla="*/ 1116 w 1713"/>
                  <a:gd name="T73" fmla="*/ 747 h 1254"/>
                  <a:gd name="T74" fmla="*/ 1147 w 1713"/>
                  <a:gd name="T75" fmla="*/ 747 h 1254"/>
                  <a:gd name="T76" fmla="*/ 1177 w 1713"/>
                  <a:gd name="T77" fmla="*/ 747 h 1254"/>
                  <a:gd name="T78" fmla="*/ 1207 w 1713"/>
                  <a:gd name="T79" fmla="*/ 747 h 1254"/>
                  <a:gd name="T80" fmla="*/ 1238 w 1713"/>
                  <a:gd name="T81" fmla="*/ 747 h 1254"/>
                  <a:gd name="T82" fmla="*/ 1268 w 1713"/>
                  <a:gd name="T83" fmla="*/ 747 h 1254"/>
                  <a:gd name="T84" fmla="*/ 1298 w 1713"/>
                  <a:gd name="T85" fmla="*/ 747 h 1254"/>
                  <a:gd name="T86" fmla="*/ 1329 w 1713"/>
                  <a:gd name="T87" fmla="*/ 747 h 1254"/>
                  <a:gd name="T88" fmla="*/ 1359 w 1713"/>
                  <a:gd name="T89" fmla="*/ 747 h 1254"/>
                  <a:gd name="T90" fmla="*/ 1389 w 1713"/>
                  <a:gd name="T91" fmla="*/ 747 h 1254"/>
                  <a:gd name="T92" fmla="*/ 1420 w 1713"/>
                  <a:gd name="T93" fmla="*/ 747 h 1254"/>
                  <a:gd name="T94" fmla="*/ 1450 w 1713"/>
                  <a:gd name="T95" fmla="*/ 747 h 1254"/>
                  <a:gd name="T96" fmla="*/ 1480 w 1713"/>
                  <a:gd name="T97" fmla="*/ 747 h 1254"/>
                  <a:gd name="T98" fmla="*/ 1510 w 1713"/>
                  <a:gd name="T99" fmla="*/ 747 h 1254"/>
                  <a:gd name="T100" fmla="*/ 1541 w 1713"/>
                  <a:gd name="T101" fmla="*/ 747 h 1254"/>
                  <a:gd name="T102" fmla="*/ 1571 w 1713"/>
                  <a:gd name="T103" fmla="*/ 747 h 1254"/>
                  <a:gd name="T104" fmla="*/ 1602 w 1713"/>
                  <a:gd name="T105" fmla="*/ 747 h 1254"/>
                  <a:gd name="T106" fmla="*/ 1632 w 1713"/>
                  <a:gd name="T107" fmla="*/ 747 h 1254"/>
                  <a:gd name="T108" fmla="*/ 1662 w 1713"/>
                  <a:gd name="T109" fmla="*/ 747 h 1254"/>
                  <a:gd name="T110" fmla="*/ 1692 w 1713"/>
                  <a:gd name="T111" fmla="*/ 74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254">
                    <a:moveTo>
                      <a:pt x="0" y="1018"/>
                    </a:moveTo>
                    <a:lnTo>
                      <a:pt x="5" y="1126"/>
                    </a:lnTo>
                    <a:lnTo>
                      <a:pt x="10" y="1150"/>
                    </a:lnTo>
                    <a:lnTo>
                      <a:pt x="15" y="1173"/>
                    </a:lnTo>
                    <a:lnTo>
                      <a:pt x="20" y="1190"/>
                    </a:lnTo>
                    <a:lnTo>
                      <a:pt x="25" y="1204"/>
                    </a:lnTo>
                    <a:lnTo>
                      <a:pt x="30" y="1214"/>
                    </a:lnTo>
                    <a:lnTo>
                      <a:pt x="35" y="1223"/>
                    </a:lnTo>
                    <a:lnTo>
                      <a:pt x="40" y="1230"/>
                    </a:lnTo>
                    <a:lnTo>
                      <a:pt x="45" y="1235"/>
                    </a:lnTo>
                    <a:lnTo>
                      <a:pt x="50" y="1239"/>
                    </a:lnTo>
                    <a:lnTo>
                      <a:pt x="55" y="1242"/>
                    </a:lnTo>
                    <a:lnTo>
                      <a:pt x="60" y="1244"/>
                    </a:lnTo>
                    <a:lnTo>
                      <a:pt x="65" y="1246"/>
                    </a:lnTo>
                    <a:lnTo>
                      <a:pt x="70" y="1248"/>
                    </a:lnTo>
                    <a:lnTo>
                      <a:pt x="76" y="1249"/>
                    </a:lnTo>
                    <a:lnTo>
                      <a:pt x="81" y="1250"/>
                    </a:lnTo>
                    <a:lnTo>
                      <a:pt x="86" y="1251"/>
                    </a:lnTo>
                    <a:lnTo>
                      <a:pt x="91" y="1251"/>
                    </a:lnTo>
                    <a:lnTo>
                      <a:pt x="96" y="1252"/>
                    </a:lnTo>
                    <a:lnTo>
                      <a:pt x="101" y="1252"/>
                    </a:lnTo>
                    <a:lnTo>
                      <a:pt x="106" y="1252"/>
                    </a:lnTo>
                    <a:lnTo>
                      <a:pt x="111" y="1253"/>
                    </a:lnTo>
                    <a:lnTo>
                      <a:pt x="116" y="1253"/>
                    </a:lnTo>
                    <a:lnTo>
                      <a:pt x="121" y="1253"/>
                    </a:lnTo>
                    <a:lnTo>
                      <a:pt x="126" y="1253"/>
                    </a:lnTo>
                    <a:lnTo>
                      <a:pt x="131" y="1253"/>
                    </a:lnTo>
                    <a:lnTo>
                      <a:pt x="136" y="1253"/>
                    </a:lnTo>
                    <a:lnTo>
                      <a:pt x="141" y="1254"/>
                    </a:lnTo>
                    <a:lnTo>
                      <a:pt x="146" y="1254"/>
                    </a:lnTo>
                    <a:lnTo>
                      <a:pt x="151" y="1254"/>
                    </a:lnTo>
                    <a:lnTo>
                      <a:pt x="156" y="1254"/>
                    </a:lnTo>
                    <a:lnTo>
                      <a:pt x="161" y="1254"/>
                    </a:lnTo>
                    <a:lnTo>
                      <a:pt x="166" y="1254"/>
                    </a:lnTo>
                    <a:lnTo>
                      <a:pt x="171" y="1254"/>
                    </a:lnTo>
                    <a:lnTo>
                      <a:pt x="176" y="1254"/>
                    </a:lnTo>
                    <a:lnTo>
                      <a:pt x="181" y="1254"/>
                    </a:lnTo>
                    <a:lnTo>
                      <a:pt x="186" y="1254"/>
                    </a:lnTo>
                    <a:lnTo>
                      <a:pt x="192" y="1254"/>
                    </a:lnTo>
                    <a:lnTo>
                      <a:pt x="197" y="1254"/>
                    </a:lnTo>
                    <a:lnTo>
                      <a:pt x="202" y="1254"/>
                    </a:lnTo>
                    <a:lnTo>
                      <a:pt x="207" y="1254"/>
                    </a:lnTo>
                    <a:lnTo>
                      <a:pt x="212" y="1254"/>
                    </a:lnTo>
                    <a:lnTo>
                      <a:pt x="217" y="1254"/>
                    </a:lnTo>
                    <a:lnTo>
                      <a:pt x="222" y="1254"/>
                    </a:lnTo>
                    <a:lnTo>
                      <a:pt x="227" y="1254"/>
                    </a:lnTo>
                    <a:lnTo>
                      <a:pt x="232" y="1254"/>
                    </a:lnTo>
                    <a:lnTo>
                      <a:pt x="237" y="1254"/>
                    </a:lnTo>
                    <a:lnTo>
                      <a:pt x="242" y="1254"/>
                    </a:lnTo>
                    <a:lnTo>
                      <a:pt x="247" y="1254"/>
                    </a:lnTo>
                    <a:lnTo>
                      <a:pt x="252" y="0"/>
                    </a:lnTo>
                    <a:lnTo>
                      <a:pt x="257" y="1216"/>
                    </a:lnTo>
                    <a:lnTo>
                      <a:pt x="262" y="955"/>
                    </a:lnTo>
                    <a:lnTo>
                      <a:pt x="267" y="851"/>
                    </a:lnTo>
                    <a:lnTo>
                      <a:pt x="273" y="772"/>
                    </a:lnTo>
                    <a:lnTo>
                      <a:pt x="278" y="718"/>
                    </a:lnTo>
                    <a:lnTo>
                      <a:pt x="283" y="681"/>
                    </a:lnTo>
                    <a:lnTo>
                      <a:pt x="288" y="657"/>
                    </a:lnTo>
                    <a:lnTo>
                      <a:pt x="293" y="642"/>
                    </a:lnTo>
                    <a:lnTo>
                      <a:pt x="298" y="633"/>
                    </a:lnTo>
                    <a:lnTo>
                      <a:pt x="303" y="629"/>
                    </a:lnTo>
                    <a:lnTo>
                      <a:pt x="308" y="627"/>
                    </a:lnTo>
                    <a:lnTo>
                      <a:pt x="313" y="628"/>
                    </a:lnTo>
                    <a:lnTo>
                      <a:pt x="318" y="630"/>
                    </a:lnTo>
                    <a:lnTo>
                      <a:pt x="323" y="632"/>
                    </a:lnTo>
                    <a:lnTo>
                      <a:pt x="328" y="635"/>
                    </a:lnTo>
                    <a:lnTo>
                      <a:pt x="333" y="639"/>
                    </a:lnTo>
                    <a:lnTo>
                      <a:pt x="338" y="642"/>
                    </a:lnTo>
                    <a:lnTo>
                      <a:pt x="343" y="646"/>
                    </a:lnTo>
                    <a:lnTo>
                      <a:pt x="348" y="649"/>
                    </a:lnTo>
                    <a:lnTo>
                      <a:pt x="353" y="653"/>
                    </a:lnTo>
                    <a:lnTo>
                      <a:pt x="358" y="656"/>
                    </a:lnTo>
                    <a:lnTo>
                      <a:pt x="363" y="660"/>
                    </a:lnTo>
                    <a:lnTo>
                      <a:pt x="368" y="663"/>
                    </a:lnTo>
                    <a:lnTo>
                      <a:pt x="373" y="666"/>
                    </a:lnTo>
                    <a:lnTo>
                      <a:pt x="378" y="670"/>
                    </a:lnTo>
                    <a:lnTo>
                      <a:pt x="384" y="673"/>
                    </a:lnTo>
                    <a:lnTo>
                      <a:pt x="389" y="675"/>
                    </a:lnTo>
                    <a:lnTo>
                      <a:pt x="394" y="678"/>
                    </a:lnTo>
                    <a:lnTo>
                      <a:pt x="399" y="681"/>
                    </a:lnTo>
                    <a:lnTo>
                      <a:pt x="404" y="684"/>
                    </a:lnTo>
                    <a:lnTo>
                      <a:pt x="409" y="686"/>
                    </a:lnTo>
                    <a:lnTo>
                      <a:pt x="414" y="688"/>
                    </a:lnTo>
                    <a:lnTo>
                      <a:pt x="419" y="691"/>
                    </a:lnTo>
                    <a:lnTo>
                      <a:pt x="424" y="693"/>
                    </a:lnTo>
                    <a:lnTo>
                      <a:pt x="429" y="695"/>
                    </a:lnTo>
                    <a:lnTo>
                      <a:pt x="434" y="697"/>
                    </a:lnTo>
                    <a:lnTo>
                      <a:pt x="439" y="699"/>
                    </a:lnTo>
                    <a:lnTo>
                      <a:pt x="444" y="701"/>
                    </a:lnTo>
                    <a:lnTo>
                      <a:pt x="449" y="703"/>
                    </a:lnTo>
                    <a:lnTo>
                      <a:pt x="454" y="705"/>
                    </a:lnTo>
                    <a:lnTo>
                      <a:pt x="459" y="706"/>
                    </a:lnTo>
                    <a:lnTo>
                      <a:pt x="465" y="708"/>
                    </a:lnTo>
                    <a:lnTo>
                      <a:pt x="470" y="709"/>
                    </a:lnTo>
                    <a:lnTo>
                      <a:pt x="475" y="711"/>
                    </a:lnTo>
                    <a:lnTo>
                      <a:pt x="480" y="712"/>
                    </a:lnTo>
                    <a:lnTo>
                      <a:pt x="485" y="714"/>
                    </a:lnTo>
                    <a:lnTo>
                      <a:pt x="490" y="715"/>
                    </a:lnTo>
                    <a:lnTo>
                      <a:pt x="495" y="716"/>
                    </a:lnTo>
                    <a:lnTo>
                      <a:pt x="500" y="718"/>
                    </a:lnTo>
                    <a:lnTo>
                      <a:pt x="505" y="719"/>
                    </a:lnTo>
                    <a:lnTo>
                      <a:pt x="510" y="720"/>
                    </a:lnTo>
                    <a:lnTo>
                      <a:pt x="515" y="721"/>
                    </a:lnTo>
                    <a:lnTo>
                      <a:pt x="520" y="722"/>
                    </a:lnTo>
                    <a:lnTo>
                      <a:pt x="525" y="723"/>
                    </a:lnTo>
                    <a:lnTo>
                      <a:pt x="530" y="724"/>
                    </a:lnTo>
                    <a:lnTo>
                      <a:pt x="535" y="725"/>
                    </a:lnTo>
                    <a:lnTo>
                      <a:pt x="540" y="726"/>
                    </a:lnTo>
                    <a:lnTo>
                      <a:pt x="545" y="726"/>
                    </a:lnTo>
                    <a:lnTo>
                      <a:pt x="550" y="727"/>
                    </a:lnTo>
                    <a:lnTo>
                      <a:pt x="555" y="728"/>
                    </a:lnTo>
                    <a:lnTo>
                      <a:pt x="561" y="729"/>
                    </a:lnTo>
                    <a:lnTo>
                      <a:pt x="566" y="730"/>
                    </a:lnTo>
                    <a:lnTo>
                      <a:pt x="571" y="730"/>
                    </a:lnTo>
                    <a:lnTo>
                      <a:pt x="576" y="731"/>
                    </a:lnTo>
                    <a:lnTo>
                      <a:pt x="581" y="732"/>
                    </a:lnTo>
                    <a:lnTo>
                      <a:pt x="586" y="732"/>
                    </a:lnTo>
                    <a:lnTo>
                      <a:pt x="591" y="733"/>
                    </a:lnTo>
                    <a:lnTo>
                      <a:pt x="596" y="733"/>
                    </a:lnTo>
                    <a:lnTo>
                      <a:pt x="601" y="734"/>
                    </a:lnTo>
                    <a:lnTo>
                      <a:pt x="606" y="735"/>
                    </a:lnTo>
                    <a:lnTo>
                      <a:pt x="611" y="735"/>
                    </a:lnTo>
                    <a:lnTo>
                      <a:pt x="616" y="735"/>
                    </a:lnTo>
                    <a:lnTo>
                      <a:pt x="621" y="736"/>
                    </a:lnTo>
                    <a:lnTo>
                      <a:pt x="626" y="736"/>
                    </a:lnTo>
                    <a:lnTo>
                      <a:pt x="631" y="737"/>
                    </a:lnTo>
                    <a:lnTo>
                      <a:pt x="636" y="737"/>
                    </a:lnTo>
                    <a:lnTo>
                      <a:pt x="641" y="738"/>
                    </a:lnTo>
                    <a:lnTo>
                      <a:pt x="646" y="738"/>
                    </a:lnTo>
                    <a:lnTo>
                      <a:pt x="651" y="738"/>
                    </a:lnTo>
                    <a:lnTo>
                      <a:pt x="656" y="739"/>
                    </a:lnTo>
                    <a:lnTo>
                      <a:pt x="662" y="739"/>
                    </a:lnTo>
                    <a:lnTo>
                      <a:pt x="667" y="739"/>
                    </a:lnTo>
                    <a:lnTo>
                      <a:pt x="672" y="740"/>
                    </a:lnTo>
                    <a:lnTo>
                      <a:pt x="677" y="740"/>
                    </a:lnTo>
                    <a:lnTo>
                      <a:pt x="682" y="740"/>
                    </a:lnTo>
                    <a:lnTo>
                      <a:pt x="687" y="740"/>
                    </a:lnTo>
                    <a:lnTo>
                      <a:pt x="692" y="741"/>
                    </a:lnTo>
                    <a:lnTo>
                      <a:pt x="697" y="741"/>
                    </a:lnTo>
                    <a:lnTo>
                      <a:pt x="702" y="741"/>
                    </a:lnTo>
                    <a:lnTo>
                      <a:pt x="707" y="742"/>
                    </a:lnTo>
                    <a:lnTo>
                      <a:pt x="712" y="742"/>
                    </a:lnTo>
                    <a:lnTo>
                      <a:pt x="717" y="742"/>
                    </a:lnTo>
                    <a:lnTo>
                      <a:pt x="722" y="742"/>
                    </a:lnTo>
                    <a:lnTo>
                      <a:pt x="727" y="742"/>
                    </a:lnTo>
                    <a:lnTo>
                      <a:pt x="732" y="742"/>
                    </a:lnTo>
                    <a:lnTo>
                      <a:pt x="737" y="743"/>
                    </a:lnTo>
                    <a:lnTo>
                      <a:pt x="743" y="743"/>
                    </a:lnTo>
                    <a:lnTo>
                      <a:pt x="748" y="743"/>
                    </a:lnTo>
                    <a:lnTo>
                      <a:pt x="753" y="743"/>
                    </a:lnTo>
                    <a:lnTo>
                      <a:pt x="758" y="743"/>
                    </a:lnTo>
                    <a:lnTo>
                      <a:pt x="763" y="743"/>
                    </a:lnTo>
                    <a:lnTo>
                      <a:pt x="768" y="744"/>
                    </a:lnTo>
                    <a:lnTo>
                      <a:pt x="773" y="744"/>
                    </a:lnTo>
                    <a:lnTo>
                      <a:pt x="778" y="744"/>
                    </a:lnTo>
                    <a:lnTo>
                      <a:pt x="783" y="744"/>
                    </a:lnTo>
                    <a:lnTo>
                      <a:pt x="788" y="744"/>
                    </a:lnTo>
                    <a:lnTo>
                      <a:pt x="793" y="744"/>
                    </a:lnTo>
                    <a:lnTo>
                      <a:pt x="798" y="744"/>
                    </a:lnTo>
                    <a:lnTo>
                      <a:pt x="803" y="745"/>
                    </a:lnTo>
                    <a:lnTo>
                      <a:pt x="808" y="745"/>
                    </a:lnTo>
                    <a:lnTo>
                      <a:pt x="813" y="745"/>
                    </a:lnTo>
                    <a:lnTo>
                      <a:pt x="818" y="745"/>
                    </a:lnTo>
                    <a:lnTo>
                      <a:pt x="823" y="745"/>
                    </a:lnTo>
                    <a:lnTo>
                      <a:pt x="828" y="745"/>
                    </a:lnTo>
                    <a:lnTo>
                      <a:pt x="833" y="745"/>
                    </a:lnTo>
                    <a:lnTo>
                      <a:pt x="838" y="745"/>
                    </a:lnTo>
                    <a:lnTo>
                      <a:pt x="843" y="745"/>
                    </a:lnTo>
                    <a:lnTo>
                      <a:pt x="848" y="745"/>
                    </a:lnTo>
                    <a:lnTo>
                      <a:pt x="853" y="745"/>
                    </a:lnTo>
                    <a:lnTo>
                      <a:pt x="859" y="745"/>
                    </a:lnTo>
                    <a:lnTo>
                      <a:pt x="864" y="746"/>
                    </a:lnTo>
                    <a:lnTo>
                      <a:pt x="869" y="746"/>
                    </a:lnTo>
                    <a:lnTo>
                      <a:pt x="874" y="746"/>
                    </a:lnTo>
                    <a:lnTo>
                      <a:pt x="879" y="746"/>
                    </a:lnTo>
                    <a:lnTo>
                      <a:pt x="884" y="746"/>
                    </a:lnTo>
                    <a:lnTo>
                      <a:pt x="889" y="746"/>
                    </a:lnTo>
                    <a:lnTo>
                      <a:pt x="894" y="746"/>
                    </a:lnTo>
                    <a:lnTo>
                      <a:pt x="899" y="746"/>
                    </a:lnTo>
                    <a:lnTo>
                      <a:pt x="904" y="746"/>
                    </a:lnTo>
                    <a:lnTo>
                      <a:pt x="909" y="746"/>
                    </a:lnTo>
                    <a:lnTo>
                      <a:pt x="914" y="746"/>
                    </a:lnTo>
                    <a:lnTo>
                      <a:pt x="919" y="746"/>
                    </a:lnTo>
                    <a:lnTo>
                      <a:pt x="924" y="746"/>
                    </a:lnTo>
                    <a:lnTo>
                      <a:pt x="929" y="746"/>
                    </a:lnTo>
                    <a:lnTo>
                      <a:pt x="935" y="746"/>
                    </a:lnTo>
                    <a:lnTo>
                      <a:pt x="940" y="746"/>
                    </a:lnTo>
                    <a:lnTo>
                      <a:pt x="945" y="746"/>
                    </a:lnTo>
                    <a:lnTo>
                      <a:pt x="950" y="746"/>
                    </a:lnTo>
                    <a:lnTo>
                      <a:pt x="955" y="746"/>
                    </a:lnTo>
                    <a:lnTo>
                      <a:pt x="960" y="746"/>
                    </a:lnTo>
                    <a:lnTo>
                      <a:pt x="965" y="746"/>
                    </a:lnTo>
                    <a:lnTo>
                      <a:pt x="970" y="746"/>
                    </a:lnTo>
                    <a:lnTo>
                      <a:pt x="975" y="746"/>
                    </a:lnTo>
                    <a:lnTo>
                      <a:pt x="980" y="746"/>
                    </a:lnTo>
                    <a:lnTo>
                      <a:pt x="985" y="746"/>
                    </a:lnTo>
                    <a:lnTo>
                      <a:pt x="990" y="746"/>
                    </a:lnTo>
                    <a:lnTo>
                      <a:pt x="995" y="746"/>
                    </a:lnTo>
                    <a:lnTo>
                      <a:pt x="1000" y="746"/>
                    </a:lnTo>
                    <a:lnTo>
                      <a:pt x="1005" y="747"/>
                    </a:lnTo>
                    <a:lnTo>
                      <a:pt x="1010" y="747"/>
                    </a:lnTo>
                    <a:lnTo>
                      <a:pt x="1015" y="747"/>
                    </a:lnTo>
                    <a:lnTo>
                      <a:pt x="1020" y="747"/>
                    </a:lnTo>
                    <a:lnTo>
                      <a:pt x="1025" y="747"/>
                    </a:lnTo>
                    <a:lnTo>
                      <a:pt x="1030" y="747"/>
                    </a:lnTo>
                    <a:lnTo>
                      <a:pt x="1035" y="747"/>
                    </a:lnTo>
                    <a:lnTo>
                      <a:pt x="1040" y="747"/>
                    </a:lnTo>
                    <a:lnTo>
                      <a:pt x="1045" y="747"/>
                    </a:lnTo>
                    <a:lnTo>
                      <a:pt x="1051" y="747"/>
                    </a:lnTo>
                    <a:lnTo>
                      <a:pt x="1056" y="747"/>
                    </a:lnTo>
                    <a:lnTo>
                      <a:pt x="1061" y="747"/>
                    </a:lnTo>
                    <a:lnTo>
                      <a:pt x="1066" y="747"/>
                    </a:lnTo>
                    <a:lnTo>
                      <a:pt x="1071" y="747"/>
                    </a:lnTo>
                    <a:lnTo>
                      <a:pt x="1076" y="747"/>
                    </a:lnTo>
                    <a:lnTo>
                      <a:pt x="1081" y="747"/>
                    </a:lnTo>
                    <a:lnTo>
                      <a:pt x="1086" y="747"/>
                    </a:lnTo>
                    <a:lnTo>
                      <a:pt x="1091" y="747"/>
                    </a:lnTo>
                    <a:lnTo>
                      <a:pt x="1096" y="747"/>
                    </a:lnTo>
                    <a:lnTo>
                      <a:pt x="1101" y="747"/>
                    </a:lnTo>
                    <a:lnTo>
                      <a:pt x="1106" y="747"/>
                    </a:lnTo>
                    <a:lnTo>
                      <a:pt x="1111" y="747"/>
                    </a:lnTo>
                    <a:lnTo>
                      <a:pt x="1116" y="747"/>
                    </a:lnTo>
                    <a:lnTo>
                      <a:pt x="1121" y="747"/>
                    </a:lnTo>
                    <a:lnTo>
                      <a:pt x="1126" y="747"/>
                    </a:lnTo>
                    <a:lnTo>
                      <a:pt x="1132" y="747"/>
                    </a:lnTo>
                    <a:lnTo>
                      <a:pt x="1137" y="747"/>
                    </a:lnTo>
                    <a:lnTo>
                      <a:pt x="1142" y="747"/>
                    </a:lnTo>
                    <a:lnTo>
                      <a:pt x="1147" y="747"/>
                    </a:lnTo>
                    <a:lnTo>
                      <a:pt x="1152" y="747"/>
                    </a:lnTo>
                    <a:lnTo>
                      <a:pt x="1157" y="747"/>
                    </a:lnTo>
                    <a:lnTo>
                      <a:pt x="1162" y="747"/>
                    </a:lnTo>
                    <a:lnTo>
                      <a:pt x="1167" y="747"/>
                    </a:lnTo>
                    <a:lnTo>
                      <a:pt x="1172" y="747"/>
                    </a:lnTo>
                    <a:lnTo>
                      <a:pt x="1177" y="747"/>
                    </a:lnTo>
                    <a:lnTo>
                      <a:pt x="1182" y="747"/>
                    </a:lnTo>
                    <a:lnTo>
                      <a:pt x="1187" y="747"/>
                    </a:lnTo>
                    <a:lnTo>
                      <a:pt x="1192" y="747"/>
                    </a:lnTo>
                    <a:lnTo>
                      <a:pt x="1197" y="747"/>
                    </a:lnTo>
                    <a:lnTo>
                      <a:pt x="1202" y="747"/>
                    </a:lnTo>
                    <a:lnTo>
                      <a:pt x="1207" y="747"/>
                    </a:lnTo>
                    <a:lnTo>
                      <a:pt x="1212" y="747"/>
                    </a:lnTo>
                    <a:lnTo>
                      <a:pt x="1217" y="747"/>
                    </a:lnTo>
                    <a:lnTo>
                      <a:pt x="1222" y="747"/>
                    </a:lnTo>
                    <a:lnTo>
                      <a:pt x="1227" y="747"/>
                    </a:lnTo>
                    <a:lnTo>
                      <a:pt x="1233" y="747"/>
                    </a:lnTo>
                    <a:lnTo>
                      <a:pt x="1238" y="747"/>
                    </a:lnTo>
                    <a:lnTo>
                      <a:pt x="1243" y="747"/>
                    </a:lnTo>
                    <a:lnTo>
                      <a:pt x="1248" y="747"/>
                    </a:lnTo>
                    <a:lnTo>
                      <a:pt x="1253" y="747"/>
                    </a:lnTo>
                    <a:lnTo>
                      <a:pt x="1258" y="747"/>
                    </a:lnTo>
                    <a:lnTo>
                      <a:pt x="1263" y="747"/>
                    </a:lnTo>
                    <a:lnTo>
                      <a:pt x="1268" y="747"/>
                    </a:lnTo>
                    <a:lnTo>
                      <a:pt x="1273" y="747"/>
                    </a:lnTo>
                    <a:lnTo>
                      <a:pt x="1278" y="747"/>
                    </a:lnTo>
                    <a:lnTo>
                      <a:pt x="1283" y="747"/>
                    </a:lnTo>
                    <a:lnTo>
                      <a:pt x="1288" y="747"/>
                    </a:lnTo>
                    <a:lnTo>
                      <a:pt x="1293" y="747"/>
                    </a:lnTo>
                    <a:lnTo>
                      <a:pt x="1298" y="747"/>
                    </a:lnTo>
                    <a:lnTo>
                      <a:pt x="1303" y="747"/>
                    </a:lnTo>
                    <a:lnTo>
                      <a:pt x="1308" y="747"/>
                    </a:lnTo>
                    <a:lnTo>
                      <a:pt x="1313" y="747"/>
                    </a:lnTo>
                    <a:lnTo>
                      <a:pt x="1318" y="747"/>
                    </a:lnTo>
                    <a:lnTo>
                      <a:pt x="1324" y="747"/>
                    </a:lnTo>
                    <a:lnTo>
                      <a:pt x="1329" y="747"/>
                    </a:lnTo>
                    <a:lnTo>
                      <a:pt x="1334" y="747"/>
                    </a:lnTo>
                    <a:lnTo>
                      <a:pt x="1339" y="747"/>
                    </a:lnTo>
                    <a:lnTo>
                      <a:pt x="1344" y="747"/>
                    </a:lnTo>
                    <a:lnTo>
                      <a:pt x="1349" y="747"/>
                    </a:lnTo>
                    <a:lnTo>
                      <a:pt x="1354" y="747"/>
                    </a:lnTo>
                    <a:lnTo>
                      <a:pt x="1359" y="747"/>
                    </a:lnTo>
                    <a:lnTo>
                      <a:pt x="1364" y="747"/>
                    </a:lnTo>
                    <a:lnTo>
                      <a:pt x="1369" y="747"/>
                    </a:lnTo>
                    <a:lnTo>
                      <a:pt x="1374" y="747"/>
                    </a:lnTo>
                    <a:lnTo>
                      <a:pt x="1379" y="747"/>
                    </a:lnTo>
                    <a:lnTo>
                      <a:pt x="1384" y="747"/>
                    </a:lnTo>
                    <a:lnTo>
                      <a:pt x="1389" y="747"/>
                    </a:lnTo>
                    <a:lnTo>
                      <a:pt x="1394" y="747"/>
                    </a:lnTo>
                    <a:lnTo>
                      <a:pt x="1399" y="747"/>
                    </a:lnTo>
                    <a:lnTo>
                      <a:pt x="1404" y="747"/>
                    </a:lnTo>
                    <a:lnTo>
                      <a:pt x="1410" y="747"/>
                    </a:lnTo>
                    <a:lnTo>
                      <a:pt x="1415" y="747"/>
                    </a:lnTo>
                    <a:lnTo>
                      <a:pt x="1420" y="747"/>
                    </a:lnTo>
                    <a:lnTo>
                      <a:pt x="1425" y="747"/>
                    </a:lnTo>
                    <a:lnTo>
                      <a:pt x="1430" y="747"/>
                    </a:lnTo>
                    <a:lnTo>
                      <a:pt x="1435" y="747"/>
                    </a:lnTo>
                    <a:lnTo>
                      <a:pt x="1440" y="747"/>
                    </a:lnTo>
                    <a:lnTo>
                      <a:pt x="1445" y="747"/>
                    </a:lnTo>
                    <a:lnTo>
                      <a:pt x="1450" y="747"/>
                    </a:lnTo>
                    <a:lnTo>
                      <a:pt x="1455" y="747"/>
                    </a:lnTo>
                    <a:lnTo>
                      <a:pt x="1460" y="747"/>
                    </a:lnTo>
                    <a:lnTo>
                      <a:pt x="1465" y="747"/>
                    </a:lnTo>
                    <a:lnTo>
                      <a:pt x="1470" y="747"/>
                    </a:lnTo>
                    <a:lnTo>
                      <a:pt x="1475" y="747"/>
                    </a:lnTo>
                    <a:lnTo>
                      <a:pt x="1480" y="747"/>
                    </a:lnTo>
                    <a:lnTo>
                      <a:pt x="1485" y="747"/>
                    </a:lnTo>
                    <a:lnTo>
                      <a:pt x="1490" y="747"/>
                    </a:lnTo>
                    <a:lnTo>
                      <a:pt x="1495" y="747"/>
                    </a:lnTo>
                    <a:lnTo>
                      <a:pt x="1500" y="747"/>
                    </a:lnTo>
                    <a:lnTo>
                      <a:pt x="1505" y="747"/>
                    </a:lnTo>
                    <a:lnTo>
                      <a:pt x="1510" y="747"/>
                    </a:lnTo>
                    <a:lnTo>
                      <a:pt x="1515" y="747"/>
                    </a:lnTo>
                    <a:lnTo>
                      <a:pt x="1521" y="747"/>
                    </a:lnTo>
                    <a:lnTo>
                      <a:pt x="1526" y="747"/>
                    </a:lnTo>
                    <a:lnTo>
                      <a:pt x="1531" y="747"/>
                    </a:lnTo>
                    <a:lnTo>
                      <a:pt x="1536" y="747"/>
                    </a:lnTo>
                    <a:lnTo>
                      <a:pt x="1541" y="747"/>
                    </a:lnTo>
                    <a:lnTo>
                      <a:pt x="1546" y="747"/>
                    </a:lnTo>
                    <a:lnTo>
                      <a:pt x="1551" y="747"/>
                    </a:lnTo>
                    <a:lnTo>
                      <a:pt x="1556" y="747"/>
                    </a:lnTo>
                    <a:lnTo>
                      <a:pt x="1561" y="747"/>
                    </a:lnTo>
                    <a:lnTo>
                      <a:pt x="1566" y="747"/>
                    </a:lnTo>
                    <a:lnTo>
                      <a:pt x="1571" y="747"/>
                    </a:lnTo>
                    <a:lnTo>
                      <a:pt x="1576" y="747"/>
                    </a:lnTo>
                    <a:lnTo>
                      <a:pt x="1581" y="747"/>
                    </a:lnTo>
                    <a:lnTo>
                      <a:pt x="1586" y="747"/>
                    </a:lnTo>
                    <a:lnTo>
                      <a:pt x="1591" y="747"/>
                    </a:lnTo>
                    <a:lnTo>
                      <a:pt x="1596" y="747"/>
                    </a:lnTo>
                    <a:lnTo>
                      <a:pt x="1602" y="747"/>
                    </a:lnTo>
                    <a:lnTo>
                      <a:pt x="1607" y="747"/>
                    </a:lnTo>
                    <a:lnTo>
                      <a:pt x="1612" y="747"/>
                    </a:lnTo>
                    <a:lnTo>
                      <a:pt x="1617" y="747"/>
                    </a:lnTo>
                    <a:lnTo>
                      <a:pt x="1622" y="747"/>
                    </a:lnTo>
                    <a:lnTo>
                      <a:pt x="1627" y="747"/>
                    </a:lnTo>
                    <a:lnTo>
                      <a:pt x="1632" y="747"/>
                    </a:lnTo>
                    <a:lnTo>
                      <a:pt x="1637" y="747"/>
                    </a:lnTo>
                    <a:lnTo>
                      <a:pt x="1642" y="747"/>
                    </a:lnTo>
                    <a:lnTo>
                      <a:pt x="1647" y="747"/>
                    </a:lnTo>
                    <a:lnTo>
                      <a:pt x="1652" y="747"/>
                    </a:lnTo>
                    <a:lnTo>
                      <a:pt x="1657" y="747"/>
                    </a:lnTo>
                    <a:lnTo>
                      <a:pt x="1662" y="747"/>
                    </a:lnTo>
                    <a:lnTo>
                      <a:pt x="1667" y="747"/>
                    </a:lnTo>
                    <a:lnTo>
                      <a:pt x="1672" y="747"/>
                    </a:lnTo>
                    <a:lnTo>
                      <a:pt x="1677" y="747"/>
                    </a:lnTo>
                    <a:lnTo>
                      <a:pt x="1682" y="747"/>
                    </a:lnTo>
                    <a:lnTo>
                      <a:pt x="1687" y="747"/>
                    </a:lnTo>
                    <a:lnTo>
                      <a:pt x="1692" y="747"/>
                    </a:lnTo>
                    <a:lnTo>
                      <a:pt x="1697" y="747"/>
                    </a:lnTo>
                    <a:lnTo>
                      <a:pt x="1702" y="747"/>
                    </a:lnTo>
                    <a:lnTo>
                      <a:pt x="1707" y="747"/>
                    </a:lnTo>
                    <a:lnTo>
                      <a:pt x="1712" y="747"/>
                    </a:lnTo>
                    <a:lnTo>
                      <a:pt x="1713" y="747"/>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432">
                <a:extLst>
                  <a:ext uri="{FF2B5EF4-FFF2-40B4-BE49-F238E27FC236}">
                    <a16:creationId xmlns:a16="http://schemas.microsoft.com/office/drawing/2014/main" id="{FD62A70C-C1F4-4F6E-9E6C-E38E4D904D90}"/>
                  </a:ext>
                </a:extLst>
              </p:cNvPr>
              <p:cNvSpPr>
                <a:spLocks/>
              </p:cNvSpPr>
              <p:nvPr/>
            </p:nvSpPr>
            <p:spPr bwMode="auto">
              <a:xfrm>
                <a:off x="3565" y="1057"/>
                <a:ext cx="1713" cy="1545"/>
              </a:xfrm>
              <a:custGeom>
                <a:avLst/>
                <a:gdLst>
                  <a:gd name="T0" fmla="*/ 25 w 1713"/>
                  <a:gd name="T1" fmla="*/ 1243 h 1545"/>
                  <a:gd name="T2" fmla="*/ 55 w 1713"/>
                  <a:gd name="T3" fmla="*/ 1261 h 1545"/>
                  <a:gd name="T4" fmla="*/ 86 w 1713"/>
                  <a:gd name="T5" fmla="*/ 1263 h 1545"/>
                  <a:gd name="T6" fmla="*/ 116 w 1713"/>
                  <a:gd name="T7" fmla="*/ 1264 h 1545"/>
                  <a:gd name="T8" fmla="*/ 146 w 1713"/>
                  <a:gd name="T9" fmla="*/ 1264 h 1545"/>
                  <a:gd name="T10" fmla="*/ 176 w 1713"/>
                  <a:gd name="T11" fmla="*/ 1263 h 1545"/>
                  <a:gd name="T12" fmla="*/ 207 w 1713"/>
                  <a:gd name="T13" fmla="*/ 1263 h 1545"/>
                  <a:gd name="T14" fmla="*/ 237 w 1713"/>
                  <a:gd name="T15" fmla="*/ 1263 h 1545"/>
                  <a:gd name="T16" fmla="*/ 267 w 1713"/>
                  <a:gd name="T17" fmla="*/ 1010 h 1545"/>
                  <a:gd name="T18" fmla="*/ 298 w 1713"/>
                  <a:gd name="T19" fmla="*/ 843 h 1545"/>
                  <a:gd name="T20" fmla="*/ 328 w 1713"/>
                  <a:gd name="T21" fmla="*/ 856 h 1545"/>
                  <a:gd name="T22" fmla="*/ 358 w 1713"/>
                  <a:gd name="T23" fmla="*/ 873 h 1545"/>
                  <a:gd name="T24" fmla="*/ 389 w 1713"/>
                  <a:gd name="T25" fmla="*/ 886 h 1545"/>
                  <a:gd name="T26" fmla="*/ 419 w 1713"/>
                  <a:gd name="T27" fmla="*/ 896 h 1545"/>
                  <a:gd name="T28" fmla="*/ 449 w 1713"/>
                  <a:gd name="T29" fmla="*/ 905 h 1545"/>
                  <a:gd name="T30" fmla="*/ 480 w 1713"/>
                  <a:gd name="T31" fmla="*/ 911 h 1545"/>
                  <a:gd name="T32" fmla="*/ 510 w 1713"/>
                  <a:gd name="T33" fmla="*/ 916 h 1545"/>
                  <a:gd name="T34" fmla="*/ 540 w 1713"/>
                  <a:gd name="T35" fmla="*/ 920 h 1545"/>
                  <a:gd name="T36" fmla="*/ 571 w 1713"/>
                  <a:gd name="T37" fmla="*/ 923 h 1545"/>
                  <a:gd name="T38" fmla="*/ 601 w 1713"/>
                  <a:gd name="T39" fmla="*/ 926 h 1545"/>
                  <a:gd name="T40" fmla="*/ 631 w 1713"/>
                  <a:gd name="T41" fmla="*/ 928 h 1545"/>
                  <a:gd name="T42" fmla="*/ 662 w 1713"/>
                  <a:gd name="T43" fmla="*/ 929 h 1545"/>
                  <a:gd name="T44" fmla="*/ 692 w 1713"/>
                  <a:gd name="T45" fmla="*/ 930 h 1545"/>
                  <a:gd name="T46" fmla="*/ 722 w 1713"/>
                  <a:gd name="T47" fmla="*/ 931 h 1545"/>
                  <a:gd name="T48" fmla="*/ 753 w 1713"/>
                  <a:gd name="T49" fmla="*/ 932 h 1545"/>
                  <a:gd name="T50" fmla="*/ 783 w 1713"/>
                  <a:gd name="T51" fmla="*/ 933 h 1545"/>
                  <a:gd name="T52" fmla="*/ 813 w 1713"/>
                  <a:gd name="T53" fmla="*/ 933 h 1545"/>
                  <a:gd name="T54" fmla="*/ 843 w 1713"/>
                  <a:gd name="T55" fmla="*/ 934 h 1545"/>
                  <a:gd name="T56" fmla="*/ 874 w 1713"/>
                  <a:gd name="T57" fmla="*/ 934 h 1545"/>
                  <a:gd name="T58" fmla="*/ 904 w 1713"/>
                  <a:gd name="T59" fmla="*/ 934 h 1545"/>
                  <a:gd name="T60" fmla="*/ 935 w 1713"/>
                  <a:gd name="T61" fmla="*/ 934 h 1545"/>
                  <a:gd name="T62" fmla="*/ 965 w 1713"/>
                  <a:gd name="T63" fmla="*/ 934 h 1545"/>
                  <a:gd name="T64" fmla="*/ 995 w 1713"/>
                  <a:gd name="T65" fmla="*/ 934 h 1545"/>
                  <a:gd name="T66" fmla="*/ 1025 w 1713"/>
                  <a:gd name="T67" fmla="*/ 934 h 1545"/>
                  <a:gd name="T68" fmla="*/ 1056 w 1713"/>
                  <a:gd name="T69" fmla="*/ 935 h 1545"/>
                  <a:gd name="T70" fmla="*/ 1086 w 1713"/>
                  <a:gd name="T71" fmla="*/ 935 h 1545"/>
                  <a:gd name="T72" fmla="*/ 1116 w 1713"/>
                  <a:gd name="T73" fmla="*/ 935 h 1545"/>
                  <a:gd name="T74" fmla="*/ 1147 w 1713"/>
                  <a:gd name="T75" fmla="*/ 935 h 1545"/>
                  <a:gd name="T76" fmla="*/ 1177 w 1713"/>
                  <a:gd name="T77" fmla="*/ 935 h 1545"/>
                  <a:gd name="T78" fmla="*/ 1207 w 1713"/>
                  <a:gd name="T79" fmla="*/ 935 h 1545"/>
                  <a:gd name="T80" fmla="*/ 1238 w 1713"/>
                  <a:gd name="T81" fmla="*/ 935 h 1545"/>
                  <a:gd name="T82" fmla="*/ 1268 w 1713"/>
                  <a:gd name="T83" fmla="*/ 935 h 1545"/>
                  <a:gd name="T84" fmla="*/ 1298 w 1713"/>
                  <a:gd name="T85" fmla="*/ 935 h 1545"/>
                  <a:gd name="T86" fmla="*/ 1329 w 1713"/>
                  <a:gd name="T87" fmla="*/ 935 h 1545"/>
                  <a:gd name="T88" fmla="*/ 1359 w 1713"/>
                  <a:gd name="T89" fmla="*/ 935 h 1545"/>
                  <a:gd name="T90" fmla="*/ 1389 w 1713"/>
                  <a:gd name="T91" fmla="*/ 935 h 1545"/>
                  <a:gd name="T92" fmla="*/ 1420 w 1713"/>
                  <a:gd name="T93" fmla="*/ 935 h 1545"/>
                  <a:gd name="T94" fmla="*/ 1450 w 1713"/>
                  <a:gd name="T95" fmla="*/ 935 h 1545"/>
                  <a:gd name="T96" fmla="*/ 1480 w 1713"/>
                  <a:gd name="T97" fmla="*/ 935 h 1545"/>
                  <a:gd name="T98" fmla="*/ 1510 w 1713"/>
                  <a:gd name="T99" fmla="*/ 935 h 1545"/>
                  <a:gd name="T100" fmla="*/ 1541 w 1713"/>
                  <a:gd name="T101" fmla="*/ 935 h 1545"/>
                  <a:gd name="T102" fmla="*/ 1571 w 1713"/>
                  <a:gd name="T103" fmla="*/ 935 h 1545"/>
                  <a:gd name="T104" fmla="*/ 1602 w 1713"/>
                  <a:gd name="T105" fmla="*/ 935 h 1545"/>
                  <a:gd name="T106" fmla="*/ 1632 w 1713"/>
                  <a:gd name="T107" fmla="*/ 935 h 1545"/>
                  <a:gd name="T108" fmla="*/ 1662 w 1713"/>
                  <a:gd name="T109" fmla="*/ 935 h 1545"/>
                  <a:gd name="T110" fmla="*/ 1692 w 1713"/>
                  <a:gd name="T111" fmla="*/ 935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545">
                    <a:moveTo>
                      <a:pt x="0" y="1018"/>
                    </a:moveTo>
                    <a:lnTo>
                      <a:pt x="5" y="1172"/>
                    </a:lnTo>
                    <a:lnTo>
                      <a:pt x="10" y="1194"/>
                    </a:lnTo>
                    <a:lnTo>
                      <a:pt x="15" y="1218"/>
                    </a:lnTo>
                    <a:lnTo>
                      <a:pt x="20" y="1232"/>
                    </a:lnTo>
                    <a:lnTo>
                      <a:pt x="25" y="1243"/>
                    </a:lnTo>
                    <a:lnTo>
                      <a:pt x="30" y="1249"/>
                    </a:lnTo>
                    <a:lnTo>
                      <a:pt x="35" y="1254"/>
                    </a:lnTo>
                    <a:lnTo>
                      <a:pt x="40" y="1257"/>
                    </a:lnTo>
                    <a:lnTo>
                      <a:pt x="45" y="1259"/>
                    </a:lnTo>
                    <a:lnTo>
                      <a:pt x="50" y="1261"/>
                    </a:lnTo>
                    <a:lnTo>
                      <a:pt x="55" y="1261"/>
                    </a:lnTo>
                    <a:lnTo>
                      <a:pt x="60" y="1262"/>
                    </a:lnTo>
                    <a:lnTo>
                      <a:pt x="65" y="1262"/>
                    </a:lnTo>
                    <a:lnTo>
                      <a:pt x="70" y="1263"/>
                    </a:lnTo>
                    <a:lnTo>
                      <a:pt x="76" y="1263"/>
                    </a:lnTo>
                    <a:lnTo>
                      <a:pt x="81" y="1263"/>
                    </a:lnTo>
                    <a:lnTo>
                      <a:pt x="86" y="1263"/>
                    </a:lnTo>
                    <a:lnTo>
                      <a:pt x="91" y="1263"/>
                    </a:lnTo>
                    <a:lnTo>
                      <a:pt x="96" y="1263"/>
                    </a:lnTo>
                    <a:lnTo>
                      <a:pt x="101" y="1263"/>
                    </a:lnTo>
                    <a:lnTo>
                      <a:pt x="106" y="1263"/>
                    </a:lnTo>
                    <a:lnTo>
                      <a:pt x="111" y="1264"/>
                    </a:lnTo>
                    <a:lnTo>
                      <a:pt x="116" y="1264"/>
                    </a:lnTo>
                    <a:lnTo>
                      <a:pt x="121" y="1264"/>
                    </a:lnTo>
                    <a:lnTo>
                      <a:pt x="126" y="1264"/>
                    </a:lnTo>
                    <a:lnTo>
                      <a:pt x="131" y="1264"/>
                    </a:lnTo>
                    <a:lnTo>
                      <a:pt x="136" y="1264"/>
                    </a:lnTo>
                    <a:lnTo>
                      <a:pt x="141" y="1264"/>
                    </a:lnTo>
                    <a:lnTo>
                      <a:pt x="146" y="1264"/>
                    </a:lnTo>
                    <a:lnTo>
                      <a:pt x="151" y="1263"/>
                    </a:lnTo>
                    <a:lnTo>
                      <a:pt x="156" y="1263"/>
                    </a:lnTo>
                    <a:lnTo>
                      <a:pt x="161" y="1263"/>
                    </a:lnTo>
                    <a:lnTo>
                      <a:pt x="166" y="1263"/>
                    </a:lnTo>
                    <a:lnTo>
                      <a:pt x="171" y="1263"/>
                    </a:lnTo>
                    <a:lnTo>
                      <a:pt x="176" y="1263"/>
                    </a:lnTo>
                    <a:lnTo>
                      <a:pt x="181" y="1263"/>
                    </a:lnTo>
                    <a:lnTo>
                      <a:pt x="186" y="1263"/>
                    </a:lnTo>
                    <a:lnTo>
                      <a:pt x="192" y="1263"/>
                    </a:lnTo>
                    <a:lnTo>
                      <a:pt x="197" y="1263"/>
                    </a:lnTo>
                    <a:lnTo>
                      <a:pt x="202" y="1263"/>
                    </a:lnTo>
                    <a:lnTo>
                      <a:pt x="207" y="1263"/>
                    </a:lnTo>
                    <a:lnTo>
                      <a:pt x="212" y="1263"/>
                    </a:lnTo>
                    <a:lnTo>
                      <a:pt x="217" y="1263"/>
                    </a:lnTo>
                    <a:lnTo>
                      <a:pt x="222" y="1263"/>
                    </a:lnTo>
                    <a:lnTo>
                      <a:pt x="227" y="1263"/>
                    </a:lnTo>
                    <a:lnTo>
                      <a:pt x="232" y="1263"/>
                    </a:lnTo>
                    <a:lnTo>
                      <a:pt x="237" y="1263"/>
                    </a:lnTo>
                    <a:lnTo>
                      <a:pt x="242" y="1263"/>
                    </a:lnTo>
                    <a:lnTo>
                      <a:pt x="247" y="1263"/>
                    </a:lnTo>
                    <a:lnTo>
                      <a:pt x="252" y="0"/>
                    </a:lnTo>
                    <a:lnTo>
                      <a:pt x="257" y="1545"/>
                    </a:lnTo>
                    <a:lnTo>
                      <a:pt x="262" y="1120"/>
                    </a:lnTo>
                    <a:lnTo>
                      <a:pt x="267" y="1010"/>
                    </a:lnTo>
                    <a:lnTo>
                      <a:pt x="273" y="930"/>
                    </a:lnTo>
                    <a:lnTo>
                      <a:pt x="278" y="886"/>
                    </a:lnTo>
                    <a:lnTo>
                      <a:pt x="283" y="862"/>
                    </a:lnTo>
                    <a:lnTo>
                      <a:pt x="288" y="850"/>
                    </a:lnTo>
                    <a:lnTo>
                      <a:pt x="293" y="844"/>
                    </a:lnTo>
                    <a:lnTo>
                      <a:pt x="298" y="843"/>
                    </a:lnTo>
                    <a:lnTo>
                      <a:pt x="303" y="843"/>
                    </a:lnTo>
                    <a:lnTo>
                      <a:pt x="308" y="845"/>
                    </a:lnTo>
                    <a:lnTo>
                      <a:pt x="313" y="848"/>
                    </a:lnTo>
                    <a:lnTo>
                      <a:pt x="318" y="851"/>
                    </a:lnTo>
                    <a:lnTo>
                      <a:pt x="323" y="854"/>
                    </a:lnTo>
                    <a:lnTo>
                      <a:pt x="328" y="856"/>
                    </a:lnTo>
                    <a:lnTo>
                      <a:pt x="333" y="859"/>
                    </a:lnTo>
                    <a:lnTo>
                      <a:pt x="338" y="862"/>
                    </a:lnTo>
                    <a:lnTo>
                      <a:pt x="343" y="865"/>
                    </a:lnTo>
                    <a:lnTo>
                      <a:pt x="348" y="868"/>
                    </a:lnTo>
                    <a:lnTo>
                      <a:pt x="353" y="870"/>
                    </a:lnTo>
                    <a:lnTo>
                      <a:pt x="358" y="873"/>
                    </a:lnTo>
                    <a:lnTo>
                      <a:pt x="363" y="875"/>
                    </a:lnTo>
                    <a:lnTo>
                      <a:pt x="368" y="878"/>
                    </a:lnTo>
                    <a:lnTo>
                      <a:pt x="373" y="880"/>
                    </a:lnTo>
                    <a:lnTo>
                      <a:pt x="378" y="882"/>
                    </a:lnTo>
                    <a:lnTo>
                      <a:pt x="384" y="884"/>
                    </a:lnTo>
                    <a:lnTo>
                      <a:pt x="389" y="886"/>
                    </a:lnTo>
                    <a:lnTo>
                      <a:pt x="394" y="888"/>
                    </a:lnTo>
                    <a:lnTo>
                      <a:pt x="399" y="890"/>
                    </a:lnTo>
                    <a:lnTo>
                      <a:pt x="404" y="892"/>
                    </a:lnTo>
                    <a:lnTo>
                      <a:pt x="409" y="893"/>
                    </a:lnTo>
                    <a:lnTo>
                      <a:pt x="414" y="895"/>
                    </a:lnTo>
                    <a:lnTo>
                      <a:pt x="419" y="896"/>
                    </a:lnTo>
                    <a:lnTo>
                      <a:pt x="424" y="898"/>
                    </a:lnTo>
                    <a:lnTo>
                      <a:pt x="429" y="899"/>
                    </a:lnTo>
                    <a:lnTo>
                      <a:pt x="434" y="901"/>
                    </a:lnTo>
                    <a:lnTo>
                      <a:pt x="439" y="902"/>
                    </a:lnTo>
                    <a:lnTo>
                      <a:pt x="444" y="903"/>
                    </a:lnTo>
                    <a:lnTo>
                      <a:pt x="449" y="905"/>
                    </a:lnTo>
                    <a:lnTo>
                      <a:pt x="454" y="906"/>
                    </a:lnTo>
                    <a:lnTo>
                      <a:pt x="459" y="907"/>
                    </a:lnTo>
                    <a:lnTo>
                      <a:pt x="465" y="908"/>
                    </a:lnTo>
                    <a:lnTo>
                      <a:pt x="470" y="909"/>
                    </a:lnTo>
                    <a:lnTo>
                      <a:pt x="475" y="910"/>
                    </a:lnTo>
                    <a:lnTo>
                      <a:pt x="480" y="911"/>
                    </a:lnTo>
                    <a:lnTo>
                      <a:pt x="485" y="912"/>
                    </a:lnTo>
                    <a:lnTo>
                      <a:pt x="490" y="913"/>
                    </a:lnTo>
                    <a:lnTo>
                      <a:pt x="495" y="914"/>
                    </a:lnTo>
                    <a:lnTo>
                      <a:pt x="500" y="914"/>
                    </a:lnTo>
                    <a:lnTo>
                      <a:pt x="505" y="915"/>
                    </a:lnTo>
                    <a:lnTo>
                      <a:pt x="510" y="916"/>
                    </a:lnTo>
                    <a:lnTo>
                      <a:pt x="515" y="917"/>
                    </a:lnTo>
                    <a:lnTo>
                      <a:pt x="520" y="918"/>
                    </a:lnTo>
                    <a:lnTo>
                      <a:pt x="525" y="918"/>
                    </a:lnTo>
                    <a:lnTo>
                      <a:pt x="530" y="919"/>
                    </a:lnTo>
                    <a:lnTo>
                      <a:pt x="535" y="920"/>
                    </a:lnTo>
                    <a:lnTo>
                      <a:pt x="540" y="920"/>
                    </a:lnTo>
                    <a:lnTo>
                      <a:pt x="545" y="921"/>
                    </a:lnTo>
                    <a:lnTo>
                      <a:pt x="550" y="921"/>
                    </a:lnTo>
                    <a:lnTo>
                      <a:pt x="555" y="922"/>
                    </a:lnTo>
                    <a:lnTo>
                      <a:pt x="561" y="922"/>
                    </a:lnTo>
                    <a:lnTo>
                      <a:pt x="566" y="923"/>
                    </a:lnTo>
                    <a:lnTo>
                      <a:pt x="571" y="923"/>
                    </a:lnTo>
                    <a:lnTo>
                      <a:pt x="576" y="924"/>
                    </a:lnTo>
                    <a:lnTo>
                      <a:pt x="581" y="924"/>
                    </a:lnTo>
                    <a:lnTo>
                      <a:pt x="586" y="925"/>
                    </a:lnTo>
                    <a:lnTo>
                      <a:pt x="591" y="925"/>
                    </a:lnTo>
                    <a:lnTo>
                      <a:pt x="596" y="926"/>
                    </a:lnTo>
                    <a:lnTo>
                      <a:pt x="601" y="926"/>
                    </a:lnTo>
                    <a:lnTo>
                      <a:pt x="606" y="926"/>
                    </a:lnTo>
                    <a:lnTo>
                      <a:pt x="611" y="926"/>
                    </a:lnTo>
                    <a:lnTo>
                      <a:pt x="616" y="927"/>
                    </a:lnTo>
                    <a:lnTo>
                      <a:pt x="621" y="927"/>
                    </a:lnTo>
                    <a:lnTo>
                      <a:pt x="626" y="927"/>
                    </a:lnTo>
                    <a:lnTo>
                      <a:pt x="631" y="928"/>
                    </a:lnTo>
                    <a:lnTo>
                      <a:pt x="636" y="928"/>
                    </a:lnTo>
                    <a:lnTo>
                      <a:pt x="641" y="928"/>
                    </a:lnTo>
                    <a:lnTo>
                      <a:pt x="646" y="928"/>
                    </a:lnTo>
                    <a:lnTo>
                      <a:pt x="651" y="929"/>
                    </a:lnTo>
                    <a:lnTo>
                      <a:pt x="656" y="929"/>
                    </a:lnTo>
                    <a:lnTo>
                      <a:pt x="662" y="929"/>
                    </a:lnTo>
                    <a:lnTo>
                      <a:pt x="667" y="930"/>
                    </a:lnTo>
                    <a:lnTo>
                      <a:pt x="672" y="930"/>
                    </a:lnTo>
                    <a:lnTo>
                      <a:pt x="677" y="930"/>
                    </a:lnTo>
                    <a:lnTo>
                      <a:pt x="682" y="930"/>
                    </a:lnTo>
                    <a:lnTo>
                      <a:pt x="687" y="930"/>
                    </a:lnTo>
                    <a:lnTo>
                      <a:pt x="692" y="930"/>
                    </a:lnTo>
                    <a:lnTo>
                      <a:pt x="697" y="931"/>
                    </a:lnTo>
                    <a:lnTo>
                      <a:pt x="702" y="931"/>
                    </a:lnTo>
                    <a:lnTo>
                      <a:pt x="707" y="931"/>
                    </a:lnTo>
                    <a:lnTo>
                      <a:pt x="712" y="931"/>
                    </a:lnTo>
                    <a:lnTo>
                      <a:pt x="717" y="931"/>
                    </a:lnTo>
                    <a:lnTo>
                      <a:pt x="722" y="931"/>
                    </a:lnTo>
                    <a:lnTo>
                      <a:pt x="727" y="931"/>
                    </a:lnTo>
                    <a:lnTo>
                      <a:pt x="732" y="932"/>
                    </a:lnTo>
                    <a:lnTo>
                      <a:pt x="737" y="932"/>
                    </a:lnTo>
                    <a:lnTo>
                      <a:pt x="743" y="932"/>
                    </a:lnTo>
                    <a:lnTo>
                      <a:pt x="748" y="932"/>
                    </a:lnTo>
                    <a:lnTo>
                      <a:pt x="753" y="932"/>
                    </a:lnTo>
                    <a:lnTo>
                      <a:pt x="758" y="932"/>
                    </a:lnTo>
                    <a:lnTo>
                      <a:pt x="763" y="932"/>
                    </a:lnTo>
                    <a:lnTo>
                      <a:pt x="768" y="933"/>
                    </a:lnTo>
                    <a:lnTo>
                      <a:pt x="773" y="933"/>
                    </a:lnTo>
                    <a:lnTo>
                      <a:pt x="778" y="933"/>
                    </a:lnTo>
                    <a:lnTo>
                      <a:pt x="783" y="933"/>
                    </a:lnTo>
                    <a:lnTo>
                      <a:pt x="788" y="933"/>
                    </a:lnTo>
                    <a:lnTo>
                      <a:pt x="793" y="933"/>
                    </a:lnTo>
                    <a:lnTo>
                      <a:pt x="798" y="933"/>
                    </a:lnTo>
                    <a:lnTo>
                      <a:pt x="803" y="933"/>
                    </a:lnTo>
                    <a:lnTo>
                      <a:pt x="808" y="933"/>
                    </a:lnTo>
                    <a:lnTo>
                      <a:pt x="813" y="933"/>
                    </a:lnTo>
                    <a:lnTo>
                      <a:pt x="818" y="933"/>
                    </a:lnTo>
                    <a:lnTo>
                      <a:pt x="823" y="933"/>
                    </a:lnTo>
                    <a:lnTo>
                      <a:pt x="828" y="933"/>
                    </a:lnTo>
                    <a:lnTo>
                      <a:pt x="833" y="933"/>
                    </a:lnTo>
                    <a:lnTo>
                      <a:pt x="838" y="933"/>
                    </a:lnTo>
                    <a:lnTo>
                      <a:pt x="843" y="934"/>
                    </a:lnTo>
                    <a:lnTo>
                      <a:pt x="848" y="934"/>
                    </a:lnTo>
                    <a:lnTo>
                      <a:pt x="853" y="934"/>
                    </a:lnTo>
                    <a:lnTo>
                      <a:pt x="859" y="934"/>
                    </a:lnTo>
                    <a:lnTo>
                      <a:pt x="864" y="934"/>
                    </a:lnTo>
                    <a:lnTo>
                      <a:pt x="869" y="934"/>
                    </a:lnTo>
                    <a:lnTo>
                      <a:pt x="874" y="934"/>
                    </a:lnTo>
                    <a:lnTo>
                      <a:pt x="879" y="934"/>
                    </a:lnTo>
                    <a:lnTo>
                      <a:pt x="884" y="934"/>
                    </a:lnTo>
                    <a:lnTo>
                      <a:pt x="889" y="934"/>
                    </a:lnTo>
                    <a:lnTo>
                      <a:pt x="894" y="934"/>
                    </a:lnTo>
                    <a:lnTo>
                      <a:pt x="899" y="934"/>
                    </a:lnTo>
                    <a:lnTo>
                      <a:pt x="904" y="934"/>
                    </a:lnTo>
                    <a:lnTo>
                      <a:pt x="909" y="934"/>
                    </a:lnTo>
                    <a:lnTo>
                      <a:pt x="914" y="934"/>
                    </a:lnTo>
                    <a:lnTo>
                      <a:pt x="919" y="934"/>
                    </a:lnTo>
                    <a:lnTo>
                      <a:pt x="924" y="934"/>
                    </a:lnTo>
                    <a:lnTo>
                      <a:pt x="929" y="934"/>
                    </a:lnTo>
                    <a:lnTo>
                      <a:pt x="935" y="934"/>
                    </a:lnTo>
                    <a:lnTo>
                      <a:pt x="940" y="934"/>
                    </a:lnTo>
                    <a:lnTo>
                      <a:pt x="945" y="934"/>
                    </a:lnTo>
                    <a:lnTo>
                      <a:pt x="950" y="934"/>
                    </a:lnTo>
                    <a:lnTo>
                      <a:pt x="955" y="934"/>
                    </a:lnTo>
                    <a:lnTo>
                      <a:pt x="960" y="934"/>
                    </a:lnTo>
                    <a:lnTo>
                      <a:pt x="965" y="934"/>
                    </a:lnTo>
                    <a:lnTo>
                      <a:pt x="970" y="934"/>
                    </a:lnTo>
                    <a:lnTo>
                      <a:pt x="975" y="934"/>
                    </a:lnTo>
                    <a:lnTo>
                      <a:pt x="980" y="934"/>
                    </a:lnTo>
                    <a:lnTo>
                      <a:pt x="985" y="934"/>
                    </a:lnTo>
                    <a:lnTo>
                      <a:pt x="990" y="934"/>
                    </a:lnTo>
                    <a:lnTo>
                      <a:pt x="995" y="934"/>
                    </a:lnTo>
                    <a:lnTo>
                      <a:pt x="1000" y="934"/>
                    </a:lnTo>
                    <a:lnTo>
                      <a:pt x="1005" y="934"/>
                    </a:lnTo>
                    <a:lnTo>
                      <a:pt x="1010" y="934"/>
                    </a:lnTo>
                    <a:lnTo>
                      <a:pt x="1015" y="934"/>
                    </a:lnTo>
                    <a:lnTo>
                      <a:pt x="1020" y="934"/>
                    </a:lnTo>
                    <a:lnTo>
                      <a:pt x="1025" y="934"/>
                    </a:lnTo>
                    <a:lnTo>
                      <a:pt x="1030" y="934"/>
                    </a:lnTo>
                    <a:lnTo>
                      <a:pt x="1035" y="934"/>
                    </a:lnTo>
                    <a:lnTo>
                      <a:pt x="1040" y="935"/>
                    </a:lnTo>
                    <a:lnTo>
                      <a:pt x="1045" y="935"/>
                    </a:lnTo>
                    <a:lnTo>
                      <a:pt x="1051" y="935"/>
                    </a:lnTo>
                    <a:lnTo>
                      <a:pt x="1056" y="935"/>
                    </a:lnTo>
                    <a:lnTo>
                      <a:pt x="1061" y="935"/>
                    </a:lnTo>
                    <a:lnTo>
                      <a:pt x="1066" y="935"/>
                    </a:lnTo>
                    <a:lnTo>
                      <a:pt x="1071" y="935"/>
                    </a:lnTo>
                    <a:lnTo>
                      <a:pt x="1076" y="935"/>
                    </a:lnTo>
                    <a:lnTo>
                      <a:pt x="1081" y="935"/>
                    </a:lnTo>
                    <a:lnTo>
                      <a:pt x="1086" y="935"/>
                    </a:lnTo>
                    <a:lnTo>
                      <a:pt x="1091" y="935"/>
                    </a:lnTo>
                    <a:lnTo>
                      <a:pt x="1096" y="935"/>
                    </a:lnTo>
                    <a:lnTo>
                      <a:pt x="1101" y="935"/>
                    </a:lnTo>
                    <a:lnTo>
                      <a:pt x="1106" y="935"/>
                    </a:lnTo>
                    <a:lnTo>
                      <a:pt x="1111" y="935"/>
                    </a:lnTo>
                    <a:lnTo>
                      <a:pt x="1116" y="935"/>
                    </a:lnTo>
                    <a:lnTo>
                      <a:pt x="1121" y="935"/>
                    </a:lnTo>
                    <a:lnTo>
                      <a:pt x="1126" y="935"/>
                    </a:lnTo>
                    <a:lnTo>
                      <a:pt x="1132" y="935"/>
                    </a:lnTo>
                    <a:lnTo>
                      <a:pt x="1137" y="935"/>
                    </a:lnTo>
                    <a:lnTo>
                      <a:pt x="1142" y="935"/>
                    </a:lnTo>
                    <a:lnTo>
                      <a:pt x="1147" y="935"/>
                    </a:lnTo>
                    <a:lnTo>
                      <a:pt x="1152" y="935"/>
                    </a:lnTo>
                    <a:lnTo>
                      <a:pt x="1157" y="935"/>
                    </a:lnTo>
                    <a:lnTo>
                      <a:pt x="1162" y="935"/>
                    </a:lnTo>
                    <a:lnTo>
                      <a:pt x="1167" y="935"/>
                    </a:lnTo>
                    <a:lnTo>
                      <a:pt x="1172" y="935"/>
                    </a:lnTo>
                    <a:lnTo>
                      <a:pt x="1177" y="935"/>
                    </a:lnTo>
                    <a:lnTo>
                      <a:pt x="1182" y="935"/>
                    </a:lnTo>
                    <a:lnTo>
                      <a:pt x="1187" y="935"/>
                    </a:lnTo>
                    <a:lnTo>
                      <a:pt x="1192" y="935"/>
                    </a:lnTo>
                    <a:lnTo>
                      <a:pt x="1197" y="935"/>
                    </a:lnTo>
                    <a:lnTo>
                      <a:pt x="1202" y="935"/>
                    </a:lnTo>
                    <a:lnTo>
                      <a:pt x="1207" y="935"/>
                    </a:lnTo>
                    <a:lnTo>
                      <a:pt x="1212" y="935"/>
                    </a:lnTo>
                    <a:lnTo>
                      <a:pt x="1217" y="935"/>
                    </a:lnTo>
                    <a:lnTo>
                      <a:pt x="1222" y="935"/>
                    </a:lnTo>
                    <a:lnTo>
                      <a:pt x="1227" y="935"/>
                    </a:lnTo>
                    <a:lnTo>
                      <a:pt x="1233" y="935"/>
                    </a:lnTo>
                    <a:lnTo>
                      <a:pt x="1238" y="935"/>
                    </a:lnTo>
                    <a:lnTo>
                      <a:pt x="1243" y="935"/>
                    </a:lnTo>
                    <a:lnTo>
                      <a:pt x="1248" y="935"/>
                    </a:lnTo>
                    <a:lnTo>
                      <a:pt x="1253" y="935"/>
                    </a:lnTo>
                    <a:lnTo>
                      <a:pt x="1258" y="935"/>
                    </a:lnTo>
                    <a:lnTo>
                      <a:pt x="1263" y="935"/>
                    </a:lnTo>
                    <a:lnTo>
                      <a:pt x="1268" y="935"/>
                    </a:lnTo>
                    <a:lnTo>
                      <a:pt x="1273" y="935"/>
                    </a:lnTo>
                    <a:lnTo>
                      <a:pt x="1278" y="935"/>
                    </a:lnTo>
                    <a:lnTo>
                      <a:pt x="1283" y="935"/>
                    </a:lnTo>
                    <a:lnTo>
                      <a:pt x="1288" y="935"/>
                    </a:lnTo>
                    <a:lnTo>
                      <a:pt x="1293" y="935"/>
                    </a:lnTo>
                    <a:lnTo>
                      <a:pt x="1298" y="935"/>
                    </a:lnTo>
                    <a:lnTo>
                      <a:pt x="1303" y="935"/>
                    </a:lnTo>
                    <a:lnTo>
                      <a:pt x="1308" y="935"/>
                    </a:lnTo>
                    <a:lnTo>
                      <a:pt x="1313" y="935"/>
                    </a:lnTo>
                    <a:lnTo>
                      <a:pt x="1318" y="935"/>
                    </a:lnTo>
                    <a:lnTo>
                      <a:pt x="1324" y="935"/>
                    </a:lnTo>
                    <a:lnTo>
                      <a:pt x="1329" y="935"/>
                    </a:lnTo>
                    <a:lnTo>
                      <a:pt x="1334" y="935"/>
                    </a:lnTo>
                    <a:lnTo>
                      <a:pt x="1339" y="935"/>
                    </a:lnTo>
                    <a:lnTo>
                      <a:pt x="1344" y="935"/>
                    </a:lnTo>
                    <a:lnTo>
                      <a:pt x="1349" y="935"/>
                    </a:lnTo>
                    <a:lnTo>
                      <a:pt x="1354" y="935"/>
                    </a:lnTo>
                    <a:lnTo>
                      <a:pt x="1359" y="935"/>
                    </a:lnTo>
                    <a:lnTo>
                      <a:pt x="1364" y="935"/>
                    </a:lnTo>
                    <a:lnTo>
                      <a:pt x="1369" y="935"/>
                    </a:lnTo>
                    <a:lnTo>
                      <a:pt x="1374" y="935"/>
                    </a:lnTo>
                    <a:lnTo>
                      <a:pt x="1379" y="935"/>
                    </a:lnTo>
                    <a:lnTo>
                      <a:pt x="1384" y="935"/>
                    </a:lnTo>
                    <a:lnTo>
                      <a:pt x="1389" y="935"/>
                    </a:lnTo>
                    <a:lnTo>
                      <a:pt x="1394" y="935"/>
                    </a:lnTo>
                    <a:lnTo>
                      <a:pt x="1399" y="935"/>
                    </a:lnTo>
                    <a:lnTo>
                      <a:pt x="1404" y="935"/>
                    </a:lnTo>
                    <a:lnTo>
                      <a:pt x="1410" y="935"/>
                    </a:lnTo>
                    <a:lnTo>
                      <a:pt x="1415" y="935"/>
                    </a:lnTo>
                    <a:lnTo>
                      <a:pt x="1420" y="935"/>
                    </a:lnTo>
                    <a:lnTo>
                      <a:pt x="1425" y="935"/>
                    </a:lnTo>
                    <a:lnTo>
                      <a:pt x="1430" y="935"/>
                    </a:lnTo>
                    <a:lnTo>
                      <a:pt x="1435" y="935"/>
                    </a:lnTo>
                    <a:lnTo>
                      <a:pt x="1440" y="935"/>
                    </a:lnTo>
                    <a:lnTo>
                      <a:pt x="1445" y="935"/>
                    </a:lnTo>
                    <a:lnTo>
                      <a:pt x="1450" y="935"/>
                    </a:lnTo>
                    <a:lnTo>
                      <a:pt x="1455" y="935"/>
                    </a:lnTo>
                    <a:lnTo>
                      <a:pt x="1460" y="935"/>
                    </a:lnTo>
                    <a:lnTo>
                      <a:pt x="1465" y="935"/>
                    </a:lnTo>
                    <a:lnTo>
                      <a:pt x="1470" y="935"/>
                    </a:lnTo>
                    <a:lnTo>
                      <a:pt x="1475" y="935"/>
                    </a:lnTo>
                    <a:lnTo>
                      <a:pt x="1480" y="935"/>
                    </a:lnTo>
                    <a:lnTo>
                      <a:pt x="1485" y="935"/>
                    </a:lnTo>
                    <a:lnTo>
                      <a:pt x="1490" y="935"/>
                    </a:lnTo>
                    <a:lnTo>
                      <a:pt x="1495" y="935"/>
                    </a:lnTo>
                    <a:lnTo>
                      <a:pt x="1500" y="935"/>
                    </a:lnTo>
                    <a:lnTo>
                      <a:pt x="1505" y="935"/>
                    </a:lnTo>
                    <a:lnTo>
                      <a:pt x="1510" y="935"/>
                    </a:lnTo>
                    <a:lnTo>
                      <a:pt x="1515" y="935"/>
                    </a:lnTo>
                    <a:lnTo>
                      <a:pt x="1521" y="935"/>
                    </a:lnTo>
                    <a:lnTo>
                      <a:pt x="1526" y="935"/>
                    </a:lnTo>
                    <a:lnTo>
                      <a:pt x="1531" y="935"/>
                    </a:lnTo>
                    <a:lnTo>
                      <a:pt x="1536" y="935"/>
                    </a:lnTo>
                    <a:lnTo>
                      <a:pt x="1541" y="935"/>
                    </a:lnTo>
                    <a:lnTo>
                      <a:pt x="1546" y="935"/>
                    </a:lnTo>
                    <a:lnTo>
                      <a:pt x="1551" y="935"/>
                    </a:lnTo>
                    <a:lnTo>
                      <a:pt x="1556" y="935"/>
                    </a:lnTo>
                    <a:lnTo>
                      <a:pt x="1561" y="935"/>
                    </a:lnTo>
                    <a:lnTo>
                      <a:pt x="1566" y="935"/>
                    </a:lnTo>
                    <a:lnTo>
                      <a:pt x="1571" y="935"/>
                    </a:lnTo>
                    <a:lnTo>
                      <a:pt x="1576" y="935"/>
                    </a:lnTo>
                    <a:lnTo>
                      <a:pt x="1581" y="935"/>
                    </a:lnTo>
                    <a:lnTo>
                      <a:pt x="1586" y="935"/>
                    </a:lnTo>
                    <a:lnTo>
                      <a:pt x="1591" y="935"/>
                    </a:lnTo>
                    <a:lnTo>
                      <a:pt x="1596" y="935"/>
                    </a:lnTo>
                    <a:lnTo>
                      <a:pt x="1602" y="935"/>
                    </a:lnTo>
                    <a:lnTo>
                      <a:pt x="1607" y="935"/>
                    </a:lnTo>
                    <a:lnTo>
                      <a:pt x="1612" y="935"/>
                    </a:lnTo>
                    <a:lnTo>
                      <a:pt x="1617" y="935"/>
                    </a:lnTo>
                    <a:lnTo>
                      <a:pt x="1622" y="935"/>
                    </a:lnTo>
                    <a:lnTo>
                      <a:pt x="1627" y="935"/>
                    </a:lnTo>
                    <a:lnTo>
                      <a:pt x="1632" y="935"/>
                    </a:lnTo>
                    <a:lnTo>
                      <a:pt x="1637" y="935"/>
                    </a:lnTo>
                    <a:lnTo>
                      <a:pt x="1642" y="935"/>
                    </a:lnTo>
                    <a:lnTo>
                      <a:pt x="1647" y="935"/>
                    </a:lnTo>
                    <a:lnTo>
                      <a:pt x="1652" y="935"/>
                    </a:lnTo>
                    <a:lnTo>
                      <a:pt x="1657" y="935"/>
                    </a:lnTo>
                    <a:lnTo>
                      <a:pt x="1662" y="935"/>
                    </a:lnTo>
                    <a:lnTo>
                      <a:pt x="1667" y="935"/>
                    </a:lnTo>
                    <a:lnTo>
                      <a:pt x="1672" y="935"/>
                    </a:lnTo>
                    <a:lnTo>
                      <a:pt x="1677" y="935"/>
                    </a:lnTo>
                    <a:lnTo>
                      <a:pt x="1682" y="935"/>
                    </a:lnTo>
                    <a:lnTo>
                      <a:pt x="1687" y="935"/>
                    </a:lnTo>
                    <a:lnTo>
                      <a:pt x="1692" y="935"/>
                    </a:lnTo>
                    <a:lnTo>
                      <a:pt x="1697" y="935"/>
                    </a:lnTo>
                    <a:lnTo>
                      <a:pt x="1702" y="935"/>
                    </a:lnTo>
                    <a:lnTo>
                      <a:pt x="1707" y="935"/>
                    </a:lnTo>
                    <a:lnTo>
                      <a:pt x="1712" y="935"/>
                    </a:lnTo>
                    <a:lnTo>
                      <a:pt x="1713" y="935"/>
                    </a:lnTo>
                  </a:path>
                </a:pathLst>
              </a:custGeom>
              <a:noFill/>
              <a:ln w="19050"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433">
                <a:extLst>
                  <a:ext uri="{FF2B5EF4-FFF2-40B4-BE49-F238E27FC236}">
                    <a16:creationId xmlns:a16="http://schemas.microsoft.com/office/drawing/2014/main" id="{82AD30C7-05F8-4E26-8B2A-A3277D61B684}"/>
                  </a:ext>
                </a:extLst>
              </p:cNvPr>
              <p:cNvSpPr>
                <a:spLocks/>
              </p:cNvSpPr>
              <p:nvPr/>
            </p:nvSpPr>
            <p:spPr bwMode="auto">
              <a:xfrm>
                <a:off x="3565" y="1057"/>
                <a:ext cx="1713" cy="1432"/>
              </a:xfrm>
              <a:custGeom>
                <a:avLst/>
                <a:gdLst>
                  <a:gd name="T0" fmla="*/ 25 w 1713"/>
                  <a:gd name="T1" fmla="*/ 1257 h 1432"/>
                  <a:gd name="T2" fmla="*/ 55 w 1713"/>
                  <a:gd name="T3" fmla="*/ 1257 h 1432"/>
                  <a:gd name="T4" fmla="*/ 86 w 1713"/>
                  <a:gd name="T5" fmla="*/ 1283 h 1432"/>
                  <a:gd name="T6" fmla="*/ 116 w 1713"/>
                  <a:gd name="T7" fmla="*/ 1251 h 1432"/>
                  <a:gd name="T8" fmla="*/ 146 w 1713"/>
                  <a:gd name="T9" fmla="*/ 1325 h 1432"/>
                  <a:gd name="T10" fmla="*/ 176 w 1713"/>
                  <a:gd name="T11" fmla="*/ 1304 h 1432"/>
                  <a:gd name="T12" fmla="*/ 207 w 1713"/>
                  <a:gd name="T13" fmla="*/ 1336 h 1432"/>
                  <a:gd name="T14" fmla="*/ 237 w 1713"/>
                  <a:gd name="T15" fmla="*/ 1264 h 1432"/>
                  <a:gd name="T16" fmla="*/ 267 w 1713"/>
                  <a:gd name="T17" fmla="*/ 1432 h 1432"/>
                  <a:gd name="T18" fmla="*/ 298 w 1713"/>
                  <a:gd name="T19" fmla="*/ 875 h 1432"/>
                  <a:gd name="T20" fmla="*/ 328 w 1713"/>
                  <a:gd name="T21" fmla="*/ 901 h 1432"/>
                  <a:gd name="T22" fmla="*/ 358 w 1713"/>
                  <a:gd name="T23" fmla="*/ 568 h 1432"/>
                  <a:gd name="T24" fmla="*/ 389 w 1713"/>
                  <a:gd name="T25" fmla="*/ 897 h 1432"/>
                  <a:gd name="T26" fmla="*/ 419 w 1713"/>
                  <a:gd name="T27" fmla="*/ 875 h 1432"/>
                  <a:gd name="T28" fmla="*/ 449 w 1713"/>
                  <a:gd name="T29" fmla="*/ 826 h 1432"/>
                  <a:gd name="T30" fmla="*/ 480 w 1713"/>
                  <a:gd name="T31" fmla="*/ 866 h 1432"/>
                  <a:gd name="T32" fmla="*/ 510 w 1713"/>
                  <a:gd name="T33" fmla="*/ 901 h 1432"/>
                  <a:gd name="T34" fmla="*/ 540 w 1713"/>
                  <a:gd name="T35" fmla="*/ 906 h 1432"/>
                  <a:gd name="T36" fmla="*/ 571 w 1713"/>
                  <a:gd name="T37" fmla="*/ 891 h 1432"/>
                  <a:gd name="T38" fmla="*/ 601 w 1713"/>
                  <a:gd name="T39" fmla="*/ 865 h 1432"/>
                  <a:gd name="T40" fmla="*/ 631 w 1713"/>
                  <a:gd name="T41" fmla="*/ 867 h 1432"/>
                  <a:gd name="T42" fmla="*/ 662 w 1713"/>
                  <a:gd name="T43" fmla="*/ 859 h 1432"/>
                  <a:gd name="T44" fmla="*/ 692 w 1713"/>
                  <a:gd name="T45" fmla="*/ 884 h 1432"/>
                  <a:gd name="T46" fmla="*/ 722 w 1713"/>
                  <a:gd name="T47" fmla="*/ 886 h 1432"/>
                  <a:gd name="T48" fmla="*/ 753 w 1713"/>
                  <a:gd name="T49" fmla="*/ 873 h 1432"/>
                  <a:gd name="T50" fmla="*/ 783 w 1713"/>
                  <a:gd name="T51" fmla="*/ 868 h 1432"/>
                  <a:gd name="T52" fmla="*/ 813 w 1713"/>
                  <a:gd name="T53" fmla="*/ 875 h 1432"/>
                  <a:gd name="T54" fmla="*/ 843 w 1713"/>
                  <a:gd name="T55" fmla="*/ 921 h 1432"/>
                  <a:gd name="T56" fmla="*/ 874 w 1713"/>
                  <a:gd name="T57" fmla="*/ 916 h 1432"/>
                  <a:gd name="T58" fmla="*/ 904 w 1713"/>
                  <a:gd name="T59" fmla="*/ 865 h 1432"/>
                  <a:gd name="T60" fmla="*/ 935 w 1713"/>
                  <a:gd name="T61" fmla="*/ 892 h 1432"/>
                  <a:gd name="T62" fmla="*/ 965 w 1713"/>
                  <a:gd name="T63" fmla="*/ 926 h 1432"/>
                  <a:gd name="T64" fmla="*/ 995 w 1713"/>
                  <a:gd name="T65" fmla="*/ 906 h 1432"/>
                  <a:gd name="T66" fmla="*/ 1025 w 1713"/>
                  <a:gd name="T67" fmla="*/ 884 h 1432"/>
                  <a:gd name="T68" fmla="*/ 1056 w 1713"/>
                  <a:gd name="T69" fmla="*/ 941 h 1432"/>
                  <a:gd name="T70" fmla="*/ 1086 w 1713"/>
                  <a:gd name="T71" fmla="*/ 863 h 1432"/>
                  <a:gd name="T72" fmla="*/ 1116 w 1713"/>
                  <a:gd name="T73" fmla="*/ 880 h 1432"/>
                  <a:gd name="T74" fmla="*/ 1147 w 1713"/>
                  <a:gd name="T75" fmla="*/ 917 h 1432"/>
                  <a:gd name="T76" fmla="*/ 1177 w 1713"/>
                  <a:gd name="T77" fmla="*/ 889 h 1432"/>
                  <a:gd name="T78" fmla="*/ 1207 w 1713"/>
                  <a:gd name="T79" fmla="*/ 953 h 1432"/>
                  <a:gd name="T80" fmla="*/ 1238 w 1713"/>
                  <a:gd name="T81" fmla="*/ 928 h 1432"/>
                  <a:gd name="T82" fmla="*/ 1268 w 1713"/>
                  <a:gd name="T83" fmla="*/ 931 h 1432"/>
                  <a:gd name="T84" fmla="*/ 1298 w 1713"/>
                  <a:gd name="T85" fmla="*/ 879 h 1432"/>
                  <a:gd name="T86" fmla="*/ 1329 w 1713"/>
                  <a:gd name="T87" fmla="*/ 924 h 1432"/>
                  <a:gd name="T88" fmla="*/ 1359 w 1713"/>
                  <a:gd name="T89" fmla="*/ 924 h 1432"/>
                  <a:gd name="T90" fmla="*/ 1389 w 1713"/>
                  <a:gd name="T91" fmla="*/ 970 h 1432"/>
                  <a:gd name="T92" fmla="*/ 1420 w 1713"/>
                  <a:gd name="T93" fmla="*/ 921 h 1432"/>
                  <a:gd name="T94" fmla="*/ 1450 w 1713"/>
                  <a:gd name="T95" fmla="*/ 903 h 1432"/>
                  <a:gd name="T96" fmla="*/ 1480 w 1713"/>
                  <a:gd name="T97" fmla="*/ 903 h 1432"/>
                  <a:gd name="T98" fmla="*/ 1510 w 1713"/>
                  <a:gd name="T99" fmla="*/ 895 h 1432"/>
                  <a:gd name="T100" fmla="*/ 1541 w 1713"/>
                  <a:gd name="T101" fmla="*/ 943 h 1432"/>
                  <a:gd name="T102" fmla="*/ 1571 w 1713"/>
                  <a:gd name="T103" fmla="*/ 963 h 1432"/>
                  <a:gd name="T104" fmla="*/ 1602 w 1713"/>
                  <a:gd name="T105" fmla="*/ 904 h 1432"/>
                  <a:gd name="T106" fmla="*/ 1632 w 1713"/>
                  <a:gd name="T107" fmla="*/ 922 h 1432"/>
                  <a:gd name="T108" fmla="*/ 1662 w 1713"/>
                  <a:gd name="T109" fmla="*/ 910 h 1432"/>
                  <a:gd name="T110" fmla="*/ 1692 w 1713"/>
                  <a:gd name="T111" fmla="*/ 843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432">
                    <a:moveTo>
                      <a:pt x="0" y="1257"/>
                    </a:moveTo>
                    <a:lnTo>
                      <a:pt x="5" y="1257"/>
                    </a:lnTo>
                    <a:lnTo>
                      <a:pt x="10" y="1257"/>
                    </a:lnTo>
                    <a:lnTo>
                      <a:pt x="15" y="1257"/>
                    </a:lnTo>
                    <a:lnTo>
                      <a:pt x="20" y="1257"/>
                    </a:lnTo>
                    <a:lnTo>
                      <a:pt x="25" y="1257"/>
                    </a:lnTo>
                    <a:lnTo>
                      <a:pt x="30" y="1257"/>
                    </a:lnTo>
                    <a:lnTo>
                      <a:pt x="35" y="1257"/>
                    </a:lnTo>
                    <a:lnTo>
                      <a:pt x="40" y="1257"/>
                    </a:lnTo>
                    <a:lnTo>
                      <a:pt x="45" y="1257"/>
                    </a:lnTo>
                    <a:lnTo>
                      <a:pt x="50" y="1257"/>
                    </a:lnTo>
                    <a:lnTo>
                      <a:pt x="55" y="1257"/>
                    </a:lnTo>
                    <a:lnTo>
                      <a:pt x="60" y="1271"/>
                    </a:lnTo>
                    <a:lnTo>
                      <a:pt x="65" y="1264"/>
                    </a:lnTo>
                    <a:lnTo>
                      <a:pt x="70" y="1255"/>
                    </a:lnTo>
                    <a:lnTo>
                      <a:pt x="76" y="1252"/>
                    </a:lnTo>
                    <a:lnTo>
                      <a:pt x="81" y="1257"/>
                    </a:lnTo>
                    <a:lnTo>
                      <a:pt x="86" y="1283"/>
                    </a:lnTo>
                    <a:lnTo>
                      <a:pt x="91" y="1279"/>
                    </a:lnTo>
                    <a:lnTo>
                      <a:pt x="96" y="1261"/>
                    </a:lnTo>
                    <a:lnTo>
                      <a:pt x="101" y="1268"/>
                    </a:lnTo>
                    <a:lnTo>
                      <a:pt x="106" y="1272"/>
                    </a:lnTo>
                    <a:lnTo>
                      <a:pt x="111" y="1258"/>
                    </a:lnTo>
                    <a:lnTo>
                      <a:pt x="116" y="1251"/>
                    </a:lnTo>
                    <a:lnTo>
                      <a:pt x="121" y="1224"/>
                    </a:lnTo>
                    <a:lnTo>
                      <a:pt x="126" y="1240"/>
                    </a:lnTo>
                    <a:lnTo>
                      <a:pt x="131" y="1405"/>
                    </a:lnTo>
                    <a:lnTo>
                      <a:pt x="136" y="1362"/>
                    </a:lnTo>
                    <a:lnTo>
                      <a:pt x="141" y="1356"/>
                    </a:lnTo>
                    <a:lnTo>
                      <a:pt x="146" y="1325"/>
                    </a:lnTo>
                    <a:lnTo>
                      <a:pt x="151" y="1300"/>
                    </a:lnTo>
                    <a:lnTo>
                      <a:pt x="156" y="1297"/>
                    </a:lnTo>
                    <a:lnTo>
                      <a:pt x="161" y="1285"/>
                    </a:lnTo>
                    <a:lnTo>
                      <a:pt x="166" y="1288"/>
                    </a:lnTo>
                    <a:lnTo>
                      <a:pt x="171" y="1306"/>
                    </a:lnTo>
                    <a:lnTo>
                      <a:pt x="176" y="1304"/>
                    </a:lnTo>
                    <a:lnTo>
                      <a:pt x="181" y="1301"/>
                    </a:lnTo>
                    <a:lnTo>
                      <a:pt x="186" y="1316"/>
                    </a:lnTo>
                    <a:lnTo>
                      <a:pt x="192" y="1288"/>
                    </a:lnTo>
                    <a:lnTo>
                      <a:pt x="197" y="1383"/>
                    </a:lnTo>
                    <a:lnTo>
                      <a:pt x="202" y="1323"/>
                    </a:lnTo>
                    <a:lnTo>
                      <a:pt x="207" y="1336"/>
                    </a:lnTo>
                    <a:lnTo>
                      <a:pt x="212" y="1287"/>
                    </a:lnTo>
                    <a:lnTo>
                      <a:pt x="217" y="1286"/>
                    </a:lnTo>
                    <a:lnTo>
                      <a:pt x="222" y="1273"/>
                    </a:lnTo>
                    <a:lnTo>
                      <a:pt x="227" y="1270"/>
                    </a:lnTo>
                    <a:lnTo>
                      <a:pt x="232" y="1275"/>
                    </a:lnTo>
                    <a:lnTo>
                      <a:pt x="237" y="1264"/>
                    </a:lnTo>
                    <a:lnTo>
                      <a:pt x="242" y="1324"/>
                    </a:lnTo>
                    <a:lnTo>
                      <a:pt x="247" y="1357"/>
                    </a:lnTo>
                    <a:lnTo>
                      <a:pt x="252" y="1285"/>
                    </a:lnTo>
                    <a:lnTo>
                      <a:pt x="257" y="1286"/>
                    </a:lnTo>
                    <a:lnTo>
                      <a:pt x="262" y="0"/>
                    </a:lnTo>
                    <a:lnTo>
                      <a:pt x="267" y="1432"/>
                    </a:lnTo>
                    <a:lnTo>
                      <a:pt x="273" y="1329"/>
                    </a:lnTo>
                    <a:lnTo>
                      <a:pt x="278" y="965"/>
                    </a:lnTo>
                    <a:lnTo>
                      <a:pt x="283" y="896"/>
                    </a:lnTo>
                    <a:lnTo>
                      <a:pt x="288" y="944"/>
                    </a:lnTo>
                    <a:lnTo>
                      <a:pt x="293" y="933"/>
                    </a:lnTo>
                    <a:lnTo>
                      <a:pt x="298" y="875"/>
                    </a:lnTo>
                    <a:lnTo>
                      <a:pt x="303" y="873"/>
                    </a:lnTo>
                    <a:lnTo>
                      <a:pt x="308" y="903"/>
                    </a:lnTo>
                    <a:lnTo>
                      <a:pt x="313" y="850"/>
                    </a:lnTo>
                    <a:lnTo>
                      <a:pt x="318" y="902"/>
                    </a:lnTo>
                    <a:lnTo>
                      <a:pt x="323" y="874"/>
                    </a:lnTo>
                    <a:lnTo>
                      <a:pt x="328" y="901"/>
                    </a:lnTo>
                    <a:lnTo>
                      <a:pt x="333" y="870"/>
                    </a:lnTo>
                    <a:lnTo>
                      <a:pt x="338" y="868"/>
                    </a:lnTo>
                    <a:lnTo>
                      <a:pt x="343" y="922"/>
                    </a:lnTo>
                    <a:lnTo>
                      <a:pt x="348" y="895"/>
                    </a:lnTo>
                    <a:lnTo>
                      <a:pt x="353" y="871"/>
                    </a:lnTo>
                    <a:lnTo>
                      <a:pt x="358" y="568"/>
                    </a:lnTo>
                    <a:lnTo>
                      <a:pt x="363" y="858"/>
                    </a:lnTo>
                    <a:lnTo>
                      <a:pt x="368" y="830"/>
                    </a:lnTo>
                    <a:lnTo>
                      <a:pt x="373" y="860"/>
                    </a:lnTo>
                    <a:lnTo>
                      <a:pt x="378" y="917"/>
                    </a:lnTo>
                    <a:lnTo>
                      <a:pt x="384" y="901"/>
                    </a:lnTo>
                    <a:lnTo>
                      <a:pt x="389" y="897"/>
                    </a:lnTo>
                    <a:lnTo>
                      <a:pt x="394" y="848"/>
                    </a:lnTo>
                    <a:lnTo>
                      <a:pt x="399" y="871"/>
                    </a:lnTo>
                    <a:lnTo>
                      <a:pt x="404" y="926"/>
                    </a:lnTo>
                    <a:lnTo>
                      <a:pt x="409" y="910"/>
                    </a:lnTo>
                    <a:lnTo>
                      <a:pt x="414" y="831"/>
                    </a:lnTo>
                    <a:lnTo>
                      <a:pt x="419" y="875"/>
                    </a:lnTo>
                    <a:lnTo>
                      <a:pt x="424" y="872"/>
                    </a:lnTo>
                    <a:lnTo>
                      <a:pt x="429" y="831"/>
                    </a:lnTo>
                    <a:lnTo>
                      <a:pt x="434" y="879"/>
                    </a:lnTo>
                    <a:lnTo>
                      <a:pt x="439" y="857"/>
                    </a:lnTo>
                    <a:lnTo>
                      <a:pt x="444" y="837"/>
                    </a:lnTo>
                    <a:lnTo>
                      <a:pt x="449" y="826"/>
                    </a:lnTo>
                    <a:lnTo>
                      <a:pt x="454" y="888"/>
                    </a:lnTo>
                    <a:lnTo>
                      <a:pt x="459" y="841"/>
                    </a:lnTo>
                    <a:lnTo>
                      <a:pt x="465" y="887"/>
                    </a:lnTo>
                    <a:lnTo>
                      <a:pt x="470" y="911"/>
                    </a:lnTo>
                    <a:lnTo>
                      <a:pt x="475" y="827"/>
                    </a:lnTo>
                    <a:lnTo>
                      <a:pt x="480" y="866"/>
                    </a:lnTo>
                    <a:lnTo>
                      <a:pt x="485" y="861"/>
                    </a:lnTo>
                    <a:lnTo>
                      <a:pt x="490" y="854"/>
                    </a:lnTo>
                    <a:lnTo>
                      <a:pt x="495" y="863"/>
                    </a:lnTo>
                    <a:lnTo>
                      <a:pt x="500" y="859"/>
                    </a:lnTo>
                    <a:lnTo>
                      <a:pt x="505" y="871"/>
                    </a:lnTo>
                    <a:lnTo>
                      <a:pt x="510" y="901"/>
                    </a:lnTo>
                    <a:lnTo>
                      <a:pt x="515" y="824"/>
                    </a:lnTo>
                    <a:lnTo>
                      <a:pt x="520" y="881"/>
                    </a:lnTo>
                    <a:lnTo>
                      <a:pt x="525" y="899"/>
                    </a:lnTo>
                    <a:lnTo>
                      <a:pt x="530" y="895"/>
                    </a:lnTo>
                    <a:lnTo>
                      <a:pt x="535" y="872"/>
                    </a:lnTo>
                    <a:lnTo>
                      <a:pt x="540" y="906"/>
                    </a:lnTo>
                    <a:lnTo>
                      <a:pt x="545" y="887"/>
                    </a:lnTo>
                    <a:lnTo>
                      <a:pt x="550" y="899"/>
                    </a:lnTo>
                    <a:lnTo>
                      <a:pt x="555" y="885"/>
                    </a:lnTo>
                    <a:lnTo>
                      <a:pt x="561" y="876"/>
                    </a:lnTo>
                    <a:lnTo>
                      <a:pt x="566" y="875"/>
                    </a:lnTo>
                    <a:lnTo>
                      <a:pt x="571" y="891"/>
                    </a:lnTo>
                    <a:lnTo>
                      <a:pt x="576" y="842"/>
                    </a:lnTo>
                    <a:lnTo>
                      <a:pt x="581" y="839"/>
                    </a:lnTo>
                    <a:lnTo>
                      <a:pt x="586" y="862"/>
                    </a:lnTo>
                    <a:lnTo>
                      <a:pt x="591" y="902"/>
                    </a:lnTo>
                    <a:lnTo>
                      <a:pt x="596" y="914"/>
                    </a:lnTo>
                    <a:lnTo>
                      <a:pt x="601" y="865"/>
                    </a:lnTo>
                    <a:lnTo>
                      <a:pt x="606" y="819"/>
                    </a:lnTo>
                    <a:lnTo>
                      <a:pt x="611" y="867"/>
                    </a:lnTo>
                    <a:lnTo>
                      <a:pt x="616" y="937"/>
                    </a:lnTo>
                    <a:lnTo>
                      <a:pt x="621" y="890"/>
                    </a:lnTo>
                    <a:lnTo>
                      <a:pt x="626" y="848"/>
                    </a:lnTo>
                    <a:lnTo>
                      <a:pt x="631" y="867"/>
                    </a:lnTo>
                    <a:lnTo>
                      <a:pt x="636" y="935"/>
                    </a:lnTo>
                    <a:lnTo>
                      <a:pt x="641" y="895"/>
                    </a:lnTo>
                    <a:lnTo>
                      <a:pt x="646" y="872"/>
                    </a:lnTo>
                    <a:lnTo>
                      <a:pt x="651" y="880"/>
                    </a:lnTo>
                    <a:lnTo>
                      <a:pt x="656" y="861"/>
                    </a:lnTo>
                    <a:lnTo>
                      <a:pt x="662" y="859"/>
                    </a:lnTo>
                    <a:lnTo>
                      <a:pt x="667" y="914"/>
                    </a:lnTo>
                    <a:lnTo>
                      <a:pt x="672" y="874"/>
                    </a:lnTo>
                    <a:lnTo>
                      <a:pt x="677" y="899"/>
                    </a:lnTo>
                    <a:lnTo>
                      <a:pt x="682" y="898"/>
                    </a:lnTo>
                    <a:lnTo>
                      <a:pt x="687" y="837"/>
                    </a:lnTo>
                    <a:lnTo>
                      <a:pt x="692" y="884"/>
                    </a:lnTo>
                    <a:lnTo>
                      <a:pt x="697" y="876"/>
                    </a:lnTo>
                    <a:lnTo>
                      <a:pt x="702" y="902"/>
                    </a:lnTo>
                    <a:lnTo>
                      <a:pt x="707" y="898"/>
                    </a:lnTo>
                    <a:lnTo>
                      <a:pt x="712" y="921"/>
                    </a:lnTo>
                    <a:lnTo>
                      <a:pt x="717" y="896"/>
                    </a:lnTo>
                    <a:lnTo>
                      <a:pt x="722" y="886"/>
                    </a:lnTo>
                    <a:lnTo>
                      <a:pt x="727" y="889"/>
                    </a:lnTo>
                    <a:lnTo>
                      <a:pt x="732" y="892"/>
                    </a:lnTo>
                    <a:lnTo>
                      <a:pt x="737" y="899"/>
                    </a:lnTo>
                    <a:lnTo>
                      <a:pt x="743" y="886"/>
                    </a:lnTo>
                    <a:lnTo>
                      <a:pt x="748" y="882"/>
                    </a:lnTo>
                    <a:lnTo>
                      <a:pt x="753" y="873"/>
                    </a:lnTo>
                    <a:lnTo>
                      <a:pt x="758" y="873"/>
                    </a:lnTo>
                    <a:lnTo>
                      <a:pt x="763" y="840"/>
                    </a:lnTo>
                    <a:lnTo>
                      <a:pt x="768" y="868"/>
                    </a:lnTo>
                    <a:lnTo>
                      <a:pt x="773" y="927"/>
                    </a:lnTo>
                    <a:lnTo>
                      <a:pt x="778" y="906"/>
                    </a:lnTo>
                    <a:lnTo>
                      <a:pt x="783" y="868"/>
                    </a:lnTo>
                    <a:lnTo>
                      <a:pt x="788" y="892"/>
                    </a:lnTo>
                    <a:lnTo>
                      <a:pt x="793" y="899"/>
                    </a:lnTo>
                    <a:lnTo>
                      <a:pt x="798" y="929"/>
                    </a:lnTo>
                    <a:lnTo>
                      <a:pt x="803" y="863"/>
                    </a:lnTo>
                    <a:lnTo>
                      <a:pt x="808" y="873"/>
                    </a:lnTo>
                    <a:lnTo>
                      <a:pt x="813" y="875"/>
                    </a:lnTo>
                    <a:lnTo>
                      <a:pt x="818" y="933"/>
                    </a:lnTo>
                    <a:lnTo>
                      <a:pt x="823" y="920"/>
                    </a:lnTo>
                    <a:lnTo>
                      <a:pt x="828" y="890"/>
                    </a:lnTo>
                    <a:lnTo>
                      <a:pt x="833" y="885"/>
                    </a:lnTo>
                    <a:lnTo>
                      <a:pt x="838" y="950"/>
                    </a:lnTo>
                    <a:lnTo>
                      <a:pt x="843" y="921"/>
                    </a:lnTo>
                    <a:lnTo>
                      <a:pt x="848" y="905"/>
                    </a:lnTo>
                    <a:lnTo>
                      <a:pt x="853" y="868"/>
                    </a:lnTo>
                    <a:lnTo>
                      <a:pt x="859" y="886"/>
                    </a:lnTo>
                    <a:lnTo>
                      <a:pt x="864" y="936"/>
                    </a:lnTo>
                    <a:lnTo>
                      <a:pt x="869" y="910"/>
                    </a:lnTo>
                    <a:lnTo>
                      <a:pt x="874" y="916"/>
                    </a:lnTo>
                    <a:lnTo>
                      <a:pt x="879" y="903"/>
                    </a:lnTo>
                    <a:lnTo>
                      <a:pt x="884" y="928"/>
                    </a:lnTo>
                    <a:lnTo>
                      <a:pt x="889" y="881"/>
                    </a:lnTo>
                    <a:lnTo>
                      <a:pt x="894" y="892"/>
                    </a:lnTo>
                    <a:lnTo>
                      <a:pt x="899" y="937"/>
                    </a:lnTo>
                    <a:lnTo>
                      <a:pt x="904" y="865"/>
                    </a:lnTo>
                    <a:lnTo>
                      <a:pt x="909" y="915"/>
                    </a:lnTo>
                    <a:lnTo>
                      <a:pt x="914" y="878"/>
                    </a:lnTo>
                    <a:lnTo>
                      <a:pt x="919" y="881"/>
                    </a:lnTo>
                    <a:lnTo>
                      <a:pt x="924" y="916"/>
                    </a:lnTo>
                    <a:lnTo>
                      <a:pt x="929" y="885"/>
                    </a:lnTo>
                    <a:lnTo>
                      <a:pt x="935" y="892"/>
                    </a:lnTo>
                    <a:lnTo>
                      <a:pt x="940" y="855"/>
                    </a:lnTo>
                    <a:lnTo>
                      <a:pt x="945" y="913"/>
                    </a:lnTo>
                    <a:lnTo>
                      <a:pt x="950" y="922"/>
                    </a:lnTo>
                    <a:lnTo>
                      <a:pt x="955" y="913"/>
                    </a:lnTo>
                    <a:lnTo>
                      <a:pt x="960" y="902"/>
                    </a:lnTo>
                    <a:lnTo>
                      <a:pt x="965" y="926"/>
                    </a:lnTo>
                    <a:lnTo>
                      <a:pt x="970" y="900"/>
                    </a:lnTo>
                    <a:lnTo>
                      <a:pt x="975" y="889"/>
                    </a:lnTo>
                    <a:lnTo>
                      <a:pt x="980" y="913"/>
                    </a:lnTo>
                    <a:lnTo>
                      <a:pt x="985" y="912"/>
                    </a:lnTo>
                    <a:lnTo>
                      <a:pt x="990" y="934"/>
                    </a:lnTo>
                    <a:lnTo>
                      <a:pt x="995" y="906"/>
                    </a:lnTo>
                    <a:lnTo>
                      <a:pt x="1000" y="900"/>
                    </a:lnTo>
                    <a:lnTo>
                      <a:pt x="1005" y="905"/>
                    </a:lnTo>
                    <a:lnTo>
                      <a:pt x="1010" y="900"/>
                    </a:lnTo>
                    <a:lnTo>
                      <a:pt x="1015" y="893"/>
                    </a:lnTo>
                    <a:lnTo>
                      <a:pt x="1020" y="909"/>
                    </a:lnTo>
                    <a:lnTo>
                      <a:pt x="1025" y="884"/>
                    </a:lnTo>
                    <a:lnTo>
                      <a:pt x="1030" y="875"/>
                    </a:lnTo>
                    <a:lnTo>
                      <a:pt x="1035" y="868"/>
                    </a:lnTo>
                    <a:lnTo>
                      <a:pt x="1040" y="904"/>
                    </a:lnTo>
                    <a:lnTo>
                      <a:pt x="1045" y="921"/>
                    </a:lnTo>
                    <a:lnTo>
                      <a:pt x="1051" y="859"/>
                    </a:lnTo>
                    <a:lnTo>
                      <a:pt x="1056" y="941"/>
                    </a:lnTo>
                    <a:lnTo>
                      <a:pt x="1061" y="880"/>
                    </a:lnTo>
                    <a:lnTo>
                      <a:pt x="1066" y="876"/>
                    </a:lnTo>
                    <a:lnTo>
                      <a:pt x="1071" y="906"/>
                    </a:lnTo>
                    <a:lnTo>
                      <a:pt x="1076" y="926"/>
                    </a:lnTo>
                    <a:lnTo>
                      <a:pt x="1081" y="914"/>
                    </a:lnTo>
                    <a:lnTo>
                      <a:pt x="1086" y="863"/>
                    </a:lnTo>
                    <a:lnTo>
                      <a:pt x="1091" y="868"/>
                    </a:lnTo>
                    <a:lnTo>
                      <a:pt x="1096" y="898"/>
                    </a:lnTo>
                    <a:lnTo>
                      <a:pt x="1101" y="916"/>
                    </a:lnTo>
                    <a:lnTo>
                      <a:pt x="1106" y="938"/>
                    </a:lnTo>
                    <a:lnTo>
                      <a:pt x="1111" y="906"/>
                    </a:lnTo>
                    <a:lnTo>
                      <a:pt x="1116" y="880"/>
                    </a:lnTo>
                    <a:lnTo>
                      <a:pt x="1121" y="914"/>
                    </a:lnTo>
                    <a:lnTo>
                      <a:pt x="1126" y="914"/>
                    </a:lnTo>
                    <a:lnTo>
                      <a:pt x="1132" y="920"/>
                    </a:lnTo>
                    <a:lnTo>
                      <a:pt x="1137" y="890"/>
                    </a:lnTo>
                    <a:lnTo>
                      <a:pt x="1142" y="912"/>
                    </a:lnTo>
                    <a:lnTo>
                      <a:pt x="1147" y="917"/>
                    </a:lnTo>
                    <a:lnTo>
                      <a:pt x="1152" y="952"/>
                    </a:lnTo>
                    <a:lnTo>
                      <a:pt x="1157" y="876"/>
                    </a:lnTo>
                    <a:lnTo>
                      <a:pt x="1162" y="909"/>
                    </a:lnTo>
                    <a:lnTo>
                      <a:pt x="1167" y="907"/>
                    </a:lnTo>
                    <a:lnTo>
                      <a:pt x="1172" y="907"/>
                    </a:lnTo>
                    <a:lnTo>
                      <a:pt x="1177" y="889"/>
                    </a:lnTo>
                    <a:lnTo>
                      <a:pt x="1182" y="884"/>
                    </a:lnTo>
                    <a:lnTo>
                      <a:pt x="1187" y="1177"/>
                    </a:lnTo>
                    <a:lnTo>
                      <a:pt x="1192" y="1045"/>
                    </a:lnTo>
                    <a:lnTo>
                      <a:pt x="1197" y="949"/>
                    </a:lnTo>
                    <a:lnTo>
                      <a:pt x="1202" y="936"/>
                    </a:lnTo>
                    <a:lnTo>
                      <a:pt x="1207" y="953"/>
                    </a:lnTo>
                    <a:lnTo>
                      <a:pt x="1212" y="973"/>
                    </a:lnTo>
                    <a:lnTo>
                      <a:pt x="1217" y="965"/>
                    </a:lnTo>
                    <a:lnTo>
                      <a:pt x="1222" y="949"/>
                    </a:lnTo>
                    <a:lnTo>
                      <a:pt x="1227" y="923"/>
                    </a:lnTo>
                    <a:lnTo>
                      <a:pt x="1233" y="962"/>
                    </a:lnTo>
                    <a:lnTo>
                      <a:pt x="1238" y="928"/>
                    </a:lnTo>
                    <a:lnTo>
                      <a:pt x="1243" y="953"/>
                    </a:lnTo>
                    <a:lnTo>
                      <a:pt x="1248" y="913"/>
                    </a:lnTo>
                    <a:lnTo>
                      <a:pt x="1253" y="940"/>
                    </a:lnTo>
                    <a:lnTo>
                      <a:pt x="1258" y="908"/>
                    </a:lnTo>
                    <a:lnTo>
                      <a:pt x="1263" y="893"/>
                    </a:lnTo>
                    <a:lnTo>
                      <a:pt x="1268" y="931"/>
                    </a:lnTo>
                    <a:lnTo>
                      <a:pt x="1273" y="939"/>
                    </a:lnTo>
                    <a:lnTo>
                      <a:pt x="1278" y="920"/>
                    </a:lnTo>
                    <a:lnTo>
                      <a:pt x="1283" y="922"/>
                    </a:lnTo>
                    <a:lnTo>
                      <a:pt x="1288" y="908"/>
                    </a:lnTo>
                    <a:lnTo>
                      <a:pt x="1293" y="916"/>
                    </a:lnTo>
                    <a:lnTo>
                      <a:pt x="1298" y="879"/>
                    </a:lnTo>
                    <a:lnTo>
                      <a:pt x="1303" y="968"/>
                    </a:lnTo>
                    <a:lnTo>
                      <a:pt x="1308" y="955"/>
                    </a:lnTo>
                    <a:lnTo>
                      <a:pt x="1313" y="904"/>
                    </a:lnTo>
                    <a:lnTo>
                      <a:pt x="1318" y="945"/>
                    </a:lnTo>
                    <a:lnTo>
                      <a:pt x="1324" y="954"/>
                    </a:lnTo>
                    <a:lnTo>
                      <a:pt x="1329" y="924"/>
                    </a:lnTo>
                    <a:lnTo>
                      <a:pt x="1334" y="914"/>
                    </a:lnTo>
                    <a:lnTo>
                      <a:pt x="1339" y="916"/>
                    </a:lnTo>
                    <a:lnTo>
                      <a:pt x="1344" y="927"/>
                    </a:lnTo>
                    <a:lnTo>
                      <a:pt x="1349" y="932"/>
                    </a:lnTo>
                    <a:lnTo>
                      <a:pt x="1354" y="895"/>
                    </a:lnTo>
                    <a:lnTo>
                      <a:pt x="1359" y="924"/>
                    </a:lnTo>
                    <a:lnTo>
                      <a:pt x="1364" y="907"/>
                    </a:lnTo>
                    <a:lnTo>
                      <a:pt x="1369" y="958"/>
                    </a:lnTo>
                    <a:lnTo>
                      <a:pt x="1374" y="931"/>
                    </a:lnTo>
                    <a:lnTo>
                      <a:pt x="1379" y="905"/>
                    </a:lnTo>
                    <a:lnTo>
                      <a:pt x="1384" y="958"/>
                    </a:lnTo>
                    <a:lnTo>
                      <a:pt x="1389" y="970"/>
                    </a:lnTo>
                    <a:lnTo>
                      <a:pt x="1394" y="921"/>
                    </a:lnTo>
                    <a:lnTo>
                      <a:pt x="1399" y="890"/>
                    </a:lnTo>
                    <a:lnTo>
                      <a:pt x="1404" y="958"/>
                    </a:lnTo>
                    <a:lnTo>
                      <a:pt x="1410" y="954"/>
                    </a:lnTo>
                    <a:lnTo>
                      <a:pt x="1415" y="929"/>
                    </a:lnTo>
                    <a:lnTo>
                      <a:pt x="1420" y="921"/>
                    </a:lnTo>
                    <a:lnTo>
                      <a:pt x="1425" y="955"/>
                    </a:lnTo>
                    <a:lnTo>
                      <a:pt x="1430" y="962"/>
                    </a:lnTo>
                    <a:lnTo>
                      <a:pt x="1435" y="930"/>
                    </a:lnTo>
                    <a:lnTo>
                      <a:pt x="1440" y="921"/>
                    </a:lnTo>
                    <a:lnTo>
                      <a:pt x="1445" y="957"/>
                    </a:lnTo>
                    <a:lnTo>
                      <a:pt x="1450" y="903"/>
                    </a:lnTo>
                    <a:lnTo>
                      <a:pt x="1455" y="968"/>
                    </a:lnTo>
                    <a:lnTo>
                      <a:pt x="1460" y="993"/>
                    </a:lnTo>
                    <a:lnTo>
                      <a:pt x="1465" y="936"/>
                    </a:lnTo>
                    <a:lnTo>
                      <a:pt x="1470" y="955"/>
                    </a:lnTo>
                    <a:lnTo>
                      <a:pt x="1475" y="936"/>
                    </a:lnTo>
                    <a:lnTo>
                      <a:pt x="1480" y="903"/>
                    </a:lnTo>
                    <a:lnTo>
                      <a:pt x="1485" y="921"/>
                    </a:lnTo>
                    <a:lnTo>
                      <a:pt x="1490" y="927"/>
                    </a:lnTo>
                    <a:lnTo>
                      <a:pt x="1495" y="910"/>
                    </a:lnTo>
                    <a:lnTo>
                      <a:pt x="1500" y="936"/>
                    </a:lnTo>
                    <a:lnTo>
                      <a:pt x="1505" y="926"/>
                    </a:lnTo>
                    <a:lnTo>
                      <a:pt x="1510" y="895"/>
                    </a:lnTo>
                    <a:lnTo>
                      <a:pt x="1515" y="941"/>
                    </a:lnTo>
                    <a:lnTo>
                      <a:pt x="1521" y="912"/>
                    </a:lnTo>
                    <a:lnTo>
                      <a:pt x="1526" y="944"/>
                    </a:lnTo>
                    <a:lnTo>
                      <a:pt x="1531" y="922"/>
                    </a:lnTo>
                    <a:lnTo>
                      <a:pt x="1536" y="907"/>
                    </a:lnTo>
                    <a:lnTo>
                      <a:pt x="1541" y="943"/>
                    </a:lnTo>
                    <a:lnTo>
                      <a:pt x="1546" y="954"/>
                    </a:lnTo>
                    <a:lnTo>
                      <a:pt x="1551" y="932"/>
                    </a:lnTo>
                    <a:lnTo>
                      <a:pt x="1556" y="894"/>
                    </a:lnTo>
                    <a:lnTo>
                      <a:pt x="1561" y="926"/>
                    </a:lnTo>
                    <a:lnTo>
                      <a:pt x="1566" y="954"/>
                    </a:lnTo>
                    <a:lnTo>
                      <a:pt x="1571" y="963"/>
                    </a:lnTo>
                    <a:lnTo>
                      <a:pt x="1576" y="926"/>
                    </a:lnTo>
                    <a:lnTo>
                      <a:pt x="1581" y="961"/>
                    </a:lnTo>
                    <a:lnTo>
                      <a:pt x="1586" y="928"/>
                    </a:lnTo>
                    <a:lnTo>
                      <a:pt x="1591" y="951"/>
                    </a:lnTo>
                    <a:lnTo>
                      <a:pt x="1596" y="946"/>
                    </a:lnTo>
                    <a:lnTo>
                      <a:pt x="1602" y="904"/>
                    </a:lnTo>
                    <a:lnTo>
                      <a:pt x="1607" y="966"/>
                    </a:lnTo>
                    <a:lnTo>
                      <a:pt x="1612" y="941"/>
                    </a:lnTo>
                    <a:lnTo>
                      <a:pt x="1617" y="926"/>
                    </a:lnTo>
                    <a:lnTo>
                      <a:pt x="1622" y="964"/>
                    </a:lnTo>
                    <a:lnTo>
                      <a:pt x="1627" y="960"/>
                    </a:lnTo>
                    <a:lnTo>
                      <a:pt x="1632" y="922"/>
                    </a:lnTo>
                    <a:lnTo>
                      <a:pt x="1637" y="928"/>
                    </a:lnTo>
                    <a:lnTo>
                      <a:pt x="1642" y="923"/>
                    </a:lnTo>
                    <a:lnTo>
                      <a:pt x="1647" y="946"/>
                    </a:lnTo>
                    <a:lnTo>
                      <a:pt x="1652" y="952"/>
                    </a:lnTo>
                    <a:lnTo>
                      <a:pt x="1657" y="919"/>
                    </a:lnTo>
                    <a:lnTo>
                      <a:pt x="1662" y="910"/>
                    </a:lnTo>
                    <a:lnTo>
                      <a:pt x="1667" y="925"/>
                    </a:lnTo>
                    <a:lnTo>
                      <a:pt x="1672" y="952"/>
                    </a:lnTo>
                    <a:lnTo>
                      <a:pt x="1677" y="961"/>
                    </a:lnTo>
                    <a:lnTo>
                      <a:pt x="1682" y="922"/>
                    </a:lnTo>
                    <a:lnTo>
                      <a:pt x="1687" y="882"/>
                    </a:lnTo>
                    <a:lnTo>
                      <a:pt x="1692" y="843"/>
                    </a:lnTo>
                    <a:lnTo>
                      <a:pt x="1697" y="803"/>
                    </a:lnTo>
                    <a:lnTo>
                      <a:pt x="1702" y="763"/>
                    </a:lnTo>
                    <a:lnTo>
                      <a:pt x="1707" y="724"/>
                    </a:lnTo>
                    <a:lnTo>
                      <a:pt x="1712" y="684"/>
                    </a:lnTo>
                    <a:lnTo>
                      <a:pt x="1713" y="682"/>
                    </a:lnTo>
                  </a:path>
                </a:pathLst>
              </a:custGeom>
              <a:noFill/>
              <a:ln w="63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Rectangle 434">
                <a:extLst>
                  <a:ext uri="{FF2B5EF4-FFF2-40B4-BE49-F238E27FC236}">
                    <a16:creationId xmlns:a16="http://schemas.microsoft.com/office/drawing/2014/main" id="{0931B091-DC4B-4E4B-ADB1-53DFA384711D}"/>
                  </a:ext>
                </a:extLst>
              </p:cNvPr>
              <p:cNvSpPr>
                <a:spLocks noChangeArrowheads="1"/>
              </p:cNvSpPr>
              <p:nvPr/>
            </p:nvSpPr>
            <p:spPr bwMode="auto">
              <a:xfrm>
                <a:off x="4348" y="1113"/>
                <a:ext cx="868" cy="5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435">
                <a:extLst>
                  <a:ext uri="{FF2B5EF4-FFF2-40B4-BE49-F238E27FC236}">
                    <a16:creationId xmlns:a16="http://schemas.microsoft.com/office/drawing/2014/main" id="{5FEB410A-319B-4409-9F43-D10A98A570A9}"/>
                  </a:ext>
                </a:extLst>
              </p:cNvPr>
              <p:cNvSpPr>
                <a:spLocks noChangeArrowheads="1"/>
              </p:cNvSpPr>
              <p:nvPr/>
            </p:nvSpPr>
            <p:spPr bwMode="auto">
              <a:xfrm>
                <a:off x="4626" y="1134"/>
                <a:ext cx="63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3" name="Line 436">
                <a:extLst>
                  <a:ext uri="{FF2B5EF4-FFF2-40B4-BE49-F238E27FC236}">
                    <a16:creationId xmlns:a16="http://schemas.microsoft.com/office/drawing/2014/main" id="{D11E95D2-42CE-4454-A1FA-06DE59EB7A42}"/>
                  </a:ext>
                </a:extLst>
              </p:cNvPr>
              <p:cNvSpPr>
                <a:spLocks noChangeShapeType="1"/>
              </p:cNvSpPr>
              <p:nvPr/>
            </p:nvSpPr>
            <p:spPr bwMode="auto">
              <a:xfrm>
                <a:off x="4372" y="1173"/>
                <a:ext cx="236" cy="0"/>
              </a:xfrm>
              <a:prstGeom prst="line">
                <a:avLst/>
              </a:prstGeom>
              <a:noFill/>
              <a:ln w="19050"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Rectangle 437">
                <a:extLst>
                  <a:ext uri="{FF2B5EF4-FFF2-40B4-BE49-F238E27FC236}">
                    <a16:creationId xmlns:a16="http://schemas.microsoft.com/office/drawing/2014/main" id="{2CA14B98-A610-40E9-AE23-1174CE8596D9}"/>
                  </a:ext>
                </a:extLst>
              </p:cNvPr>
              <p:cNvSpPr>
                <a:spLocks noChangeArrowheads="1"/>
              </p:cNvSpPr>
              <p:nvPr/>
            </p:nvSpPr>
            <p:spPr bwMode="auto">
              <a:xfrm>
                <a:off x="4626" y="1238"/>
                <a:ext cx="5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Datasheet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5" name="Line 438">
                <a:extLst>
                  <a:ext uri="{FF2B5EF4-FFF2-40B4-BE49-F238E27FC236}">
                    <a16:creationId xmlns:a16="http://schemas.microsoft.com/office/drawing/2014/main" id="{8594D693-9778-4F1F-B76A-C54427D1A88F}"/>
                  </a:ext>
                </a:extLst>
              </p:cNvPr>
              <p:cNvSpPr>
                <a:spLocks noChangeShapeType="1"/>
              </p:cNvSpPr>
              <p:nvPr/>
            </p:nvSpPr>
            <p:spPr bwMode="auto">
              <a:xfrm>
                <a:off x="4372" y="1276"/>
                <a:ext cx="236" cy="0"/>
              </a:xfrm>
              <a:prstGeom prst="line">
                <a:avLst/>
              </a:prstGeom>
              <a:noFill/>
              <a:ln w="6350"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Rectangle 439">
                <a:extLst>
                  <a:ext uri="{FF2B5EF4-FFF2-40B4-BE49-F238E27FC236}">
                    <a16:creationId xmlns:a16="http://schemas.microsoft.com/office/drawing/2014/main" id="{C8A60C51-9CE5-49B9-B53B-31A16C6EAC44}"/>
                  </a:ext>
                </a:extLst>
              </p:cNvPr>
              <p:cNvSpPr>
                <a:spLocks noChangeArrowheads="1"/>
              </p:cNvSpPr>
              <p:nvPr/>
            </p:nvSpPr>
            <p:spPr bwMode="auto">
              <a:xfrm>
                <a:off x="4626" y="1341"/>
                <a:ext cx="58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Measured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7" name="Line 440">
                <a:extLst>
                  <a:ext uri="{FF2B5EF4-FFF2-40B4-BE49-F238E27FC236}">
                    <a16:creationId xmlns:a16="http://schemas.microsoft.com/office/drawing/2014/main" id="{7941BFB7-6845-4008-ADD0-0FDEDBB8AD12}"/>
                  </a:ext>
                </a:extLst>
              </p:cNvPr>
              <p:cNvSpPr>
                <a:spLocks noChangeShapeType="1"/>
              </p:cNvSpPr>
              <p:nvPr/>
            </p:nvSpPr>
            <p:spPr bwMode="auto">
              <a:xfrm>
                <a:off x="4372" y="1378"/>
                <a:ext cx="236"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Rectangle 441">
                <a:extLst>
                  <a:ext uri="{FF2B5EF4-FFF2-40B4-BE49-F238E27FC236}">
                    <a16:creationId xmlns:a16="http://schemas.microsoft.com/office/drawing/2014/main" id="{1C5666E1-F0E4-4EE4-9AC6-2AB0BDC82C42}"/>
                  </a:ext>
                </a:extLst>
              </p:cNvPr>
              <p:cNvSpPr>
                <a:spLocks noChangeArrowheads="1"/>
              </p:cNvSpPr>
              <p:nvPr/>
            </p:nvSpPr>
            <p:spPr bwMode="auto">
              <a:xfrm>
                <a:off x="4626" y="1441"/>
                <a:ext cx="31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GA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9" name="Line 442">
                <a:extLst>
                  <a:ext uri="{FF2B5EF4-FFF2-40B4-BE49-F238E27FC236}">
                    <a16:creationId xmlns:a16="http://schemas.microsoft.com/office/drawing/2014/main" id="{092B21B7-A595-4B42-AECB-1BBBB217829F}"/>
                  </a:ext>
                </a:extLst>
              </p:cNvPr>
              <p:cNvSpPr>
                <a:spLocks noChangeShapeType="1"/>
              </p:cNvSpPr>
              <p:nvPr/>
            </p:nvSpPr>
            <p:spPr bwMode="auto">
              <a:xfrm>
                <a:off x="4372" y="1481"/>
                <a:ext cx="236" cy="0"/>
              </a:xfrm>
              <a:prstGeom prst="line">
                <a:avLst/>
              </a:prstGeom>
              <a:noFill/>
              <a:ln w="19050"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Rectangle 443">
                <a:extLst>
                  <a:ext uri="{FF2B5EF4-FFF2-40B4-BE49-F238E27FC236}">
                    <a16:creationId xmlns:a16="http://schemas.microsoft.com/office/drawing/2014/main" id="{F08D69B1-D6A0-468A-A75F-DC674E361840}"/>
                  </a:ext>
                </a:extLst>
              </p:cNvPr>
              <p:cNvSpPr>
                <a:spLocks noChangeArrowheads="1"/>
              </p:cNvSpPr>
              <p:nvPr/>
            </p:nvSpPr>
            <p:spPr bwMode="auto">
              <a:xfrm>
                <a:off x="4626" y="1544"/>
                <a:ext cx="22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1" name="Line 444">
                <a:extLst>
                  <a:ext uri="{FF2B5EF4-FFF2-40B4-BE49-F238E27FC236}">
                    <a16:creationId xmlns:a16="http://schemas.microsoft.com/office/drawing/2014/main" id="{2657BD43-0252-4E40-8F2A-48EB47472B70}"/>
                  </a:ext>
                </a:extLst>
              </p:cNvPr>
              <p:cNvSpPr>
                <a:spLocks noChangeShapeType="1"/>
              </p:cNvSpPr>
              <p:nvPr/>
            </p:nvSpPr>
            <p:spPr bwMode="auto">
              <a:xfrm>
                <a:off x="4372" y="1583"/>
                <a:ext cx="236" cy="0"/>
              </a:xfrm>
              <a:prstGeom prst="line">
                <a:avLst/>
              </a:prstGeom>
              <a:noFill/>
              <a:ln w="63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Rectangle 445">
                <a:extLst>
                  <a:ext uri="{FF2B5EF4-FFF2-40B4-BE49-F238E27FC236}">
                    <a16:creationId xmlns:a16="http://schemas.microsoft.com/office/drawing/2014/main" id="{520683C0-A4E4-4478-BB98-26024A50141A}"/>
                  </a:ext>
                </a:extLst>
              </p:cNvPr>
              <p:cNvSpPr>
                <a:spLocks noChangeArrowheads="1"/>
              </p:cNvSpPr>
              <p:nvPr/>
            </p:nvSpPr>
            <p:spPr bwMode="auto">
              <a:xfrm>
                <a:off x="4348" y="1113"/>
                <a:ext cx="868" cy="530"/>
              </a:xfrm>
              <a:prstGeom prst="rect">
                <a:avLst/>
              </a:prstGeom>
              <a:noFill/>
              <a:ln w="6350" cap="flat">
                <a:solidFill>
                  <a:srgbClr val="2626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35">
              <a:extLst>
                <a:ext uri="{FF2B5EF4-FFF2-40B4-BE49-F238E27FC236}">
                  <a16:creationId xmlns:a16="http://schemas.microsoft.com/office/drawing/2014/main" id="{D16CF4BD-F259-4769-B081-4FD21801BF6C}"/>
                </a:ext>
              </a:extLst>
            </p:cNvPr>
            <p:cNvSpPr>
              <a:spLocks noChangeArrowheads="1"/>
            </p:cNvSpPr>
            <p:nvPr/>
          </p:nvSpPr>
          <p:spPr bwMode="auto">
            <a:xfrm>
              <a:off x="1724497" y="4750271"/>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36">
              <a:extLst>
                <a:ext uri="{FF2B5EF4-FFF2-40B4-BE49-F238E27FC236}">
                  <a16:creationId xmlns:a16="http://schemas.microsoft.com/office/drawing/2014/main" id="{D47000C9-77B3-4106-AB69-A0CBC442495C}"/>
                </a:ext>
              </a:extLst>
            </p:cNvPr>
            <p:cNvSpPr>
              <a:spLocks noChangeArrowheads="1"/>
            </p:cNvSpPr>
            <p:nvPr/>
          </p:nvSpPr>
          <p:spPr bwMode="auto">
            <a:xfrm>
              <a:off x="1724497" y="4164483"/>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37">
              <a:extLst>
                <a:ext uri="{FF2B5EF4-FFF2-40B4-BE49-F238E27FC236}">
                  <a16:creationId xmlns:a16="http://schemas.microsoft.com/office/drawing/2014/main" id="{5322F61C-16C0-47AC-8DB4-B6E6C2E994DD}"/>
                </a:ext>
              </a:extLst>
            </p:cNvPr>
            <p:cNvSpPr>
              <a:spLocks noChangeArrowheads="1"/>
            </p:cNvSpPr>
            <p:nvPr/>
          </p:nvSpPr>
          <p:spPr bwMode="auto">
            <a:xfrm>
              <a:off x="1724497" y="3570758"/>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38">
              <a:extLst>
                <a:ext uri="{FF2B5EF4-FFF2-40B4-BE49-F238E27FC236}">
                  <a16:creationId xmlns:a16="http://schemas.microsoft.com/office/drawing/2014/main" id="{E090629D-0ABB-4AD8-9949-61ADE3DDD5F5}"/>
                </a:ext>
              </a:extLst>
            </p:cNvPr>
            <p:cNvSpPr>
              <a:spLocks noChangeArrowheads="1"/>
            </p:cNvSpPr>
            <p:nvPr/>
          </p:nvSpPr>
          <p:spPr bwMode="auto">
            <a:xfrm>
              <a:off x="1724497" y="2984971"/>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39">
              <a:extLst>
                <a:ext uri="{FF2B5EF4-FFF2-40B4-BE49-F238E27FC236}">
                  <a16:creationId xmlns:a16="http://schemas.microsoft.com/office/drawing/2014/main" id="{42D25D82-8E8C-4510-8C63-47EAAFC611BF}"/>
                </a:ext>
              </a:extLst>
            </p:cNvPr>
            <p:cNvSpPr>
              <a:spLocks noChangeArrowheads="1"/>
            </p:cNvSpPr>
            <p:nvPr/>
          </p:nvSpPr>
          <p:spPr bwMode="auto">
            <a:xfrm>
              <a:off x="1724497" y="2391246"/>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40">
              <a:extLst>
                <a:ext uri="{FF2B5EF4-FFF2-40B4-BE49-F238E27FC236}">
                  <a16:creationId xmlns:a16="http://schemas.microsoft.com/office/drawing/2014/main" id="{9FAE5E98-78DD-48E0-B0A2-AB398A3B1E00}"/>
                </a:ext>
              </a:extLst>
            </p:cNvPr>
            <p:cNvSpPr>
              <a:spLocks noChangeArrowheads="1"/>
            </p:cNvSpPr>
            <p:nvPr/>
          </p:nvSpPr>
          <p:spPr bwMode="auto">
            <a:xfrm>
              <a:off x="1724497" y="1805458"/>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6">
              <a:extLst>
                <a:ext uri="{FF2B5EF4-FFF2-40B4-BE49-F238E27FC236}">
                  <a16:creationId xmlns:a16="http://schemas.microsoft.com/office/drawing/2014/main" id="{FAC2BF79-5904-4BB3-A180-ECBA5FE04E97}"/>
                </a:ext>
              </a:extLst>
            </p:cNvPr>
            <p:cNvSpPr>
              <a:spLocks noChangeArrowheads="1"/>
            </p:cNvSpPr>
            <p:nvPr/>
          </p:nvSpPr>
          <p:spPr bwMode="auto">
            <a:xfrm>
              <a:off x="2030348" y="5331803"/>
              <a:ext cx="1778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17">
              <a:extLst>
                <a:ext uri="{FF2B5EF4-FFF2-40B4-BE49-F238E27FC236}">
                  <a16:creationId xmlns:a16="http://schemas.microsoft.com/office/drawing/2014/main" id="{E1239724-39C5-46B5-A096-874A0669DCC0}"/>
                </a:ext>
              </a:extLst>
            </p:cNvPr>
            <p:cNvSpPr>
              <a:spLocks noChangeArrowheads="1"/>
            </p:cNvSpPr>
            <p:nvPr/>
          </p:nvSpPr>
          <p:spPr bwMode="auto">
            <a:xfrm>
              <a:off x="2735198" y="5331803"/>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18">
              <a:extLst>
                <a:ext uri="{FF2B5EF4-FFF2-40B4-BE49-F238E27FC236}">
                  <a16:creationId xmlns:a16="http://schemas.microsoft.com/office/drawing/2014/main" id="{82A42E4E-291E-44C6-B094-65CB29141AAE}"/>
                </a:ext>
              </a:extLst>
            </p:cNvPr>
            <p:cNvSpPr>
              <a:spLocks noChangeArrowheads="1"/>
            </p:cNvSpPr>
            <p:nvPr/>
          </p:nvSpPr>
          <p:spPr bwMode="auto">
            <a:xfrm>
              <a:off x="3532123" y="5331803"/>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19">
              <a:extLst>
                <a:ext uri="{FF2B5EF4-FFF2-40B4-BE49-F238E27FC236}">
                  <a16:creationId xmlns:a16="http://schemas.microsoft.com/office/drawing/2014/main" id="{C8B4C2D5-EDD3-4454-946B-9892E4795BAE}"/>
                </a:ext>
              </a:extLst>
            </p:cNvPr>
            <p:cNvSpPr>
              <a:spLocks noChangeArrowheads="1"/>
            </p:cNvSpPr>
            <p:nvPr/>
          </p:nvSpPr>
          <p:spPr bwMode="auto">
            <a:xfrm>
              <a:off x="4336985" y="5331803"/>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0">
              <a:extLst>
                <a:ext uri="{FF2B5EF4-FFF2-40B4-BE49-F238E27FC236}">
                  <a16:creationId xmlns:a16="http://schemas.microsoft.com/office/drawing/2014/main" id="{D184DC80-589D-40B8-A614-F0D0A0F8D015}"/>
                </a:ext>
              </a:extLst>
            </p:cNvPr>
            <p:cNvSpPr>
              <a:spLocks noChangeArrowheads="1"/>
            </p:cNvSpPr>
            <p:nvPr/>
          </p:nvSpPr>
          <p:spPr bwMode="auto">
            <a:xfrm>
              <a:off x="3074923" y="5595328"/>
              <a:ext cx="820738" cy="288925"/>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262626"/>
                  </a:solidFill>
                  <a:effectLst/>
                  <a:latin typeface="Arial" panose="020B0604020202020204" pitchFamily="34" charset="0"/>
                </a:rPr>
                <a:t>Time (s)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6">
              <a:extLst>
                <a:ext uri="{FF2B5EF4-FFF2-40B4-BE49-F238E27FC236}">
                  <a16:creationId xmlns:a16="http://schemas.microsoft.com/office/drawing/2014/main" id="{7744F608-5E96-4F02-9836-E27E9F307204}"/>
                </a:ext>
              </a:extLst>
            </p:cNvPr>
            <p:cNvSpPr>
              <a:spLocks noChangeArrowheads="1"/>
            </p:cNvSpPr>
            <p:nvPr/>
          </p:nvSpPr>
          <p:spPr bwMode="auto">
            <a:xfrm>
              <a:off x="5558567" y="5323866"/>
              <a:ext cx="1778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17">
              <a:extLst>
                <a:ext uri="{FF2B5EF4-FFF2-40B4-BE49-F238E27FC236}">
                  <a16:creationId xmlns:a16="http://schemas.microsoft.com/office/drawing/2014/main" id="{3AC0AB18-33FF-4381-8C53-7009DFDB4F44}"/>
                </a:ext>
              </a:extLst>
            </p:cNvPr>
            <p:cNvSpPr>
              <a:spLocks noChangeArrowheads="1"/>
            </p:cNvSpPr>
            <p:nvPr/>
          </p:nvSpPr>
          <p:spPr bwMode="auto">
            <a:xfrm>
              <a:off x="6263417" y="5323866"/>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8">
              <a:extLst>
                <a:ext uri="{FF2B5EF4-FFF2-40B4-BE49-F238E27FC236}">
                  <a16:creationId xmlns:a16="http://schemas.microsoft.com/office/drawing/2014/main" id="{D9AA62AF-CAFB-40CD-B57D-D0EA721A7FD9}"/>
                </a:ext>
              </a:extLst>
            </p:cNvPr>
            <p:cNvSpPr>
              <a:spLocks noChangeArrowheads="1"/>
            </p:cNvSpPr>
            <p:nvPr/>
          </p:nvSpPr>
          <p:spPr bwMode="auto">
            <a:xfrm>
              <a:off x="7060342" y="5323866"/>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19">
              <a:extLst>
                <a:ext uri="{FF2B5EF4-FFF2-40B4-BE49-F238E27FC236}">
                  <a16:creationId xmlns:a16="http://schemas.microsoft.com/office/drawing/2014/main" id="{C384B23A-C423-4EAA-B9E5-BABFDCEC733F}"/>
                </a:ext>
              </a:extLst>
            </p:cNvPr>
            <p:cNvSpPr>
              <a:spLocks noChangeArrowheads="1"/>
            </p:cNvSpPr>
            <p:nvPr/>
          </p:nvSpPr>
          <p:spPr bwMode="auto">
            <a:xfrm>
              <a:off x="7865204" y="5323866"/>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0">
              <a:extLst>
                <a:ext uri="{FF2B5EF4-FFF2-40B4-BE49-F238E27FC236}">
                  <a16:creationId xmlns:a16="http://schemas.microsoft.com/office/drawing/2014/main" id="{5A91BF4E-15C4-4C49-8D4F-3C15763269EC}"/>
                </a:ext>
              </a:extLst>
            </p:cNvPr>
            <p:cNvSpPr>
              <a:spLocks noChangeArrowheads="1"/>
            </p:cNvSpPr>
            <p:nvPr/>
          </p:nvSpPr>
          <p:spPr bwMode="auto">
            <a:xfrm>
              <a:off x="6603142" y="5587391"/>
              <a:ext cx="820738" cy="288925"/>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262626"/>
                  </a:solidFill>
                  <a:effectLst/>
                  <a:latin typeface="Arial" panose="020B0604020202020204" pitchFamily="34" charset="0"/>
                </a:rPr>
                <a:t>Time (s)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99">
              <a:extLst>
                <a:ext uri="{FF2B5EF4-FFF2-40B4-BE49-F238E27FC236}">
                  <a16:creationId xmlns:a16="http://schemas.microsoft.com/office/drawing/2014/main" id="{CCB5B10E-0EC7-49C8-8A96-0C36DE7ABB02}"/>
                </a:ext>
              </a:extLst>
            </p:cNvPr>
            <p:cNvSpPr>
              <a:spLocks noChangeArrowheads="1"/>
            </p:cNvSpPr>
            <p:nvPr/>
          </p:nvSpPr>
          <p:spPr bwMode="auto">
            <a:xfrm>
              <a:off x="5196640" y="5136516"/>
              <a:ext cx="38632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-200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100">
              <a:extLst>
                <a:ext uri="{FF2B5EF4-FFF2-40B4-BE49-F238E27FC236}">
                  <a16:creationId xmlns:a16="http://schemas.microsoft.com/office/drawing/2014/main" id="{B5AB1613-E673-46CB-86BB-FE182325EC76}"/>
                </a:ext>
              </a:extLst>
            </p:cNvPr>
            <p:cNvSpPr>
              <a:spLocks noChangeArrowheads="1"/>
            </p:cNvSpPr>
            <p:nvPr/>
          </p:nvSpPr>
          <p:spPr bwMode="auto">
            <a:xfrm>
              <a:off x="5204720" y="4381822"/>
              <a:ext cx="38632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101">
              <a:extLst>
                <a:ext uri="{FF2B5EF4-FFF2-40B4-BE49-F238E27FC236}">
                  <a16:creationId xmlns:a16="http://schemas.microsoft.com/office/drawing/2014/main" id="{93655244-B977-4400-9E8A-4492798CEBF4}"/>
                </a:ext>
              </a:extLst>
            </p:cNvPr>
            <p:cNvSpPr>
              <a:spLocks noChangeArrowheads="1"/>
            </p:cNvSpPr>
            <p:nvPr/>
          </p:nvSpPr>
          <p:spPr bwMode="auto">
            <a:xfrm>
              <a:off x="5414897" y="3556471"/>
              <a:ext cx="1778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102">
              <a:extLst>
                <a:ext uri="{FF2B5EF4-FFF2-40B4-BE49-F238E27FC236}">
                  <a16:creationId xmlns:a16="http://schemas.microsoft.com/office/drawing/2014/main" id="{A87FD96B-B451-456B-9D2C-C3AEA83A0DB0}"/>
                </a:ext>
              </a:extLst>
            </p:cNvPr>
            <p:cNvSpPr>
              <a:spLocks noChangeArrowheads="1"/>
            </p:cNvSpPr>
            <p:nvPr/>
          </p:nvSpPr>
          <p:spPr bwMode="auto">
            <a:xfrm>
              <a:off x="5253795" y="2774629"/>
              <a:ext cx="322203"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03">
              <a:extLst>
                <a:ext uri="{FF2B5EF4-FFF2-40B4-BE49-F238E27FC236}">
                  <a16:creationId xmlns:a16="http://schemas.microsoft.com/office/drawing/2014/main" id="{617CC089-D94E-44A5-8874-04641748818A}"/>
                </a:ext>
              </a:extLst>
            </p:cNvPr>
            <p:cNvSpPr>
              <a:spLocks noChangeArrowheads="1"/>
            </p:cNvSpPr>
            <p:nvPr/>
          </p:nvSpPr>
          <p:spPr bwMode="auto">
            <a:xfrm>
              <a:off x="5267187" y="1986858"/>
              <a:ext cx="322203"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200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02">
              <a:extLst>
                <a:ext uri="{FF2B5EF4-FFF2-40B4-BE49-F238E27FC236}">
                  <a16:creationId xmlns:a16="http://schemas.microsoft.com/office/drawing/2014/main" id="{9E67E9A5-CEC2-49A3-896A-596CFFA31702}"/>
                </a:ext>
              </a:extLst>
            </p:cNvPr>
            <p:cNvSpPr>
              <a:spLocks noChangeArrowheads="1"/>
            </p:cNvSpPr>
            <p:nvPr/>
          </p:nvSpPr>
          <p:spPr bwMode="auto">
            <a:xfrm>
              <a:off x="5267187" y="2368177"/>
              <a:ext cx="32220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102">
              <a:extLst>
                <a:ext uri="{FF2B5EF4-FFF2-40B4-BE49-F238E27FC236}">
                  <a16:creationId xmlns:a16="http://schemas.microsoft.com/office/drawing/2014/main" id="{5C896152-9BE5-4400-BD41-E6B9936DF093}"/>
                </a:ext>
              </a:extLst>
            </p:cNvPr>
            <p:cNvSpPr>
              <a:spLocks noChangeArrowheads="1"/>
            </p:cNvSpPr>
            <p:nvPr/>
          </p:nvSpPr>
          <p:spPr bwMode="auto">
            <a:xfrm>
              <a:off x="5389802" y="3188171"/>
              <a:ext cx="214802"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02">
              <a:extLst>
                <a:ext uri="{FF2B5EF4-FFF2-40B4-BE49-F238E27FC236}">
                  <a16:creationId xmlns:a16="http://schemas.microsoft.com/office/drawing/2014/main" id="{646F6376-4F4F-4A4F-BB70-3A0CC175462A}"/>
                </a:ext>
              </a:extLst>
            </p:cNvPr>
            <p:cNvSpPr>
              <a:spLocks noChangeArrowheads="1"/>
            </p:cNvSpPr>
            <p:nvPr/>
          </p:nvSpPr>
          <p:spPr bwMode="auto">
            <a:xfrm>
              <a:off x="5193917" y="4768550"/>
              <a:ext cx="38632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02">
              <a:extLst>
                <a:ext uri="{FF2B5EF4-FFF2-40B4-BE49-F238E27FC236}">
                  <a16:creationId xmlns:a16="http://schemas.microsoft.com/office/drawing/2014/main" id="{3EB03381-90E9-4C5F-B0CD-1F2966EBFD42}"/>
                </a:ext>
              </a:extLst>
            </p:cNvPr>
            <p:cNvSpPr>
              <a:spLocks noChangeArrowheads="1"/>
            </p:cNvSpPr>
            <p:nvPr/>
          </p:nvSpPr>
          <p:spPr bwMode="auto">
            <a:xfrm>
              <a:off x="5312121" y="3967955"/>
              <a:ext cx="278923"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262626"/>
                  </a:solidFill>
                </a:rPr>
                <a:t>-</a:t>
              </a:r>
              <a:r>
                <a:rPr kumimoji="0" lang="en-US" altLang="en-US" sz="1500" b="0" i="0" u="none" strike="noStrike" cap="none" normalizeH="0" baseline="0" dirty="0">
                  <a:ln>
                    <a:noFill/>
                  </a:ln>
                  <a:solidFill>
                    <a:srgbClr val="262626"/>
                  </a:solidFill>
                  <a:effectLst/>
                  <a:latin typeface="Arial" panose="020B0604020202020204"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3" name="Group 42">
              <a:extLst>
                <a:ext uri="{FF2B5EF4-FFF2-40B4-BE49-F238E27FC236}">
                  <a16:creationId xmlns:a16="http://schemas.microsoft.com/office/drawing/2014/main" id="{6F7FDA0B-6D60-41AE-8127-A6974DCACD35}"/>
                </a:ext>
              </a:extLst>
            </p:cNvPr>
            <p:cNvGrpSpPr/>
            <p:nvPr/>
          </p:nvGrpSpPr>
          <p:grpSpPr>
            <a:xfrm>
              <a:off x="1325047" y="2565077"/>
              <a:ext cx="291308" cy="1670844"/>
              <a:chOff x="268952" y="2267745"/>
              <a:chExt cx="291308" cy="1670844"/>
            </a:xfrm>
            <a:solidFill>
              <a:schemeClr val="bg1"/>
            </a:solidFill>
          </p:grpSpPr>
          <p:sp>
            <p:nvSpPr>
              <p:cNvPr id="88" name="Rectangle 175">
                <a:extLst>
                  <a:ext uri="{FF2B5EF4-FFF2-40B4-BE49-F238E27FC236}">
                    <a16:creationId xmlns:a16="http://schemas.microsoft.com/office/drawing/2014/main" id="{0BCECA0F-8AE7-4731-AAD4-7DC000665AEC}"/>
                  </a:ext>
                </a:extLst>
              </p:cNvPr>
              <p:cNvSpPr>
                <a:spLocks noChangeArrowheads="1"/>
              </p:cNvSpPr>
              <p:nvPr/>
            </p:nvSpPr>
            <p:spPr bwMode="auto">
              <a:xfrm rot="16200000">
                <a:off x="300703" y="3679826"/>
                <a:ext cx="22701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176">
                <a:extLst>
                  <a:ext uri="{FF2B5EF4-FFF2-40B4-BE49-F238E27FC236}">
                    <a16:creationId xmlns:a16="http://schemas.microsoft.com/office/drawing/2014/main" id="{B15E0A0F-4E26-45F8-8195-E5E6F7204306}"/>
                  </a:ext>
                </a:extLst>
              </p:cNvPr>
              <p:cNvSpPr>
                <a:spLocks noChangeArrowheads="1"/>
              </p:cNvSpPr>
              <p:nvPr/>
            </p:nvSpPr>
            <p:spPr bwMode="auto">
              <a:xfrm rot="16200000">
                <a:off x="305465" y="3581401"/>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177">
                <a:extLst>
                  <a:ext uri="{FF2B5EF4-FFF2-40B4-BE49-F238E27FC236}">
                    <a16:creationId xmlns:a16="http://schemas.microsoft.com/office/drawing/2014/main" id="{CB594ACE-928D-43EC-9F8F-007C54F426B0}"/>
                  </a:ext>
                </a:extLst>
              </p:cNvPr>
              <p:cNvSpPr>
                <a:spLocks noChangeArrowheads="1"/>
              </p:cNvSpPr>
              <p:nvPr/>
            </p:nvSpPr>
            <p:spPr bwMode="auto">
              <a:xfrm rot="16200000">
                <a:off x="276890" y="3440113"/>
                <a:ext cx="27463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1" name="Rectangle 178">
                <a:extLst>
                  <a:ext uri="{FF2B5EF4-FFF2-40B4-BE49-F238E27FC236}">
                    <a16:creationId xmlns:a16="http://schemas.microsoft.com/office/drawing/2014/main" id="{1BF079C2-A857-46FA-B0F4-664BF697E791}"/>
                  </a:ext>
                </a:extLst>
              </p:cNvPr>
              <p:cNvSpPr>
                <a:spLocks noChangeArrowheads="1"/>
              </p:cNvSpPr>
              <p:nvPr/>
            </p:nvSpPr>
            <p:spPr bwMode="auto">
              <a:xfrm rot="16200000">
                <a:off x="305465" y="3289301"/>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179">
                <a:extLst>
                  <a:ext uri="{FF2B5EF4-FFF2-40B4-BE49-F238E27FC236}">
                    <a16:creationId xmlns:a16="http://schemas.microsoft.com/office/drawing/2014/main" id="{01D5154C-5217-45EC-B0E3-11310F70018B}"/>
                  </a:ext>
                </a:extLst>
              </p:cNvPr>
              <p:cNvSpPr>
                <a:spLocks noChangeArrowheads="1"/>
              </p:cNvSpPr>
              <p:nvPr/>
            </p:nvSpPr>
            <p:spPr bwMode="auto">
              <a:xfrm rot="16200000">
                <a:off x="305465" y="3178176"/>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3" name="Rectangle 180">
                <a:extLst>
                  <a:ext uri="{FF2B5EF4-FFF2-40B4-BE49-F238E27FC236}">
                    <a16:creationId xmlns:a16="http://schemas.microsoft.com/office/drawing/2014/main" id="{DF4D9149-D78D-418D-B836-98BA7211F698}"/>
                  </a:ext>
                </a:extLst>
              </p:cNvPr>
              <p:cNvSpPr>
                <a:spLocks noChangeArrowheads="1"/>
              </p:cNvSpPr>
              <p:nvPr/>
            </p:nvSpPr>
            <p:spPr bwMode="auto">
              <a:xfrm rot="16200000">
                <a:off x="329278" y="3089276"/>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181">
                <a:extLst>
                  <a:ext uri="{FF2B5EF4-FFF2-40B4-BE49-F238E27FC236}">
                    <a16:creationId xmlns:a16="http://schemas.microsoft.com/office/drawing/2014/main" id="{FCEE9ADB-44ED-4BAB-9597-878F3644289F}"/>
                  </a:ext>
                </a:extLst>
              </p:cNvPr>
              <p:cNvSpPr>
                <a:spLocks noChangeArrowheads="1"/>
              </p:cNvSpPr>
              <p:nvPr/>
            </p:nvSpPr>
            <p:spPr bwMode="auto">
              <a:xfrm rot="16200000">
                <a:off x="305465" y="2998788"/>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182">
                <a:extLst>
                  <a:ext uri="{FF2B5EF4-FFF2-40B4-BE49-F238E27FC236}">
                    <a16:creationId xmlns:a16="http://schemas.microsoft.com/office/drawing/2014/main" id="{5EF9A01F-68E6-4683-9645-F0DD40D8E345}"/>
                  </a:ext>
                </a:extLst>
              </p:cNvPr>
              <p:cNvSpPr>
                <a:spLocks noChangeArrowheads="1"/>
              </p:cNvSpPr>
              <p:nvPr/>
            </p:nvSpPr>
            <p:spPr bwMode="auto">
              <a:xfrm rot="16200000">
                <a:off x="338803" y="2921001"/>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183">
                <a:extLst>
                  <a:ext uri="{FF2B5EF4-FFF2-40B4-BE49-F238E27FC236}">
                    <a16:creationId xmlns:a16="http://schemas.microsoft.com/office/drawing/2014/main" id="{3CC5F27C-367A-4D47-8E21-25BEB63840CB}"/>
                  </a:ext>
                </a:extLst>
              </p:cNvPr>
              <p:cNvSpPr>
                <a:spLocks noChangeArrowheads="1"/>
              </p:cNvSpPr>
              <p:nvPr/>
            </p:nvSpPr>
            <p:spPr bwMode="auto">
              <a:xfrm rot="16200000">
                <a:off x="305465" y="28305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7" name="Rectangle 184">
                <a:extLst>
                  <a:ext uri="{FF2B5EF4-FFF2-40B4-BE49-F238E27FC236}">
                    <a16:creationId xmlns:a16="http://schemas.microsoft.com/office/drawing/2014/main" id="{BF23D47D-F9AD-4E60-8309-B10352433439}"/>
                  </a:ext>
                </a:extLst>
              </p:cNvPr>
              <p:cNvSpPr>
                <a:spLocks noChangeArrowheads="1"/>
              </p:cNvSpPr>
              <p:nvPr/>
            </p:nvSpPr>
            <p:spPr bwMode="auto">
              <a:xfrm rot="16200000">
                <a:off x="329278" y="2741613"/>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185">
                <a:extLst>
                  <a:ext uri="{FF2B5EF4-FFF2-40B4-BE49-F238E27FC236}">
                    <a16:creationId xmlns:a16="http://schemas.microsoft.com/office/drawing/2014/main" id="{E673C7F9-580D-4070-A232-7B821B093543}"/>
                  </a:ext>
                </a:extLst>
              </p:cNvPr>
              <p:cNvSpPr>
                <a:spLocks noChangeArrowheads="1"/>
              </p:cNvSpPr>
              <p:nvPr/>
            </p:nvSpPr>
            <p:spPr bwMode="auto">
              <a:xfrm rot="16200000">
                <a:off x="305465" y="26527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186">
                <a:extLst>
                  <a:ext uri="{FF2B5EF4-FFF2-40B4-BE49-F238E27FC236}">
                    <a16:creationId xmlns:a16="http://schemas.microsoft.com/office/drawing/2014/main" id="{4970A9D8-2401-4EEC-82FA-D56355E20BAF}"/>
                  </a:ext>
                </a:extLst>
              </p:cNvPr>
              <p:cNvSpPr>
                <a:spLocks noChangeArrowheads="1"/>
              </p:cNvSpPr>
              <p:nvPr/>
            </p:nvSpPr>
            <p:spPr bwMode="auto">
              <a:xfrm rot="16200000">
                <a:off x="338803" y="2573338"/>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0" name="Rectangle 187">
                <a:extLst>
                  <a:ext uri="{FF2B5EF4-FFF2-40B4-BE49-F238E27FC236}">
                    <a16:creationId xmlns:a16="http://schemas.microsoft.com/office/drawing/2014/main" id="{5784EBE4-6C47-43CA-B3CE-0D7C0C61F7D3}"/>
                  </a:ext>
                </a:extLst>
              </p:cNvPr>
              <p:cNvSpPr>
                <a:spLocks noChangeArrowheads="1"/>
              </p:cNvSpPr>
              <p:nvPr/>
            </p:nvSpPr>
            <p:spPr bwMode="auto">
              <a:xfrm rot="16200000">
                <a:off x="329278" y="2508251"/>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188">
                <a:extLst>
                  <a:ext uri="{FF2B5EF4-FFF2-40B4-BE49-F238E27FC236}">
                    <a16:creationId xmlns:a16="http://schemas.microsoft.com/office/drawing/2014/main" id="{F77A2119-4B85-400B-87C4-D3EDC6057D35}"/>
                  </a:ext>
                </a:extLst>
              </p:cNvPr>
              <p:cNvSpPr>
                <a:spLocks noChangeArrowheads="1"/>
              </p:cNvSpPr>
              <p:nvPr/>
            </p:nvSpPr>
            <p:spPr bwMode="auto">
              <a:xfrm rot="16200000">
                <a:off x="324516" y="2436813"/>
                <a:ext cx="180975"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89">
                <a:extLst>
                  <a:ext uri="{FF2B5EF4-FFF2-40B4-BE49-F238E27FC236}">
                    <a16:creationId xmlns:a16="http://schemas.microsoft.com/office/drawing/2014/main" id="{8B31ADF1-EABD-4F62-A8D1-1541AF7236A2}"/>
                  </a:ext>
                </a:extLst>
              </p:cNvPr>
              <p:cNvSpPr>
                <a:spLocks noChangeArrowheads="1"/>
              </p:cNvSpPr>
              <p:nvPr/>
            </p:nvSpPr>
            <p:spPr bwMode="auto">
              <a:xfrm rot="16200000">
                <a:off x="286415" y="2314576"/>
                <a:ext cx="2555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90">
                <a:extLst>
                  <a:ext uri="{FF2B5EF4-FFF2-40B4-BE49-F238E27FC236}">
                    <a16:creationId xmlns:a16="http://schemas.microsoft.com/office/drawing/2014/main" id="{AA20253B-AF5B-4E9E-AF23-824A7E3A556D}"/>
                  </a:ext>
                </a:extLst>
              </p:cNvPr>
              <p:cNvSpPr>
                <a:spLocks noChangeArrowheads="1"/>
              </p:cNvSpPr>
              <p:nvPr/>
            </p:nvSpPr>
            <p:spPr bwMode="auto">
              <a:xfrm rot="16200000">
                <a:off x="329278" y="2208213"/>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44" name="Group 43">
              <a:extLst>
                <a:ext uri="{FF2B5EF4-FFF2-40B4-BE49-F238E27FC236}">
                  <a16:creationId xmlns:a16="http://schemas.microsoft.com/office/drawing/2014/main" id="{97A48CC1-1E35-4F79-8935-3BD4701352DE}"/>
                </a:ext>
              </a:extLst>
            </p:cNvPr>
            <p:cNvGrpSpPr/>
            <p:nvPr/>
          </p:nvGrpSpPr>
          <p:grpSpPr>
            <a:xfrm>
              <a:off x="4938800" y="2378426"/>
              <a:ext cx="291307" cy="1887538"/>
              <a:chOff x="4640928" y="2143126"/>
              <a:chExt cx="291307" cy="1887538"/>
            </a:xfrm>
            <a:solidFill>
              <a:schemeClr val="bg1"/>
            </a:solidFill>
          </p:grpSpPr>
          <p:sp>
            <p:nvSpPr>
              <p:cNvPr id="70" name="Rectangle 256">
                <a:extLst>
                  <a:ext uri="{FF2B5EF4-FFF2-40B4-BE49-F238E27FC236}">
                    <a16:creationId xmlns:a16="http://schemas.microsoft.com/office/drawing/2014/main" id="{5065BB70-CB3F-4F60-81C0-15344F3DDE0C}"/>
                  </a:ext>
                </a:extLst>
              </p:cNvPr>
              <p:cNvSpPr>
                <a:spLocks noChangeArrowheads="1"/>
              </p:cNvSpPr>
              <p:nvPr/>
            </p:nvSpPr>
            <p:spPr bwMode="auto">
              <a:xfrm rot="16200000">
                <a:off x="4667916" y="3767138"/>
                <a:ext cx="23653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257">
                <a:extLst>
                  <a:ext uri="{FF2B5EF4-FFF2-40B4-BE49-F238E27FC236}">
                    <a16:creationId xmlns:a16="http://schemas.microsoft.com/office/drawing/2014/main" id="{E170FE72-AD8D-4BD9-B364-D5C46F766519}"/>
                  </a:ext>
                </a:extLst>
              </p:cNvPr>
              <p:cNvSpPr>
                <a:spLocks noChangeArrowheads="1"/>
              </p:cNvSpPr>
              <p:nvPr/>
            </p:nvSpPr>
            <p:spPr bwMode="auto">
              <a:xfrm rot="16200000">
                <a:off x="4634578" y="3592513"/>
                <a:ext cx="30321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258">
                <a:extLst>
                  <a:ext uri="{FF2B5EF4-FFF2-40B4-BE49-F238E27FC236}">
                    <a16:creationId xmlns:a16="http://schemas.microsoft.com/office/drawing/2014/main" id="{A6DA9E17-FD04-447C-9238-83E636D929B7}"/>
                  </a:ext>
                </a:extLst>
              </p:cNvPr>
              <p:cNvSpPr>
                <a:spLocks noChangeArrowheads="1"/>
              </p:cNvSpPr>
              <p:nvPr/>
            </p:nvSpPr>
            <p:spPr bwMode="auto">
              <a:xfrm rot="16200000">
                <a:off x="4648866" y="3409951"/>
                <a:ext cx="27463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259">
                <a:extLst>
                  <a:ext uri="{FF2B5EF4-FFF2-40B4-BE49-F238E27FC236}">
                    <a16:creationId xmlns:a16="http://schemas.microsoft.com/office/drawing/2014/main" id="{7FCCF36B-B493-47AE-9D5A-F71F640727E4}"/>
                  </a:ext>
                </a:extLst>
              </p:cNvPr>
              <p:cNvSpPr>
                <a:spLocks noChangeArrowheads="1"/>
              </p:cNvSpPr>
              <p:nvPr/>
            </p:nvSpPr>
            <p:spPr bwMode="auto">
              <a:xfrm rot="16200000">
                <a:off x="4710778" y="3294063"/>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260">
                <a:extLst>
                  <a:ext uri="{FF2B5EF4-FFF2-40B4-BE49-F238E27FC236}">
                    <a16:creationId xmlns:a16="http://schemas.microsoft.com/office/drawing/2014/main" id="{233BBC09-1923-49E1-A335-141040C0F386}"/>
                  </a:ext>
                </a:extLst>
              </p:cNvPr>
              <p:cNvSpPr>
                <a:spLocks noChangeArrowheads="1"/>
              </p:cNvSpPr>
              <p:nvPr/>
            </p:nvSpPr>
            <p:spPr bwMode="auto">
              <a:xfrm rot="16200000">
                <a:off x="4682203" y="3208338"/>
                <a:ext cx="20796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261">
                <a:extLst>
                  <a:ext uri="{FF2B5EF4-FFF2-40B4-BE49-F238E27FC236}">
                    <a16:creationId xmlns:a16="http://schemas.microsoft.com/office/drawing/2014/main" id="{08EC4803-53C4-4BD0-9411-2A650358EFC6}"/>
                  </a:ext>
                </a:extLst>
              </p:cNvPr>
              <p:cNvSpPr>
                <a:spLocks noChangeArrowheads="1"/>
              </p:cNvSpPr>
              <p:nvPr/>
            </p:nvSpPr>
            <p:spPr bwMode="auto">
              <a:xfrm rot="16200000">
                <a:off x="4677441" y="3100388"/>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262">
                <a:extLst>
                  <a:ext uri="{FF2B5EF4-FFF2-40B4-BE49-F238E27FC236}">
                    <a16:creationId xmlns:a16="http://schemas.microsoft.com/office/drawing/2014/main" id="{EB360081-012E-449E-BAF5-BBF6C7995B2F}"/>
                  </a:ext>
                </a:extLst>
              </p:cNvPr>
              <p:cNvSpPr>
                <a:spLocks noChangeArrowheads="1"/>
              </p:cNvSpPr>
              <p:nvPr/>
            </p:nvSpPr>
            <p:spPr bwMode="auto">
              <a:xfrm rot="16200000">
                <a:off x="4677441" y="2987676"/>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263">
                <a:extLst>
                  <a:ext uri="{FF2B5EF4-FFF2-40B4-BE49-F238E27FC236}">
                    <a16:creationId xmlns:a16="http://schemas.microsoft.com/office/drawing/2014/main" id="{A8F4E836-BF03-4E48-A845-813767295756}"/>
                  </a:ext>
                </a:extLst>
              </p:cNvPr>
              <p:cNvSpPr>
                <a:spLocks noChangeArrowheads="1"/>
              </p:cNvSpPr>
              <p:nvPr/>
            </p:nvSpPr>
            <p:spPr bwMode="auto">
              <a:xfrm rot="16200000">
                <a:off x="4710778" y="2909888"/>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264">
                <a:extLst>
                  <a:ext uri="{FF2B5EF4-FFF2-40B4-BE49-F238E27FC236}">
                    <a16:creationId xmlns:a16="http://schemas.microsoft.com/office/drawing/2014/main" id="{5C0E41E0-6F0C-49AB-B183-A883E296A202}"/>
                  </a:ext>
                </a:extLst>
              </p:cNvPr>
              <p:cNvSpPr>
                <a:spLocks noChangeArrowheads="1"/>
              </p:cNvSpPr>
              <p:nvPr/>
            </p:nvSpPr>
            <p:spPr bwMode="auto">
              <a:xfrm rot="16200000">
                <a:off x="4701253" y="2843213"/>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265">
                <a:extLst>
                  <a:ext uri="{FF2B5EF4-FFF2-40B4-BE49-F238E27FC236}">
                    <a16:creationId xmlns:a16="http://schemas.microsoft.com/office/drawing/2014/main" id="{01DD06D6-099A-44C6-A1CF-C35D1236A461}"/>
                  </a:ext>
                </a:extLst>
              </p:cNvPr>
              <p:cNvSpPr>
                <a:spLocks noChangeArrowheads="1"/>
              </p:cNvSpPr>
              <p:nvPr/>
            </p:nvSpPr>
            <p:spPr bwMode="auto">
              <a:xfrm rot="16200000">
                <a:off x="4677441" y="27543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0" name="Rectangle 266">
                <a:extLst>
                  <a:ext uri="{FF2B5EF4-FFF2-40B4-BE49-F238E27FC236}">
                    <a16:creationId xmlns:a16="http://schemas.microsoft.com/office/drawing/2014/main" id="{6E5D7321-E751-4040-B194-1AA9F6DC0948}"/>
                  </a:ext>
                </a:extLst>
              </p:cNvPr>
              <p:cNvSpPr>
                <a:spLocks noChangeArrowheads="1"/>
              </p:cNvSpPr>
              <p:nvPr/>
            </p:nvSpPr>
            <p:spPr bwMode="auto">
              <a:xfrm rot="16200000">
                <a:off x="4715541" y="2679701"/>
                <a:ext cx="142875"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267">
                <a:extLst>
                  <a:ext uri="{FF2B5EF4-FFF2-40B4-BE49-F238E27FC236}">
                    <a16:creationId xmlns:a16="http://schemas.microsoft.com/office/drawing/2014/main" id="{4952BC51-4B42-401A-88AA-93A9B588D183}"/>
                  </a:ext>
                </a:extLst>
              </p:cNvPr>
              <p:cNvSpPr>
                <a:spLocks noChangeArrowheads="1"/>
              </p:cNvSpPr>
              <p:nvPr/>
            </p:nvSpPr>
            <p:spPr bwMode="auto">
              <a:xfrm rot="16200000">
                <a:off x="4710778" y="2627313"/>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268">
                <a:extLst>
                  <a:ext uri="{FF2B5EF4-FFF2-40B4-BE49-F238E27FC236}">
                    <a16:creationId xmlns:a16="http://schemas.microsoft.com/office/drawing/2014/main" id="{46847908-6372-41D7-9BD1-4F4B915B21BD}"/>
                  </a:ext>
                </a:extLst>
              </p:cNvPr>
              <p:cNvSpPr>
                <a:spLocks noChangeArrowheads="1"/>
              </p:cNvSpPr>
              <p:nvPr/>
            </p:nvSpPr>
            <p:spPr bwMode="auto">
              <a:xfrm rot="16200000">
                <a:off x="4677441" y="25384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269">
                <a:extLst>
                  <a:ext uri="{FF2B5EF4-FFF2-40B4-BE49-F238E27FC236}">
                    <a16:creationId xmlns:a16="http://schemas.microsoft.com/office/drawing/2014/main" id="{D0D512CD-3EE1-47CF-B4D3-4F98C3BD81EC}"/>
                  </a:ext>
                </a:extLst>
              </p:cNvPr>
              <p:cNvSpPr>
                <a:spLocks noChangeArrowheads="1"/>
              </p:cNvSpPr>
              <p:nvPr/>
            </p:nvSpPr>
            <p:spPr bwMode="auto">
              <a:xfrm rot="16200000">
                <a:off x="4682203" y="2430463"/>
                <a:ext cx="20796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270">
                <a:extLst>
                  <a:ext uri="{FF2B5EF4-FFF2-40B4-BE49-F238E27FC236}">
                    <a16:creationId xmlns:a16="http://schemas.microsoft.com/office/drawing/2014/main" id="{9E5E02B2-ACC0-410C-B7EA-0FB5A679466A}"/>
                  </a:ext>
                </a:extLst>
              </p:cNvPr>
              <p:cNvSpPr>
                <a:spLocks noChangeArrowheads="1"/>
              </p:cNvSpPr>
              <p:nvPr/>
            </p:nvSpPr>
            <p:spPr bwMode="auto">
              <a:xfrm rot="16200000">
                <a:off x="4710778" y="2355851"/>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271">
                <a:extLst>
                  <a:ext uri="{FF2B5EF4-FFF2-40B4-BE49-F238E27FC236}">
                    <a16:creationId xmlns:a16="http://schemas.microsoft.com/office/drawing/2014/main" id="{DDFC8A60-97D9-4328-9F4A-932F1D4694F7}"/>
                  </a:ext>
                </a:extLst>
              </p:cNvPr>
              <p:cNvSpPr>
                <a:spLocks noChangeArrowheads="1"/>
              </p:cNvSpPr>
              <p:nvPr/>
            </p:nvSpPr>
            <p:spPr bwMode="auto">
              <a:xfrm rot="16200000">
                <a:off x="4715541" y="2305051"/>
                <a:ext cx="142875"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272">
                <a:extLst>
                  <a:ext uri="{FF2B5EF4-FFF2-40B4-BE49-F238E27FC236}">
                    <a16:creationId xmlns:a16="http://schemas.microsoft.com/office/drawing/2014/main" id="{CAEC27FB-837B-43D0-A343-DD970FC5CAC5}"/>
                  </a:ext>
                </a:extLst>
              </p:cNvPr>
              <p:cNvSpPr>
                <a:spLocks noChangeArrowheads="1"/>
              </p:cNvSpPr>
              <p:nvPr/>
            </p:nvSpPr>
            <p:spPr bwMode="auto">
              <a:xfrm rot="16200000">
                <a:off x="4677441" y="2219326"/>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7" name="Rectangle 273">
                <a:extLst>
                  <a:ext uri="{FF2B5EF4-FFF2-40B4-BE49-F238E27FC236}">
                    <a16:creationId xmlns:a16="http://schemas.microsoft.com/office/drawing/2014/main" id="{B9CFE784-8C6F-4CF5-9F19-4FADB86A1ADC}"/>
                  </a:ext>
                </a:extLst>
              </p:cNvPr>
              <p:cNvSpPr>
                <a:spLocks noChangeArrowheads="1"/>
              </p:cNvSpPr>
              <p:nvPr/>
            </p:nvSpPr>
            <p:spPr bwMode="auto">
              <a:xfrm rot="16200000">
                <a:off x="4677441" y="21066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5" name="Rectangle 196">
              <a:extLst>
                <a:ext uri="{FF2B5EF4-FFF2-40B4-BE49-F238E27FC236}">
                  <a16:creationId xmlns:a16="http://schemas.microsoft.com/office/drawing/2014/main" id="{5C747BDB-9A25-4A6A-8E07-58D8B11D7BDE}"/>
                </a:ext>
              </a:extLst>
            </p:cNvPr>
            <p:cNvSpPr>
              <a:spLocks noChangeArrowheads="1"/>
            </p:cNvSpPr>
            <p:nvPr/>
          </p:nvSpPr>
          <p:spPr bwMode="auto">
            <a:xfrm>
              <a:off x="3043968" y="2185664"/>
              <a:ext cx="1691548" cy="9694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197">
              <a:extLst>
                <a:ext uri="{FF2B5EF4-FFF2-40B4-BE49-F238E27FC236}">
                  <a16:creationId xmlns:a16="http://schemas.microsoft.com/office/drawing/2014/main" id="{D0D05240-4DEE-4B4A-B73C-A047804BC7DB}"/>
                </a:ext>
              </a:extLst>
            </p:cNvPr>
            <p:cNvSpPr>
              <a:spLocks noChangeArrowheads="1"/>
            </p:cNvSpPr>
            <p:nvPr/>
          </p:nvSpPr>
          <p:spPr bwMode="auto">
            <a:xfrm>
              <a:off x="3602767" y="2231702"/>
              <a:ext cx="1270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Experience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Line 198">
              <a:extLst>
                <a:ext uri="{FF2B5EF4-FFF2-40B4-BE49-F238E27FC236}">
                  <a16:creationId xmlns:a16="http://schemas.microsoft.com/office/drawing/2014/main" id="{404A25D9-3C4C-4CEA-8F87-DF8CAF5CD52D}"/>
                </a:ext>
              </a:extLst>
            </p:cNvPr>
            <p:cNvSpPr>
              <a:spLocks noChangeShapeType="1"/>
            </p:cNvSpPr>
            <p:nvPr/>
          </p:nvSpPr>
          <p:spPr bwMode="auto">
            <a:xfrm>
              <a:off x="3091592" y="2317427"/>
              <a:ext cx="471488"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199">
              <a:extLst>
                <a:ext uri="{FF2B5EF4-FFF2-40B4-BE49-F238E27FC236}">
                  <a16:creationId xmlns:a16="http://schemas.microsoft.com/office/drawing/2014/main" id="{E845EE72-456A-478A-883F-A022BEC1CC11}"/>
                </a:ext>
              </a:extLst>
            </p:cNvPr>
            <p:cNvSpPr>
              <a:spLocks noChangeArrowheads="1"/>
            </p:cNvSpPr>
            <p:nvPr/>
          </p:nvSpPr>
          <p:spPr bwMode="auto">
            <a:xfrm>
              <a:off x="3602767" y="2447602"/>
              <a:ext cx="11858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Datasheet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Line 200">
              <a:extLst>
                <a:ext uri="{FF2B5EF4-FFF2-40B4-BE49-F238E27FC236}">
                  <a16:creationId xmlns:a16="http://schemas.microsoft.com/office/drawing/2014/main" id="{56703957-1577-4E55-B198-66CEC6F391EC}"/>
                </a:ext>
              </a:extLst>
            </p:cNvPr>
            <p:cNvSpPr>
              <a:spLocks noChangeShapeType="1"/>
            </p:cNvSpPr>
            <p:nvPr/>
          </p:nvSpPr>
          <p:spPr bwMode="auto">
            <a:xfrm>
              <a:off x="3091592" y="2538089"/>
              <a:ext cx="471488" cy="0"/>
            </a:xfrm>
            <a:prstGeom prst="line">
              <a:avLst/>
            </a:prstGeom>
            <a:noFill/>
            <a:ln w="7938"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201">
              <a:extLst>
                <a:ext uri="{FF2B5EF4-FFF2-40B4-BE49-F238E27FC236}">
                  <a16:creationId xmlns:a16="http://schemas.microsoft.com/office/drawing/2014/main" id="{4CBD4444-776D-4D8E-90B7-791625CB2754}"/>
                </a:ext>
              </a:extLst>
            </p:cNvPr>
            <p:cNvSpPr>
              <a:spLocks noChangeArrowheads="1"/>
            </p:cNvSpPr>
            <p:nvPr/>
          </p:nvSpPr>
          <p:spPr bwMode="auto">
            <a:xfrm>
              <a:off x="3602767" y="2673027"/>
              <a:ext cx="11668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Measured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Line 202">
              <a:extLst>
                <a:ext uri="{FF2B5EF4-FFF2-40B4-BE49-F238E27FC236}">
                  <a16:creationId xmlns:a16="http://schemas.microsoft.com/office/drawing/2014/main" id="{8F89CA47-4F3B-4E90-B61F-05DB15157E64}"/>
                </a:ext>
              </a:extLst>
            </p:cNvPr>
            <p:cNvSpPr>
              <a:spLocks noChangeShapeType="1"/>
            </p:cNvSpPr>
            <p:nvPr/>
          </p:nvSpPr>
          <p:spPr bwMode="auto">
            <a:xfrm>
              <a:off x="3091592" y="2757164"/>
              <a:ext cx="471488"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203">
              <a:extLst>
                <a:ext uri="{FF2B5EF4-FFF2-40B4-BE49-F238E27FC236}">
                  <a16:creationId xmlns:a16="http://schemas.microsoft.com/office/drawing/2014/main" id="{281162A7-5DBE-4490-9918-6799BBF66648}"/>
                </a:ext>
              </a:extLst>
            </p:cNvPr>
            <p:cNvSpPr>
              <a:spLocks noChangeArrowheads="1"/>
            </p:cNvSpPr>
            <p:nvPr/>
          </p:nvSpPr>
          <p:spPr bwMode="auto">
            <a:xfrm>
              <a:off x="3602767" y="2896864"/>
              <a:ext cx="6254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GA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3" name="Line 204">
              <a:extLst>
                <a:ext uri="{FF2B5EF4-FFF2-40B4-BE49-F238E27FC236}">
                  <a16:creationId xmlns:a16="http://schemas.microsoft.com/office/drawing/2014/main" id="{59355A71-46E7-469A-84E7-3C2D6F26A92E}"/>
                </a:ext>
              </a:extLst>
            </p:cNvPr>
            <p:cNvSpPr>
              <a:spLocks noChangeShapeType="1"/>
            </p:cNvSpPr>
            <p:nvPr/>
          </p:nvSpPr>
          <p:spPr bwMode="auto">
            <a:xfrm>
              <a:off x="3091592" y="2979414"/>
              <a:ext cx="471488" cy="0"/>
            </a:xfrm>
            <a:prstGeom prst="line">
              <a:avLst/>
            </a:prstGeom>
            <a:noFill/>
            <a:ln w="793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205">
              <a:extLst>
                <a:ext uri="{FF2B5EF4-FFF2-40B4-BE49-F238E27FC236}">
                  <a16:creationId xmlns:a16="http://schemas.microsoft.com/office/drawing/2014/main" id="{B4AC2E2C-B4C6-4582-B378-F6CF5CBE9BEB}"/>
                </a:ext>
              </a:extLst>
            </p:cNvPr>
            <p:cNvSpPr>
              <a:spLocks noChangeArrowheads="1"/>
            </p:cNvSpPr>
            <p:nvPr/>
          </p:nvSpPr>
          <p:spPr bwMode="auto">
            <a:xfrm>
              <a:off x="3602767" y="3112764"/>
              <a:ext cx="4460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Real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Line 206">
              <a:extLst>
                <a:ext uri="{FF2B5EF4-FFF2-40B4-BE49-F238E27FC236}">
                  <a16:creationId xmlns:a16="http://schemas.microsoft.com/office/drawing/2014/main" id="{24D541D9-1365-463A-A8AA-9206C0A65D8D}"/>
                </a:ext>
              </a:extLst>
            </p:cNvPr>
            <p:cNvSpPr>
              <a:spLocks noChangeShapeType="1"/>
            </p:cNvSpPr>
            <p:nvPr/>
          </p:nvSpPr>
          <p:spPr bwMode="auto">
            <a:xfrm>
              <a:off x="3091592" y="3198489"/>
              <a:ext cx="471488" cy="0"/>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196">
              <a:extLst>
                <a:ext uri="{FF2B5EF4-FFF2-40B4-BE49-F238E27FC236}">
                  <a16:creationId xmlns:a16="http://schemas.microsoft.com/office/drawing/2014/main" id="{A8DC6973-EC0D-499E-83A6-1AB64306C2A8}"/>
                </a:ext>
              </a:extLst>
            </p:cNvPr>
            <p:cNvSpPr>
              <a:spLocks noChangeArrowheads="1"/>
            </p:cNvSpPr>
            <p:nvPr/>
          </p:nvSpPr>
          <p:spPr bwMode="auto">
            <a:xfrm>
              <a:off x="6572186" y="3447570"/>
              <a:ext cx="1735138" cy="1144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197">
              <a:extLst>
                <a:ext uri="{FF2B5EF4-FFF2-40B4-BE49-F238E27FC236}">
                  <a16:creationId xmlns:a16="http://schemas.microsoft.com/office/drawing/2014/main" id="{5D38DAFD-9FFA-419A-B4FC-3A03BD9731B8}"/>
                </a:ext>
              </a:extLst>
            </p:cNvPr>
            <p:cNvSpPr>
              <a:spLocks noChangeArrowheads="1"/>
            </p:cNvSpPr>
            <p:nvPr/>
          </p:nvSpPr>
          <p:spPr bwMode="auto">
            <a:xfrm>
              <a:off x="7130986" y="3493608"/>
              <a:ext cx="1270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Experience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Line 198">
              <a:extLst>
                <a:ext uri="{FF2B5EF4-FFF2-40B4-BE49-F238E27FC236}">
                  <a16:creationId xmlns:a16="http://schemas.microsoft.com/office/drawing/2014/main" id="{9479DA03-5C2F-4D29-9C91-BEDC733D4FD6}"/>
                </a:ext>
              </a:extLst>
            </p:cNvPr>
            <p:cNvSpPr>
              <a:spLocks noChangeShapeType="1"/>
            </p:cNvSpPr>
            <p:nvPr/>
          </p:nvSpPr>
          <p:spPr bwMode="auto">
            <a:xfrm>
              <a:off x="6619811" y="3579333"/>
              <a:ext cx="471488"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199">
              <a:extLst>
                <a:ext uri="{FF2B5EF4-FFF2-40B4-BE49-F238E27FC236}">
                  <a16:creationId xmlns:a16="http://schemas.microsoft.com/office/drawing/2014/main" id="{33C18017-FD47-4EF4-B950-848656331A60}"/>
                </a:ext>
              </a:extLst>
            </p:cNvPr>
            <p:cNvSpPr>
              <a:spLocks noChangeArrowheads="1"/>
            </p:cNvSpPr>
            <p:nvPr/>
          </p:nvSpPr>
          <p:spPr bwMode="auto">
            <a:xfrm>
              <a:off x="7130986" y="3709508"/>
              <a:ext cx="11858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Datasheet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Line 200">
              <a:extLst>
                <a:ext uri="{FF2B5EF4-FFF2-40B4-BE49-F238E27FC236}">
                  <a16:creationId xmlns:a16="http://schemas.microsoft.com/office/drawing/2014/main" id="{6612DB30-A86F-40CE-B8DD-DED94529CB7E}"/>
                </a:ext>
              </a:extLst>
            </p:cNvPr>
            <p:cNvSpPr>
              <a:spLocks noChangeShapeType="1"/>
            </p:cNvSpPr>
            <p:nvPr/>
          </p:nvSpPr>
          <p:spPr bwMode="auto">
            <a:xfrm>
              <a:off x="6619811" y="3799995"/>
              <a:ext cx="471488" cy="0"/>
            </a:xfrm>
            <a:prstGeom prst="line">
              <a:avLst/>
            </a:prstGeom>
            <a:noFill/>
            <a:ln w="7938"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Rectangle 201">
              <a:extLst>
                <a:ext uri="{FF2B5EF4-FFF2-40B4-BE49-F238E27FC236}">
                  <a16:creationId xmlns:a16="http://schemas.microsoft.com/office/drawing/2014/main" id="{209B0786-E151-46C8-99E2-7F8CC6E0D3CE}"/>
                </a:ext>
              </a:extLst>
            </p:cNvPr>
            <p:cNvSpPr>
              <a:spLocks noChangeArrowheads="1"/>
            </p:cNvSpPr>
            <p:nvPr/>
          </p:nvSpPr>
          <p:spPr bwMode="auto">
            <a:xfrm>
              <a:off x="7130986" y="3934933"/>
              <a:ext cx="11668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DT Measured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Line 202">
              <a:extLst>
                <a:ext uri="{FF2B5EF4-FFF2-40B4-BE49-F238E27FC236}">
                  <a16:creationId xmlns:a16="http://schemas.microsoft.com/office/drawing/2014/main" id="{AEE599B7-A200-4EC4-90DB-357F58E79FDD}"/>
                </a:ext>
              </a:extLst>
            </p:cNvPr>
            <p:cNvSpPr>
              <a:spLocks noChangeShapeType="1"/>
            </p:cNvSpPr>
            <p:nvPr/>
          </p:nvSpPr>
          <p:spPr bwMode="auto">
            <a:xfrm>
              <a:off x="6619811" y="4019070"/>
              <a:ext cx="471488"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Rectangle 203">
              <a:extLst>
                <a:ext uri="{FF2B5EF4-FFF2-40B4-BE49-F238E27FC236}">
                  <a16:creationId xmlns:a16="http://schemas.microsoft.com/office/drawing/2014/main" id="{A26F67D3-CD8A-4C41-912B-AB5A31379045}"/>
                </a:ext>
              </a:extLst>
            </p:cNvPr>
            <p:cNvSpPr>
              <a:spLocks noChangeArrowheads="1"/>
            </p:cNvSpPr>
            <p:nvPr/>
          </p:nvSpPr>
          <p:spPr bwMode="auto">
            <a:xfrm>
              <a:off x="7130986" y="4158770"/>
              <a:ext cx="6254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GA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Line 204">
              <a:extLst>
                <a:ext uri="{FF2B5EF4-FFF2-40B4-BE49-F238E27FC236}">
                  <a16:creationId xmlns:a16="http://schemas.microsoft.com/office/drawing/2014/main" id="{4490D52E-092B-49CD-AB7D-6FD57E3E4EE3}"/>
                </a:ext>
              </a:extLst>
            </p:cNvPr>
            <p:cNvSpPr>
              <a:spLocks noChangeShapeType="1"/>
            </p:cNvSpPr>
            <p:nvPr/>
          </p:nvSpPr>
          <p:spPr bwMode="auto">
            <a:xfrm>
              <a:off x="6619811" y="4241320"/>
              <a:ext cx="471488" cy="0"/>
            </a:xfrm>
            <a:prstGeom prst="line">
              <a:avLst/>
            </a:prstGeom>
            <a:noFill/>
            <a:ln w="793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205">
              <a:extLst>
                <a:ext uri="{FF2B5EF4-FFF2-40B4-BE49-F238E27FC236}">
                  <a16:creationId xmlns:a16="http://schemas.microsoft.com/office/drawing/2014/main" id="{56F49986-CAD6-4EF8-982C-D4CA1FE1A9AA}"/>
                </a:ext>
              </a:extLst>
            </p:cNvPr>
            <p:cNvSpPr>
              <a:spLocks noChangeArrowheads="1"/>
            </p:cNvSpPr>
            <p:nvPr/>
          </p:nvSpPr>
          <p:spPr bwMode="auto">
            <a:xfrm>
              <a:off x="7130986" y="4374670"/>
              <a:ext cx="4460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Line 206">
              <a:extLst>
                <a:ext uri="{FF2B5EF4-FFF2-40B4-BE49-F238E27FC236}">
                  <a16:creationId xmlns:a16="http://schemas.microsoft.com/office/drawing/2014/main" id="{62D99FF2-DD94-42B2-BBFC-084E29366FBA}"/>
                </a:ext>
              </a:extLst>
            </p:cNvPr>
            <p:cNvSpPr>
              <a:spLocks noChangeShapeType="1"/>
            </p:cNvSpPr>
            <p:nvPr/>
          </p:nvSpPr>
          <p:spPr bwMode="auto">
            <a:xfrm>
              <a:off x="6619811" y="4460395"/>
              <a:ext cx="471488" cy="0"/>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196">
              <a:extLst>
                <a:ext uri="{FF2B5EF4-FFF2-40B4-BE49-F238E27FC236}">
                  <a16:creationId xmlns:a16="http://schemas.microsoft.com/office/drawing/2014/main" id="{77A8101B-AD89-44A5-B2B2-577A9C07FF90}"/>
                </a:ext>
              </a:extLst>
            </p:cNvPr>
            <p:cNvSpPr>
              <a:spLocks noChangeArrowheads="1"/>
            </p:cNvSpPr>
            <p:nvPr/>
          </p:nvSpPr>
          <p:spPr bwMode="auto">
            <a:xfrm>
              <a:off x="6784374" y="1759264"/>
              <a:ext cx="1522950" cy="913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3">
              <a:extLst>
                <a:ext uri="{FF2B5EF4-FFF2-40B4-BE49-F238E27FC236}">
                  <a16:creationId xmlns:a16="http://schemas.microsoft.com/office/drawing/2014/main" id="{5AF29058-DFD6-49AE-889A-43005F7576F8}"/>
                </a:ext>
              </a:extLst>
            </p:cNvPr>
            <p:cNvSpPr>
              <a:spLocks noChangeArrowheads="1"/>
            </p:cNvSpPr>
            <p:nvPr/>
          </p:nvSpPr>
          <p:spPr bwMode="auto">
            <a:xfrm>
              <a:off x="5267187" y="1588393"/>
              <a:ext cx="32220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250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68">
              <a:extLst>
                <a:ext uri="{FF2B5EF4-FFF2-40B4-BE49-F238E27FC236}">
                  <a16:creationId xmlns:a16="http://schemas.microsoft.com/office/drawing/2014/main" id="{003996F2-5CE0-47A9-B2D7-DC72930E5D65}"/>
                </a:ext>
              </a:extLst>
            </p:cNvPr>
            <p:cNvSpPr/>
            <p:nvPr/>
          </p:nvSpPr>
          <p:spPr bwMode="auto">
            <a:xfrm>
              <a:off x="5927726" y="2410932"/>
              <a:ext cx="2519425" cy="1041881"/>
            </a:xfrm>
            <a:prstGeom prst="rect">
              <a:avLst/>
            </a:prstGeom>
            <a:noFill/>
            <a:ln w="28575"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grpSp>
    </p:spTree>
    <p:extLst>
      <p:ext uri="{BB962C8B-B14F-4D97-AF65-F5344CB8AC3E}">
        <p14:creationId xmlns:p14="http://schemas.microsoft.com/office/powerpoint/2010/main" val="81776759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 name="Group 531">
            <a:extLst>
              <a:ext uri="{FF2B5EF4-FFF2-40B4-BE49-F238E27FC236}">
                <a16:creationId xmlns:a16="http://schemas.microsoft.com/office/drawing/2014/main" id="{43FB0838-EADB-488E-8797-D7B3B28E0BA4}"/>
              </a:ext>
            </a:extLst>
          </p:cNvPr>
          <p:cNvGrpSpPr/>
          <p:nvPr/>
        </p:nvGrpSpPr>
        <p:grpSpPr>
          <a:xfrm>
            <a:off x="1004889" y="1341438"/>
            <a:ext cx="8137525" cy="4542815"/>
            <a:chOff x="1004889" y="1341438"/>
            <a:chExt cx="8137525" cy="4542815"/>
          </a:xfrm>
        </p:grpSpPr>
        <p:grpSp>
          <p:nvGrpSpPr>
            <p:cNvPr id="377" name="Group 293">
              <a:extLst>
                <a:ext uri="{FF2B5EF4-FFF2-40B4-BE49-F238E27FC236}">
                  <a16:creationId xmlns:a16="http://schemas.microsoft.com/office/drawing/2014/main" id="{6FB31C00-B29E-4440-9727-D4479C4CCB94}"/>
                </a:ext>
              </a:extLst>
            </p:cNvPr>
            <p:cNvGrpSpPr>
              <a:grpSpLocks noChangeAspect="1"/>
            </p:cNvGrpSpPr>
            <p:nvPr/>
          </p:nvGrpSpPr>
          <p:grpSpPr bwMode="auto">
            <a:xfrm>
              <a:off x="1004889" y="1341438"/>
              <a:ext cx="8137525" cy="4446587"/>
              <a:chOff x="633" y="845"/>
              <a:chExt cx="5126" cy="2801"/>
            </a:xfrm>
          </p:grpSpPr>
          <p:sp>
            <p:nvSpPr>
              <p:cNvPr id="378" name="AutoShape 292">
                <a:extLst>
                  <a:ext uri="{FF2B5EF4-FFF2-40B4-BE49-F238E27FC236}">
                    <a16:creationId xmlns:a16="http://schemas.microsoft.com/office/drawing/2014/main" id="{0F2C7A43-8AB9-4FD7-BED9-A022AC285DEA}"/>
                  </a:ext>
                </a:extLst>
              </p:cNvPr>
              <p:cNvSpPr>
                <a:spLocks noChangeAspect="1" noChangeArrowheads="1" noTextEdit="1"/>
              </p:cNvSpPr>
              <p:nvPr/>
            </p:nvSpPr>
            <p:spPr bwMode="auto">
              <a:xfrm>
                <a:off x="633" y="845"/>
                <a:ext cx="5126" cy="28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294">
                <a:extLst>
                  <a:ext uri="{FF2B5EF4-FFF2-40B4-BE49-F238E27FC236}">
                    <a16:creationId xmlns:a16="http://schemas.microsoft.com/office/drawing/2014/main" id="{884AFEFA-4229-4BA2-9277-82F72ABDE25B}"/>
                  </a:ext>
                </a:extLst>
              </p:cNvPr>
              <p:cNvSpPr>
                <a:spLocks noChangeArrowheads="1"/>
              </p:cNvSpPr>
              <p:nvPr/>
            </p:nvSpPr>
            <p:spPr bwMode="auto">
              <a:xfrm>
                <a:off x="1299" y="1057"/>
                <a:ext cx="1718" cy="2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Line 295">
                <a:extLst>
                  <a:ext uri="{FF2B5EF4-FFF2-40B4-BE49-F238E27FC236}">
                    <a16:creationId xmlns:a16="http://schemas.microsoft.com/office/drawing/2014/main" id="{D1193571-4EAF-40DA-84AF-2248DC87E624}"/>
                  </a:ext>
                </a:extLst>
              </p:cNvPr>
              <p:cNvSpPr>
                <a:spLocks noChangeShapeType="1"/>
              </p:cNvSpPr>
              <p:nvPr/>
            </p:nvSpPr>
            <p:spPr bwMode="auto">
              <a:xfrm>
                <a:off x="1299" y="3340"/>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Line 296">
                <a:extLst>
                  <a:ext uri="{FF2B5EF4-FFF2-40B4-BE49-F238E27FC236}">
                    <a16:creationId xmlns:a16="http://schemas.microsoft.com/office/drawing/2014/main" id="{41039901-724B-4781-A9A8-A546204CAAA8}"/>
                  </a:ext>
                </a:extLst>
              </p:cNvPr>
              <p:cNvSpPr>
                <a:spLocks noChangeShapeType="1"/>
              </p:cNvSpPr>
              <p:nvPr/>
            </p:nvSpPr>
            <p:spPr bwMode="auto">
              <a:xfrm>
                <a:off x="1299" y="1057"/>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297">
                <a:extLst>
                  <a:ext uri="{FF2B5EF4-FFF2-40B4-BE49-F238E27FC236}">
                    <a16:creationId xmlns:a16="http://schemas.microsoft.com/office/drawing/2014/main" id="{4CFF1958-52FD-456E-A619-8BF8EBF7A987}"/>
                  </a:ext>
                </a:extLst>
              </p:cNvPr>
              <p:cNvSpPr>
                <a:spLocks noChangeShapeType="1"/>
              </p:cNvSpPr>
              <p:nvPr/>
            </p:nvSpPr>
            <p:spPr bwMode="auto">
              <a:xfrm flipV="1">
                <a:off x="1299"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298">
                <a:extLst>
                  <a:ext uri="{FF2B5EF4-FFF2-40B4-BE49-F238E27FC236}">
                    <a16:creationId xmlns:a16="http://schemas.microsoft.com/office/drawing/2014/main" id="{77062850-4C15-4CE2-ADED-286F74B92217}"/>
                  </a:ext>
                </a:extLst>
              </p:cNvPr>
              <p:cNvSpPr>
                <a:spLocks noChangeShapeType="1"/>
              </p:cNvSpPr>
              <p:nvPr/>
            </p:nvSpPr>
            <p:spPr bwMode="auto">
              <a:xfrm flipV="1">
                <a:off x="1804"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299">
                <a:extLst>
                  <a:ext uri="{FF2B5EF4-FFF2-40B4-BE49-F238E27FC236}">
                    <a16:creationId xmlns:a16="http://schemas.microsoft.com/office/drawing/2014/main" id="{B1A59186-CFF5-4C06-A088-5DFAB57DD6C8}"/>
                  </a:ext>
                </a:extLst>
              </p:cNvPr>
              <p:cNvSpPr>
                <a:spLocks noChangeShapeType="1"/>
              </p:cNvSpPr>
              <p:nvPr/>
            </p:nvSpPr>
            <p:spPr bwMode="auto">
              <a:xfrm flipV="1">
                <a:off x="2309"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300">
                <a:extLst>
                  <a:ext uri="{FF2B5EF4-FFF2-40B4-BE49-F238E27FC236}">
                    <a16:creationId xmlns:a16="http://schemas.microsoft.com/office/drawing/2014/main" id="{31F52850-D3EE-4FAD-B048-D71E6189D89B}"/>
                  </a:ext>
                </a:extLst>
              </p:cNvPr>
              <p:cNvSpPr>
                <a:spLocks noChangeShapeType="1"/>
              </p:cNvSpPr>
              <p:nvPr/>
            </p:nvSpPr>
            <p:spPr bwMode="auto">
              <a:xfrm flipV="1">
                <a:off x="2815"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301">
                <a:extLst>
                  <a:ext uri="{FF2B5EF4-FFF2-40B4-BE49-F238E27FC236}">
                    <a16:creationId xmlns:a16="http://schemas.microsoft.com/office/drawing/2014/main" id="{DB06AD1C-175F-4439-8DAA-9CC938DDEE16}"/>
                  </a:ext>
                </a:extLst>
              </p:cNvPr>
              <p:cNvSpPr>
                <a:spLocks noChangeShapeType="1"/>
              </p:cNvSpPr>
              <p:nvPr/>
            </p:nvSpPr>
            <p:spPr bwMode="auto">
              <a:xfrm>
                <a:off x="1299"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302">
                <a:extLst>
                  <a:ext uri="{FF2B5EF4-FFF2-40B4-BE49-F238E27FC236}">
                    <a16:creationId xmlns:a16="http://schemas.microsoft.com/office/drawing/2014/main" id="{CC9C058F-099D-4148-B9F9-E86FFEC60BB6}"/>
                  </a:ext>
                </a:extLst>
              </p:cNvPr>
              <p:cNvSpPr>
                <a:spLocks noChangeShapeType="1"/>
              </p:cNvSpPr>
              <p:nvPr/>
            </p:nvSpPr>
            <p:spPr bwMode="auto">
              <a:xfrm>
                <a:off x="1804"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303">
                <a:extLst>
                  <a:ext uri="{FF2B5EF4-FFF2-40B4-BE49-F238E27FC236}">
                    <a16:creationId xmlns:a16="http://schemas.microsoft.com/office/drawing/2014/main" id="{37F7AFFF-1AFE-449D-9D9D-EE08634C667B}"/>
                  </a:ext>
                </a:extLst>
              </p:cNvPr>
              <p:cNvSpPr>
                <a:spLocks noChangeShapeType="1"/>
              </p:cNvSpPr>
              <p:nvPr/>
            </p:nvSpPr>
            <p:spPr bwMode="auto">
              <a:xfrm>
                <a:off x="2309"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304">
                <a:extLst>
                  <a:ext uri="{FF2B5EF4-FFF2-40B4-BE49-F238E27FC236}">
                    <a16:creationId xmlns:a16="http://schemas.microsoft.com/office/drawing/2014/main" id="{7DC2B448-A4E9-4C82-9261-919D55919068}"/>
                  </a:ext>
                </a:extLst>
              </p:cNvPr>
              <p:cNvSpPr>
                <a:spLocks noChangeShapeType="1"/>
              </p:cNvSpPr>
              <p:nvPr/>
            </p:nvSpPr>
            <p:spPr bwMode="auto">
              <a:xfrm>
                <a:off x="2815"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Rectangle 305">
                <a:extLst>
                  <a:ext uri="{FF2B5EF4-FFF2-40B4-BE49-F238E27FC236}">
                    <a16:creationId xmlns:a16="http://schemas.microsoft.com/office/drawing/2014/main" id="{3B8E6693-094E-4FBC-A79B-00E5CCCBFCE3}"/>
                  </a:ext>
                </a:extLst>
              </p:cNvPr>
              <p:cNvSpPr>
                <a:spLocks noChangeArrowheads="1"/>
              </p:cNvSpPr>
              <p:nvPr/>
            </p:nvSpPr>
            <p:spPr bwMode="auto">
              <a:xfrm>
                <a:off x="1270" y="3382"/>
                <a:ext cx="9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1" name="Rectangle 306">
                <a:extLst>
                  <a:ext uri="{FF2B5EF4-FFF2-40B4-BE49-F238E27FC236}">
                    <a16:creationId xmlns:a16="http://schemas.microsoft.com/office/drawing/2014/main" id="{02842A58-97B6-477F-BB63-4A4C2249067D}"/>
                  </a:ext>
                </a:extLst>
              </p:cNvPr>
              <p:cNvSpPr>
                <a:spLocks noChangeArrowheads="1"/>
              </p:cNvSpPr>
              <p:nvPr/>
            </p:nvSpPr>
            <p:spPr bwMode="auto">
              <a:xfrm>
                <a:off x="1723"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2" name="Rectangle 307">
                <a:extLst>
                  <a:ext uri="{FF2B5EF4-FFF2-40B4-BE49-F238E27FC236}">
                    <a16:creationId xmlns:a16="http://schemas.microsoft.com/office/drawing/2014/main" id="{F1F5E00E-8A38-42A1-8DB1-6D45AFF19E75}"/>
                  </a:ext>
                </a:extLst>
              </p:cNvPr>
              <p:cNvSpPr>
                <a:spLocks noChangeArrowheads="1"/>
              </p:cNvSpPr>
              <p:nvPr/>
            </p:nvSpPr>
            <p:spPr bwMode="auto">
              <a:xfrm>
                <a:off x="2228"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3" name="Rectangle 308">
                <a:extLst>
                  <a:ext uri="{FF2B5EF4-FFF2-40B4-BE49-F238E27FC236}">
                    <a16:creationId xmlns:a16="http://schemas.microsoft.com/office/drawing/2014/main" id="{C13E2F71-EF5A-4B3B-AFA3-AA6B90DB199D}"/>
                  </a:ext>
                </a:extLst>
              </p:cNvPr>
              <p:cNvSpPr>
                <a:spLocks noChangeArrowheads="1"/>
              </p:cNvSpPr>
              <p:nvPr/>
            </p:nvSpPr>
            <p:spPr bwMode="auto">
              <a:xfrm>
                <a:off x="2733"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4" name="Rectangle 309">
                <a:extLst>
                  <a:ext uri="{FF2B5EF4-FFF2-40B4-BE49-F238E27FC236}">
                    <a16:creationId xmlns:a16="http://schemas.microsoft.com/office/drawing/2014/main" id="{E33A5C45-6DF9-48DB-9783-E655A21705BD}"/>
                  </a:ext>
                </a:extLst>
              </p:cNvPr>
              <p:cNvSpPr>
                <a:spLocks noChangeArrowheads="1"/>
              </p:cNvSpPr>
              <p:nvPr/>
            </p:nvSpPr>
            <p:spPr bwMode="auto">
              <a:xfrm>
                <a:off x="1969" y="3504"/>
                <a:ext cx="43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Time (s)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5" name="Line 310">
                <a:extLst>
                  <a:ext uri="{FF2B5EF4-FFF2-40B4-BE49-F238E27FC236}">
                    <a16:creationId xmlns:a16="http://schemas.microsoft.com/office/drawing/2014/main" id="{0B445EA7-CF20-411E-B939-B13CDC712C62}"/>
                  </a:ext>
                </a:extLst>
              </p:cNvPr>
              <p:cNvSpPr>
                <a:spLocks noChangeShapeType="1"/>
              </p:cNvSpPr>
              <p:nvPr/>
            </p:nvSpPr>
            <p:spPr bwMode="auto">
              <a:xfrm flipV="1">
                <a:off x="1299"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Line 311">
                <a:extLst>
                  <a:ext uri="{FF2B5EF4-FFF2-40B4-BE49-F238E27FC236}">
                    <a16:creationId xmlns:a16="http://schemas.microsoft.com/office/drawing/2014/main" id="{6ADCCB90-E357-4AF4-80D2-E23B8AF8B3B7}"/>
                  </a:ext>
                </a:extLst>
              </p:cNvPr>
              <p:cNvSpPr>
                <a:spLocks noChangeShapeType="1"/>
              </p:cNvSpPr>
              <p:nvPr/>
            </p:nvSpPr>
            <p:spPr bwMode="auto">
              <a:xfrm flipV="1">
                <a:off x="3017"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 name="Line 312">
                <a:extLst>
                  <a:ext uri="{FF2B5EF4-FFF2-40B4-BE49-F238E27FC236}">
                    <a16:creationId xmlns:a16="http://schemas.microsoft.com/office/drawing/2014/main" id="{4F99F70E-40A4-41D0-9AEE-541DB2D13A27}"/>
                  </a:ext>
                </a:extLst>
              </p:cNvPr>
              <p:cNvSpPr>
                <a:spLocks noChangeShapeType="1"/>
              </p:cNvSpPr>
              <p:nvPr/>
            </p:nvSpPr>
            <p:spPr bwMode="auto">
              <a:xfrm>
                <a:off x="1299" y="311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Line 313">
                <a:extLst>
                  <a:ext uri="{FF2B5EF4-FFF2-40B4-BE49-F238E27FC236}">
                    <a16:creationId xmlns:a16="http://schemas.microsoft.com/office/drawing/2014/main" id="{64CC1FD1-6931-4DF3-8932-F708D03862DB}"/>
                  </a:ext>
                </a:extLst>
              </p:cNvPr>
              <p:cNvSpPr>
                <a:spLocks noChangeShapeType="1"/>
              </p:cNvSpPr>
              <p:nvPr/>
            </p:nvSpPr>
            <p:spPr bwMode="auto">
              <a:xfrm>
                <a:off x="1299" y="273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Line 314">
                <a:extLst>
                  <a:ext uri="{FF2B5EF4-FFF2-40B4-BE49-F238E27FC236}">
                    <a16:creationId xmlns:a16="http://schemas.microsoft.com/office/drawing/2014/main" id="{400420E9-1CC7-41A8-8BDB-E05BA59674AF}"/>
                  </a:ext>
                </a:extLst>
              </p:cNvPr>
              <p:cNvSpPr>
                <a:spLocks noChangeShapeType="1"/>
              </p:cNvSpPr>
              <p:nvPr/>
            </p:nvSpPr>
            <p:spPr bwMode="auto">
              <a:xfrm>
                <a:off x="1299" y="235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Line 315">
                <a:extLst>
                  <a:ext uri="{FF2B5EF4-FFF2-40B4-BE49-F238E27FC236}">
                    <a16:creationId xmlns:a16="http://schemas.microsoft.com/office/drawing/2014/main" id="{4464C738-A568-4913-B9E3-76AF140CF4A5}"/>
                  </a:ext>
                </a:extLst>
              </p:cNvPr>
              <p:cNvSpPr>
                <a:spLocks noChangeShapeType="1"/>
              </p:cNvSpPr>
              <p:nvPr/>
            </p:nvSpPr>
            <p:spPr bwMode="auto">
              <a:xfrm>
                <a:off x="1299" y="197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Line 316">
                <a:extLst>
                  <a:ext uri="{FF2B5EF4-FFF2-40B4-BE49-F238E27FC236}">
                    <a16:creationId xmlns:a16="http://schemas.microsoft.com/office/drawing/2014/main" id="{75CA2DED-EC3D-4D18-844D-63ABF0A24D45}"/>
                  </a:ext>
                </a:extLst>
              </p:cNvPr>
              <p:cNvSpPr>
                <a:spLocks noChangeShapeType="1"/>
              </p:cNvSpPr>
              <p:nvPr/>
            </p:nvSpPr>
            <p:spPr bwMode="auto">
              <a:xfrm>
                <a:off x="1299" y="158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Line 317">
                <a:extLst>
                  <a:ext uri="{FF2B5EF4-FFF2-40B4-BE49-F238E27FC236}">
                    <a16:creationId xmlns:a16="http://schemas.microsoft.com/office/drawing/2014/main" id="{88EC416C-8ED9-48FF-9E03-0C23895EE3DC}"/>
                  </a:ext>
                </a:extLst>
              </p:cNvPr>
              <p:cNvSpPr>
                <a:spLocks noChangeShapeType="1"/>
              </p:cNvSpPr>
              <p:nvPr/>
            </p:nvSpPr>
            <p:spPr bwMode="auto">
              <a:xfrm>
                <a:off x="1299" y="120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Line 318">
                <a:extLst>
                  <a:ext uri="{FF2B5EF4-FFF2-40B4-BE49-F238E27FC236}">
                    <a16:creationId xmlns:a16="http://schemas.microsoft.com/office/drawing/2014/main" id="{69353962-166B-4DA9-B999-350737BBB0A8}"/>
                  </a:ext>
                </a:extLst>
              </p:cNvPr>
              <p:cNvSpPr>
                <a:spLocks noChangeShapeType="1"/>
              </p:cNvSpPr>
              <p:nvPr/>
            </p:nvSpPr>
            <p:spPr bwMode="auto">
              <a:xfrm flipH="1">
                <a:off x="2992" y="311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Line 319">
                <a:extLst>
                  <a:ext uri="{FF2B5EF4-FFF2-40B4-BE49-F238E27FC236}">
                    <a16:creationId xmlns:a16="http://schemas.microsoft.com/office/drawing/2014/main" id="{37FAA36D-1CFC-4B01-ACD5-6A92C95C6D27}"/>
                  </a:ext>
                </a:extLst>
              </p:cNvPr>
              <p:cNvSpPr>
                <a:spLocks noChangeShapeType="1"/>
              </p:cNvSpPr>
              <p:nvPr/>
            </p:nvSpPr>
            <p:spPr bwMode="auto">
              <a:xfrm flipH="1">
                <a:off x="2992" y="2731"/>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Line 320">
                <a:extLst>
                  <a:ext uri="{FF2B5EF4-FFF2-40B4-BE49-F238E27FC236}">
                    <a16:creationId xmlns:a16="http://schemas.microsoft.com/office/drawing/2014/main" id="{02280D52-1AB0-4AB2-A875-9E4F8EF56DC3}"/>
                  </a:ext>
                </a:extLst>
              </p:cNvPr>
              <p:cNvSpPr>
                <a:spLocks noChangeShapeType="1"/>
              </p:cNvSpPr>
              <p:nvPr/>
            </p:nvSpPr>
            <p:spPr bwMode="auto">
              <a:xfrm flipH="1">
                <a:off x="2992" y="235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Line 321">
                <a:extLst>
                  <a:ext uri="{FF2B5EF4-FFF2-40B4-BE49-F238E27FC236}">
                    <a16:creationId xmlns:a16="http://schemas.microsoft.com/office/drawing/2014/main" id="{0E552C96-1ADD-4B78-B482-B66A1831F517}"/>
                  </a:ext>
                </a:extLst>
              </p:cNvPr>
              <p:cNvSpPr>
                <a:spLocks noChangeShapeType="1"/>
              </p:cNvSpPr>
              <p:nvPr/>
            </p:nvSpPr>
            <p:spPr bwMode="auto">
              <a:xfrm flipH="1">
                <a:off x="2992" y="197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Line 322">
                <a:extLst>
                  <a:ext uri="{FF2B5EF4-FFF2-40B4-BE49-F238E27FC236}">
                    <a16:creationId xmlns:a16="http://schemas.microsoft.com/office/drawing/2014/main" id="{2F326C31-33CC-4494-9C91-45B82F391180}"/>
                  </a:ext>
                </a:extLst>
              </p:cNvPr>
              <p:cNvSpPr>
                <a:spLocks noChangeShapeType="1"/>
              </p:cNvSpPr>
              <p:nvPr/>
            </p:nvSpPr>
            <p:spPr bwMode="auto">
              <a:xfrm flipH="1">
                <a:off x="2992" y="158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Line 323">
                <a:extLst>
                  <a:ext uri="{FF2B5EF4-FFF2-40B4-BE49-F238E27FC236}">
                    <a16:creationId xmlns:a16="http://schemas.microsoft.com/office/drawing/2014/main" id="{AE3EC13C-037C-4286-A458-801C39DF9B17}"/>
                  </a:ext>
                </a:extLst>
              </p:cNvPr>
              <p:cNvSpPr>
                <a:spLocks noChangeShapeType="1"/>
              </p:cNvSpPr>
              <p:nvPr/>
            </p:nvSpPr>
            <p:spPr bwMode="auto">
              <a:xfrm flipH="1">
                <a:off x="2992" y="120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Rectangle 324">
                <a:extLst>
                  <a:ext uri="{FF2B5EF4-FFF2-40B4-BE49-F238E27FC236}">
                    <a16:creationId xmlns:a16="http://schemas.microsoft.com/office/drawing/2014/main" id="{BFED5A14-B462-43AF-8E6E-EB4B0385C26C}"/>
                  </a:ext>
                </a:extLst>
              </p:cNvPr>
              <p:cNvSpPr>
                <a:spLocks noChangeArrowheads="1"/>
              </p:cNvSpPr>
              <p:nvPr/>
            </p:nvSpPr>
            <p:spPr bwMode="auto">
              <a:xfrm>
                <a:off x="1157" y="3067"/>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0" name="Rectangle 325">
                <a:extLst>
                  <a:ext uri="{FF2B5EF4-FFF2-40B4-BE49-F238E27FC236}">
                    <a16:creationId xmlns:a16="http://schemas.microsoft.com/office/drawing/2014/main" id="{6DDC921A-C0C0-431B-9C77-83D961176FA4}"/>
                  </a:ext>
                </a:extLst>
              </p:cNvPr>
              <p:cNvSpPr>
                <a:spLocks noChangeArrowheads="1"/>
              </p:cNvSpPr>
              <p:nvPr/>
            </p:nvSpPr>
            <p:spPr bwMode="auto">
              <a:xfrm>
                <a:off x="1157" y="2688"/>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1" name="Rectangle 326">
                <a:extLst>
                  <a:ext uri="{FF2B5EF4-FFF2-40B4-BE49-F238E27FC236}">
                    <a16:creationId xmlns:a16="http://schemas.microsoft.com/office/drawing/2014/main" id="{A973F393-5FA0-4AB0-AE95-80AB8DEA7DF8}"/>
                  </a:ext>
                </a:extLst>
              </p:cNvPr>
              <p:cNvSpPr>
                <a:spLocks noChangeArrowheads="1"/>
              </p:cNvSpPr>
              <p:nvPr/>
            </p:nvSpPr>
            <p:spPr bwMode="auto">
              <a:xfrm>
                <a:off x="1157" y="2308"/>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2" name="Rectangle 327">
                <a:extLst>
                  <a:ext uri="{FF2B5EF4-FFF2-40B4-BE49-F238E27FC236}">
                    <a16:creationId xmlns:a16="http://schemas.microsoft.com/office/drawing/2014/main" id="{74239297-071B-4B8C-BE9E-CABB4A0E9D28}"/>
                  </a:ext>
                </a:extLst>
              </p:cNvPr>
              <p:cNvSpPr>
                <a:spLocks noChangeArrowheads="1"/>
              </p:cNvSpPr>
              <p:nvPr/>
            </p:nvSpPr>
            <p:spPr bwMode="auto">
              <a:xfrm>
                <a:off x="1157" y="1928"/>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3" name="Rectangle 328">
                <a:extLst>
                  <a:ext uri="{FF2B5EF4-FFF2-40B4-BE49-F238E27FC236}">
                    <a16:creationId xmlns:a16="http://schemas.microsoft.com/office/drawing/2014/main" id="{2747BDA9-1FFD-4C92-9870-C4AA55093C67}"/>
                  </a:ext>
                </a:extLst>
              </p:cNvPr>
              <p:cNvSpPr>
                <a:spLocks noChangeArrowheads="1"/>
              </p:cNvSpPr>
              <p:nvPr/>
            </p:nvSpPr>
            <p:spPr bwMode="auto">
              <a:xfrm>
                <a:off x="1157" y="1544"/>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4" name="Rectangle 329">
                <a:extLst>
                  <a:ext uri="{FF2B5EF4-FFF2-40B4-BE49-F238E27FC236}">
                    <a16:creationId xmlns:a16="http://schemas.microsoft.com/office/drawing/2014/main" id="{EA337F31-0CF0-4AB6-B09B-925037EEED0E}"/>
                  </a:ext>
                </a:extLst>
              </p:cNvPr>
              <p:cNvSpPr>
                <a:spLocks noChangeArrowheads="1"/>
              </p:cNvSpPr>
              <p:nvPr/>
            </p:nvSpPr>
            <p:spPr bwMode="auto">
              <a:xfrm>
                <a:off x="1157" y="1164"/>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5" name="Rectangle 340">
                <a:extLst>
                  <a:ext uri="{FF2B5EF4-FFF2-40B4-BE49-F238E27FC236}">
                    <a16:creationId xmlns:a16="http://schemas.microsoft.com/office/drawing/2014/main" id="{2E5E548C-9113-4A04-A3A5-2B9716FDA179}"/>
                  </a:ext>
                </a:extLst>
              </p:cNvPr>
              <p:cNvSpPr>
                <a:spLocks noChangeArrowheads="1"/>
              </p:cNvSpPr>
              <p:nvPr/>
            </p:nvSpPr>
            <p:spPr bwMode="auto">
              <a:xfrm rot="16200000">
                <a:off x="1089" y="195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6" name="Rectangle 341">
                <a:extLst>
                  <a:ext uri="{FF2B5EF4-FFF2-40B4-BE49-F238E27FC236}">
                    <a16:creationId xmlns:a16="http://schemas.microsoft.com/office/drawing/2014/main" id="{DA9E53EB-B810-4B3A-B940-C099473E5360}"/>
                  </a:ext>
                </a:extLst>
              </p:cNvPr>
              <p:cNvSpPr>
                <a:spLocks noChangeArrowheads="1"/>
              </p:cNvSpPr>
              <p:nvPr/>
            </p:nvSpPr>
            <p:spPr bwMode="auto">
              <a:xfrm rot="16200000">
                <a:off x="1051" y="1938"/>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1" name="Freeform 346">
                <a:extLst>
                  <a:ext uri="{FF2B5EF4-FFF2-40B4-BE49-F238E27FC236}">
                    <a16:creationId xmlns:a16="http://schemas.microsoft.com/office/drawing/2014/main" id="{CFE6D934-6B90-488A-A74E-63E618503948}"/>
                  </a:ext>
                </a:extLst>
              </p:cNvPr>
              <p:cNvSpPr>
                <a:spLocks/>
              </p:cNvSpPr>
              <p:nvPr/>
            </p:nvSpPr>
            <p:spPr bwMode="auto">
              <a:xfrm>
                <a:off x="1305" y="1209"/>
                <a:ext cx="1712" cy="2131"/>
              </a:xfrm>
              <a:custGeom>
                <a:avLst/>
                <a:gdLst>
                  <a:gd name="T0" fmla="*/ 24 w 1712"/>
                  <a:gd name="T1" fmla="*/ 2060 h 2131"/>
                  <a:gd name="T2" fmla="*/ 54 w 1712"/>
                  <a:gd name="T3" fmla="*/ 2054 h 2131"/>
                  <a:gd name="T4" fmla="*/ 85 w 1712"/>
                  <a:gd name="T5" fmla="*/ 2054 h 2131"/>
                  <a:gd name="T6" fmla="*/ 115 w 1712"/>
                  <a:gd name="T7" fmla="*/ 2054 h 2131"/>
                  <a:gd name="T8" fmla="*/ 145 w 1712"/>
                  <a:gd name="T9" fmla="*/ 2054 h 2131"/>
                  <a:gd name="T10" fmla="*/ 176 w 1712"/>
                  <a:gd name="T11" fmla="*/ 2054 h 2131"/>
                  <a:gd name="T12" fmla="*/ 206 w 1712"/>
                  <a:gd name="T13" fmla="*/ 2054 h 2131"/>
                  <a:gd name="T14" fmla="*/ 236 w 1712"/>
                  <a:gd name="T15" fmla="*/ 2054 h 2131"/>
                  <a:gd name="T16" fmla="*/ 266 w 1712"/>
                  <a:gd name="T17" fmla="*/ 1808 h 2131"/>
                  <a:gd name="T18" fmla="*/ 297 w 1712"/>
                  <a:gd name="T19" fmla="*/ 1483 h 2131"/>
                  <a:gd name="T20" fmla="*/ 327 w 1712"/>
                  <a:gd name="T21" fmla="*/ 1170 h 2131"/>
                  <a:gd name="T22" fmla="*/ 358 w 1712"/>
                  <a:gd name="T23" fmla="*/ 921 h 2131"/>
                  <a:gd name="T24" fmla="*/ 388 w 1712"/>
                  <a:gd name="T25" fmla="*/ 725 h 2131"/>
                  <a:gd name="T26" fmla="*/ 418 w 1712"/>
                  <a:gd name="T27" fmla="*/ 571 h 2131"/>
                  <a:gd name="T28" fmla="*/ 448 w 1712"/>
                  <a:gd name="T29" fmla="*/ 450 h 2131"/>
                  <a:gd name="T30" fmla="*/ 479 w 1712"/>
                  <a:gd name="T31" fmla="*/ 354 h 2131"/>
                  <a:gd name="T32" fmla="*/ 509 w 1712"/>
                  <a:gd name="T33" fmla="*/ 279 h 2131"/>
                  <a:gd name="T34" fmla="*/ 539 w 1712"/>
                  <a:gd name="T35" fmla="*/ 219 h 2131"/>
                  <a:gd name="T36" fmla="*/ 570 w 1712"/>
                  <a:gd name="T37" fmla="*/ 173 h 2131"/>
                  <a:gd name="T38" fmla="*/ 600 w 1712"/>
                  <a:gd name="T39" fmla="*/ 136 h 2131"/>
                  <a:gd name="T40" fmla="*/ 630 w 1712"/>
                  <a:gd name="T41" fmla="*/ 107 h 2131"/>
                  <a:gd name="T42" fmla="*/ 661 w 1712"/>
                  <a:gd name="T43" fmla="*/ 84 h 2131"/>
                  <a:gd name="T44" fmla="*/ 691 w 1712"/>
                  <a:gd name="T45" fmla="*/ 66 h 2131"/>
                  <a:gd name="T46" fmla="*/ 721 w 1712"/>
                  <a:gd name="T47" fmla="*/ 52 h 2131"/>
                  <a:gd name="T48" fmla="*/ 752 w 1712"/>
                  <a:gd name="T49" fmla="*/ 41 h 2131"/>
                  <a:gd name="T50" fmla="*/ 782 w 1712"/>
                  <a:gd name="T51" fmla="*/ 32 h 2131"/>
                  <a:gd name="T52" fmla="*/ 812 w 1712"/>
                  <a:gd name="T53" fmla="*/ 26 h 2131"/>
                  <a:gd name="T54" fmla="*/ 843 w 1712"/>
                  <a:gd name="T55" fmla="*/ 20 h 2131"/>
                  <a:gd name="T56" fmla="*/ 873 w 1712"/>
                  <a:gd name="T57" fmla="*/ 16 h 2131"/>
                  <a:gd name="T58" fmla="*/ 903 w 1712"/>
                  <a:gd name="T59" fmla="*/ 12 h 2131"/>
                  <a:gd name="T60" fmla="*/ 934 w 1712"/>
                  <a:gd name="T61" fmla="*/ 10 h 2131"/>
                  <a:gd name="T62" fmla="*/ 964 w 1712"/>
                  <a:gd name="T63" fmla="*/ 7 h 2131"/>
                  <a:gd name="T64" fmla="*/ 994 w 1712"/>
                  <a:gd name="T65" fmla="*/ 6 h 2131"/>
                  <a:gd name="T66" fmla="*/ 1025 w 1712"/>
                  <a:gd name="T67" fmla="*/ 5 h 2131"/>
                  <a:gd name="T68" fmla="*/ 1055 w 1712"/>
                  <a:gd name="T69" fmla="*/ 4 h 2131"/>
                  <a:gd name="T70" fmla="*/ 1085 w 1712"/>
                  <a:gd name="T71" fmla="*/ 3 h 2131"/>
                  <a:gd name="T72" fmla="*/ 1115 w 1712"/>
                  <a:gd name="T73" fmla="*/ 2 h 2131"/>
                  <a:gd name="T74" fmla="*/ 1146 w 1712"/>
                  <a:gd name="T75" fmla="*/ 2 h 2131"/>
                  <a:gd name="T76" fmla="*/ 1176 w 1712"/>
                  <a:gd name="T77" fmla="*/ 1 h 2131"/>
                  <a:gd name="T78" fmla="*/ 1207 w 1712"/>
                  <a:gd name="T79" fmla="*/ 1 h 2131"/>
                  <a:gd name="T80" fmla="*/ 1237 w 1712"/>
                  <a:gd name="T81" fmla="*/ 1 h 2131"/>
                  <a:gd name="T82" fmla="*/ 1267 w 1712"/>
                  <a:gd name="T83" fmla="*/ 0 h 2131"/>
                  <a:gd name="T84" fmla="*/ 1297 w 1712"/>
                  <a:gd name="T85" fmla="*/ 0 h 2131"/>
                  <a:gd name="T86" fmla="*/ 1328 w 1712"/>
                  <a:gd name="T87" fmla="*/ 0 h 2131"/>
                  <a:gd name="T88" fmla="*/ 1358 w 1712"/>
                  <a:gd name="T89" fmla="*/ 0 h 2131"/>
                  <a:gd name="T90" fmla="*/ 1388 w 1712"/>
                  <a:gd name="T91" fmla="*/ 0 h 2131"/>
                  <a:gd name="T92" fmla="*/ 1419 w 1712"/>
                  <a:gd name="T93" fmla="*/ 0 h 2131"/>
                  <a:gd name="T94" fmla="*/ 1449 w 1712"/>
                  <a:gd name="T95" fmla="*/ 0 h 2131"/>
                  <a:gd name="T96" fmla="*/ 1479 w 1712"/>
                  <a:gd name="T97" fmla="*/ 0 h 2131"/>
                  <a:gd name="T98" fmla="*/ 1510 w 1712"/>
                  <a:gd name="T99" fmla="*/ 0 h 2131"/>
                  <a:gd name="T100" fmla="*/ 1540 w 1712"/>
                  <a:gd name="T101" fmla="*/ 0 h 2131"/>
                  <a:gd name="T102" fmla="*/ 1570 w 1712"/>
                  <a:gd name="T103" fmla="*/ 0 h 2131"/>
                  <a:gd name="T104" fmla="*/ 1601 w 1712"/>
                  <a:gd name="T105" fmla="*/ 0 h 2131"/>
                  <a:gd name="T106" fmla="*/ 1631 w 1712"/>
                  <a:gd name="T107" fmla="*/ 0 h 2131"/>
                  <a:gd name="T108" fmla="*/ 1661 w 1712"/>
                  <a:gd name="T109" fmla="*/ 0 h 2131"/>
                  <a:gd name="T110" fmla="*/ 1692 w 1712"/>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2" h="2131">
                    <a:moveTo>
                      <a:pt x="0" y="2131"/>
                    </a:moveTo>
                    <a:lnTo>
                      <a:pt x="4" y="2097"/>
                    </a:lnTo>
                    <a:lnTo>
                      <a:pt x="9" y="2082"/>
                    </a:lnTo>
                    <a:lnTo>
                      <a:pt x="14" y="2071"/>
                    </a:lnTo>
                    <a:lnTo>
                      <a:pt x="19" y="2065"/>
                    </a:lnTo>
                    <a:lnTo>
                      <a:pt x="24" y="2060"/>
                    </a:lnTo>
                    <a:lnTo>
                      <a:pt x="29" y="2058"/>
                    </a:lnTo>
                    <a:lnTo>
                      <a:pt x="34" y="2056"/>
                    </a:lnTo>
                    <a:lnTo>
                      <a:pt x="39" y="2055"/>
                    </a:lnTo>
                    <a:lnTo>
                      <a:pt x="44" y="2054"/>
                    </a:lnTo>
                    <a:lnTo>
                      <a:pt x="49" y="2054"/>
                    </a:lnTo>
                    <a:lnTo>
                      <a:pt x="54" y="2054"/>
                    </a:lnTo>
                    <a:lnTo>
                      <a:pt x="59" y="2054"/>
                    </a:lnTo>
                    <a:lnTo>
                      <a:pt x="64" y="2053"/>
                    </a:lnTo>
                    <a:lnTo>
                      <a:pt x="69" y="2053"/>
                    </a:lnTo>
                    <a:lnTo>
                      <a:pt x="75" y="2053"/>
                    </a:lnTo>
                    <a:lnTo>
                      <a:pt x="80" y="2053"/>
                    </a:lnTo>
                    <a:lnTo>
                      <a:pt x="85" y="2054"/>
                    </a:lnTo>
                    <a:lnTo>
                      <a:pt x="90" y="2054"/>
                    </a:lnTo>
                    <a:lnTo>
                      <a:pt x="95" y="2054"/>
                    </a:lnTo>
                    <a:lnTo>
                      <a:pt x="100" y="2054"/>
                    </a:lnTo>
                    <a:lnTo>
                      <a:pt x="105" y="2054"/>
                    </a:lnTo>
                    <a:lnTo>
                      <a:pt x="110" y="2054"/>
                    </a:lnTo>
                    <a:lnTo>
                      <a:pt x="115" y="2054"/>
                    </a:lnTo>
                    <a:lnTo>
                      <a:pt x="120" y="2054"/>
                    </a:lnTo>
                    <a:lnTo>
                      <a:pt x="125" y="2054"/>
                    </a:lnTo>
                    <a:lnTo>
                      <a:pt x="130" y="2054"/>
                    </a:lnTo>
                    <a:lnTo>
                      <a:pt x="135" y="2054"/>
                    </a:lnTo>
                    <a:lnTo>
                      <a:pt x="140" y="2054"/>
                    </a:lnTo>
                    <a:lnTo>
                      <a:pt x="145" y="2054"/>
                    </a:lnTo>
                    <a:lnTo>
                      <a:pt x="150" y="2054"/>
                    </a:lnTo>
                    <a:lnTo>
                      <a:pt x="155" y="2054"/>
                    </a:lnTo>
                    <a:lnTo>
                      <a:pt x="161" y="2054"/>
                    </a:lnTo>
                    <a:lnTo>
                      <a:pt x="166" y="2054"/>
                    </a:lnTo>
                    <a:lnTo>
                      <a:pt x="171" y="2054"/>
                    </a:lnTo>
                    <a:lnTo>
                      <a:pt x="176" y="2054"/>
                    </a:lnTo>
                    <a:lnTo>
                      <a:pt x="181" y="2054"/>
                    </a:lnTo>
                    <a:lnTo>
                      <a:pt x="186" y="2054"/>
                    </a:lnTo>
                    <a:lnTo>
                      <a:pt x="191" y="2054"/>
                    </a:lnTo>
                    <a:lnTo>
                      <a:pt x="196" y="2054"/>
                    </a:lnTo>
                    <a:lnTo>
                      <a:pt x="201" y="2054"/>
                    </a:lnTo>
                    <a:lnTo>
                      <a:pt x="206" y="2054"/>
                    </a:lnTo>
                    <a:lnTo>
                      <a:pt x="211" y="2054"/>
                    </a:lnTo>
                    <a:lnTo>
                      <a:pt x="216" y="2054"/>
                    </a:lnTo>
                    <a:lnTo>
                      <a:pt x="221" y="2054"/>
                    </a:lnTo>
                    <a:lnTo>
                      <a:pt x="226" y="2054"/>
                    </a:lnTo>
                    <a:lnTo>
                      <a:pt x="231" y="2054"/>
                    </a:lnTo>
                    <a:lnTo>
                      <a:pt x="236" y="2054"/>
                    </a:lnTo>
                    <a:lnTo>
                      <a:pt x="241" y="2054"/>
                    </a:lnTo>
                    <a:lnTo>
                      <a:pt x="246" y="2054"/>
                    </a:lnTo>
                    <a:lnTo>
                      <a:pt x="251" y="2054"/>
                    </a:lnTo>
                    <a:lnTo>
                      <a:pt x="256" y="1791"/>
                    </a:lnTo>
                    <a:lnTo>
                      <a:pt x="261" y="1835"/>
                    </a:lnTo>
                    <a:lnTo>
                      <a:pt x="266" y="1808"/>
                    </a:lnTo>
                    <a:lnTo>
                      <a:pt x="272" y="1768"/>
                    </a:lnTo>
                    <a:lnTo>
                      <a:pt x="277" y="1716"/>
                    </a:lnTo>
                    <a:lnTo>
                      <a:pt x="282" y="1659"/>
                    </a:lnTo>
                    <a:lnTo>
                      <a:pt x="287" y="1601"/>
                    </a:lnTo>
                    <a:lnTo>
                      <a:pt x="292" y="1541"/>
                    </a:lnTo>
                    <a:lnTo>
                      <a:pt x="297" y="1483"/>
                    </a:lnTo>
                    <a:lnTo>
                      <a:pt x="302" y="1426"/>
                    </a:lnTo>
                    <a:lnTo>
                      <a:pt x="307" y="1371"/>
                    </a:lnTo>
                    <a:lnTo>
                      <a:pt x="312" y="1318"/>
                    </a:lnTo>
                    <a:lnTo>
                      <a:pt x="317" y="1267"/>
                    </a:lnTo>
                    <a:lnTo>
                      <a:pt x="322" y="1218"/>
                    </a:lnTo>
                    <a:lnTo>
                      <a:pt x="327" y="1170"/>
                    </a:lnTo>
                    <a:lnTo>
                      <a:pt x="332" y="1124"/>
                    </a:lnTo>
                    <a:lnTo>
                      <a:pt x="337" y="1080"/>
                    </a:lnTo>
                    <a:lnTo>
                      <a:pt x="342" y="1038"/>
                    </a:lnTo>
                    <a:lnTo>
                      <a:pt x="348" y="997"/>
                    </a:lnTo>
                    <a:lnTo>
                      <a:pt x="353" y="959"/>
                    </a:lnTo>
                    <a:lnTo>
                      <a:pt x="358" y="921"/>
                    </a:lnTo>
                    <a:lnTo>
                      <a:pt x="363" y="885"/>
                    </a:lnTo>
                    <a:lnTo>
                      <a:pt x="368" y="850"/>
                    </a:lnTo>
                    <a:lnTo>
                      <a:pt x="373" y="817"/>
                    </a:lnTo>
                    <a:lnTo>
                      <a:pt x="378" y="785"/>
                    </a:lnTo>
                    <a:lnTo>
                      <a:pt x="383" y="755"/>
                    </a:lnTo>
                    <a:lnTo>
                      <a:pt x="388" y="725"/>
                    </a:lnTo>
                    <a:lnTo>
                      <a:pt x="393" y="697"/>
                    </a:lnTo>
                    <a:lnTo>
                      <a:pt x="398" y="670"/>
                    </a:lnTo>
                    <a:lnTo>
                      <a:pt x="403" y="644"/>
                    </a:lnTo>
                    <a:lnTo>
                      <a:pt x="408" y="618"/>
                    </a:lnTo>
                    <a:lnTo>
                      <a:pt x="413" y="594"/>
                    </a:lnTo>
                    <a:lnTo>
                      <a:pt x="418" y="571"/>
                    </a:lnTo>
                    <a:lnTo>
                      <a:pt x="423" y="549"/>
                    </a:lnTo>
                    <a:lnTo>
                      <a:pt x="428" y="527"/>
                    </a:lnTo>
                    <a:lnTo>
                      <a:pt x="433" y="506"/>
                    </a:lnTo>
                    <a:lnTo>
                      <a:pt x="438" y="487"/>
                    </a:lnTo>
                    <a:lnTo>
                      <a:pt x="443" y="468"/>
                    </a:lnTo>
                    <a:lnTo>
                      <a:pt x="448" y="450"/>
                    </a:lnTo>
                    <a:lnTo>
                      <a:pt x="453" y="432"/>
                    </a:lnTo>
                    <a:lnTo>
                      <a:pt x="458" y="415"/>
                    </a:lnTo>
                    <a:lnTo>
                      <a:pt x="464" y="399"/>
                    </a:lnTo>
                    <a:lnTo>
                      <a:pt x="469" y="383"/>
                    </a:lnTo>
                    <a:lnTo>
                      <a:pt x="474" y="368"/>
                    </a:lnTo>
                    <a:lnTo>
                      <a:pt x="479" y="354"/>
                    </a:lnTo>
                    <a:lnTo>
                      <a:pt x="484" y="340"/>
                    </a:lnTo>
                    <a:lnTo>
                      <a:pt x="489" y="327"/>
                    </a:lnTo>
                    <a:lnTo>
                      <a:pt x="494" y="314"/>
                    </a:lnTo>
                    <a:lnTo>
                      <a:pt x="499" y="302"/>
                    </a:lnTo>
                    <a:lnTo>
                      <a:pt x="504" y="290"/>
                    </a:lnTo>
                    <a:lnTo>
                      <a:pt x="509" y="279"/>
                    </a:lnTo>
                    <a:lnTo>
                      <a:pt x="514" y="268"/>
                    </a:lnTo>
                    <a:lnTo>
                      <a:pt x="519" y="257"/>
                    </a:lnTo>
                    <a:lnTo>
                      <a:pt x="524" y="247"/>
                    </a:lnTo>
                    <a:lnTo>
                      <a:pt x="529" y="238"/>
                    </a:lnTo>
                    <a:lnTo>
                      <a:pt x="534" y="228"/>
                    </a:lnTo>
                    <a:lnTo>
                      <a:pt x="539" y="219"/>
                    </a:lnTo>
                    <a:lnTo>
                      <a:pt x="545" y="211"/>
                    </a:lnTo>
                    <a:lnTo>
                      <a:pt x="550" y="203"/>
                    </a:lnTo>
                    <a:lnTo>
                      <a:pt x="555" y="195"/>
                    </a:lnTo>
                    <a:lnTo>
                      <a:pt x="560" y="187"/>
                    </a:lnTo>
                    <a:lnTo>
                      <a:pt x="565" y="180"/>
                    </a:lnTo>
                    <a:lnTo>
                      <a:pt x="570" y="173"/>
                    </a:lnTo>
                    <a:lnTo>
                      <a:pt x="575" y="166"/>
                    </a:lnTo>
                    <a:lnTo>
                      <a:pt x="580" y="160"/>
                    </a:lnTo>
                    <a:lnTo>
                      <a:pt x="585" y="153"/>
                    </a:lnTo>
                    <a:lnTo>
                      <a:pt x="590" y="147"/>
                    </a:lnTo>
                    <a:lnTo>
                      <a:pt x="595" y="142"/>
                    </a:lnTo>
                    <a:lnTo>
                      <a:pt x="600" y="136"/>
                    </a:lnTo>
                    <a:lnTo>
                      <a:pt x="605" y="131"/>
                    </a:lnTo>
                    <a:lnTo>
                      <a:pt x="610" y="126"/>
                    </a:lnTo>
                    <a:lnTo>
                      <a:pt x="615" y="121"/>
                    </a:lnTo>
                    <a:lnTo>
                      <a:pt x="620" y="116"/>
                    </a:lnTo>
                    <a:lnTo>
                      <a:pt x="625" y="112"/>
                    </a:lnTo>
                    <a:lnTo>
                      <a:pt x="630" y="107"/>
                    </a:lnTo>
                    <a:lnTo>
                      <a:pt x="635" y="103"/>
                    </a:lnTo>
                    <a:lnTo>
                      <a:pt x="640" y="99"/>
                    </a:lnTo>
                    <a:lnTo>
                      <a:pt x="645" y="95"/>
                    </a:lnTo>
                    <a:lnTo>
                      <a:pt x="651" y="91"/>
                    </a:lnTo>
                    <a:lnTo>
                      <a:pt x="656" y="88"/>
                    </a:lnTo>
                    <a:lnTo>
                      <a:pt x="661" y="84"/>
                    </a:lnTo>
                    <a:lnTo>
                      <a:pt x="666" y="81"/>
                    </a:lnTo>
                    <a:lnTo>
                      <a:pt x="671" y="78"/>
                    </a:lnTo>
                    <a:lnTo>
                      <a:pt x="676" y="75"/>
                    </a:lnTo>
                    <a:lnTo>
                      <a:pt x="681" y="72"/>
                    </a:lnTo>
                    <a:lnTo>
                      <a:pt x="686" y="69"/>
                    </a:lnTo>
                    <a:lnTo>
                      <a:pt x="691" y="66"/>
                    </a:lnTo>
                    <a:lnTo>
                      <a:pt x="696" y="64"/>
                    </a:lnTo>
                    <a:lnTo>
                      <a:pt x="701" y="61"/>
                    </a:lnTo>
                    <a:lnTo>
                      <a:pt x="706" y="59"/>
                    </a:lnTo>
                    <a:lnTo>
                      <a:pt x="711" y="57"/>
                    </a:lnTo>
                    <a:lnTo>
                      <a:pt x="716" y="54"/>
                    </a:lnTo>
                    <a:lnTo>
                      <a:pt x="721" y="52"/>
                    </a:lnTo>
                    <a:lnTo>
                      <a:pt x="726" y="50"/>
                    </a:lnTo>
                    <a:lnTo>
                      <a:pt x="731" y="48"/>
                    </a:lnTo>
                    <a:lnTo>
                      <a:pt x="736" y="46"/>
                    </a:lnTo>
                    <a:lnTo>
                      <a:pt x="742" y="44"/>
                    </a:lnTo>
                    <a:lnTo>
                      <a:pt x="747" y="43"/>
                    </a:lnTo>
                    <a:lnTo>
                      <a:pt x="752" y="41"/>
                    </a:lnTo>
                    <a:lnTo>
                      <a:pt x="757" y="40"/>
                    </a:lnTo>
                    <a:lnTo>
                      <a:pt x="762" y="38"/>
                    </a:lnTo>
                    <a:lnTo>
                      <a:pt x="767" y="36"/>
                    </a:lnTo>
                    <a:lnTo>
                      <a:pt x="772" y="35"/>
                    </a:lnTo>
                    <a:lnTo>
                      <a:pt x="777" y="34"/>
                    </a:lnTo>
                    <a:lnTo>
                      <a:pt x="782" y="32"/>
                    </a:lnTo>
                    <a:lnTo>
                      <a:pt x="787" y="31"/>
                    </a:lnTo>
                    <a:lnTo>
                      <a:pt x="792" y="30"/>
                    </a:lnTo>
                    <a:lnTo>
                      <a:pt x="797" y="29"/>
                    </a:lnTo>
                    <a:lnTo>
                      <a:pt x="802" y="27"/>
                    </a:lnTo>
                    <a:lnTo>
                      <a:pt x="807" y="26"/>
                    </a:lnTo>
                    <a:lnTo>
                      <a:pt x="812" y="26"/>
                    </a:lnTo>
                    <a:lnTo>
                      <a:pt x="817" y="24"/>
                    </a:lnTo>
                    <a:lnTo>
                      <a:pt x="822" y="23"/>
                    </a:lnTo>
                    <a:lnTo>
                      <a:pt x="828" y="23"/>
                    </a:lnTo>
                    <a:lnTo>
                      <a:pt x="833" y="22"/>
                    </a:lnTo>
                    <a:lnTo>
                      <a:pt x="838" y="21"/>
                    </a:lnTo>
                    <a:lnTo>
                      <a:pt x="843" y="20"/>
                    </a:lnTo>
                    <a:lnTo>
                      <a:pt x="848" y="19"/>
                    </a:lnTo>
                    <a:lnTo>
                      <a:pt x="853" y="19"/>
                    </a:lnTo>
                    <a:lnTo>
                      <a:pt x="858" y="18"/>
                    </a:lnTo>
                    <a:lnTo>
                      <a:pt x="863" y="17"/>
                    </a:lnTo>
                    <a:lnTo>
                      <a:pt x="868" y="16"/>
                    </a:lnTo>
                    <a:lnTo>
                      <a:pt x="873" y="16"/>
                    </a:lnTo>
                    <a:lnTo>
                      <a:pt x="878" y="15"/>
                    </a:lnTo>
                    <a:lnTo>
                      <a:pt x="883" y="14"/>
                    </a:lnTo>
                    <a:lnTo>
                      <a:pt x="888" y="14"/>
                    </a:lnTo>
                    <a:lnTo>
                      <a:pt x="893" y="13"/>
                    </a:lnTo>
                    <a:lnTo>
                      <a:pt x="898" y="13"/>
                    </a:lnTo>
                    <a:lnTo>
                      <a:pt x="903" y="12"/>
                    </a:lnTo>
                    <a:lnTo>
                      <a:pt x="908" y="12"/>
                    </a:lnTo>
                    <a:lnTo>
                      <a:pt x="913" y="12"/>
                    </a:lnTo>
                    <a:lnTo>
                      <a:pt x="918" y="11"/>
                    </a:lnTo>
                    <a:lnTo>
                      <a:pt x="923" y="10"/>
                    </a:lnTo>
                    <a:lnTo>
                      <a:pt x="928" y="10"/>
                    </a:lnTo>
                    <a:lnTo>
                      <a:pt x="934" y="10"/>
                    </a:lnTo>
                    <a:lnTo>
                      <a:pt x="939" y="9"/>
                    </a:lnTo>
                    <a:lnTo>
                      <a:pt x="944" y="9"/>
                    </a:lnTo>
                    <a:lnTo>
                      <a:pt x="949" y="9"/>
                    </a:lnTo>
                    <a:lnTo>
                      <a:pt x="954" y="8"/>
                    </a:lnTo>
                    <a:lnTo>
                      <a:pt x="959" y="8"/>
                    </a:lnTo>
                    <a:lnTo>
                      <a:pt x="964" y="7"/>
                    </a:lnTo>
                    <a:lnTo>
                      <a:pt x="969" y="7"/>
                    </a:lnTo>
                    <a:lnTo>
                      <a:pt x="974" y="7"/>
                    </a:lnTo>
                    <a:lnTo>
                      <a:pt x="979" y="7"/>
                    </a:lnTo>
                    <a:lnTo>
                      <a:pt x="984" y="6"/>
                    </a:lnTo>
                    <a:lnTo>
                      <a:pt x="989" y="6"/>
                    </a:lnTo>
                    <a:lnTo>
                      <a:pt x="994" y="6"/>
                    </a:lnTo>
                    <a:lnTo>
                      <a:pt x="999" y="6"/>
                    </a:lnTo>
                    <a:lnTo>
                      <a:pt x="1004" y="6"/>
                    </a:lnTo>
                    <a:lnTo>
                      <a:pt x="1009" y="5"/>
                    </a:lnTo>
                    <a:lnTo>
                      <a:pt x="1015" y="5"/>
                    </a:lnTo>
                    <a:lnTo>
                      <a:pt x="1020" y="5"/>
                    </a:lnTo>
                    <a:lnTo>
                      <a:pt x="1025" y="5"/>
                    </a:lnTo>
                    <a:lnTo>
                      <a:pt x="1030" y="4"/>
                    </a:lnTo>
                    <a:lnTo>
                      <a:pt x="1035" y="4"/>
                    </a:lnTo>
                    <a:lnTo>
                      <a:pt x="1040" y="4"/>
                    </a:lnTo>
                    <a:lnTo>
                      <a:pt x="1045" y="4"/>
                    </a:lnTo>
                    <a:lnTo>
                      <a:pt x="1050" y="4"/>
                    </a:lnTo>
                    <a:lnTo>
                      <a:pt x="1055" y="4"/>
                    </a:lnTo>
                    <a:lnTo>
                      <a:pt x="1060" y="3"/>
                    </a:lnTo>
                    <a:lnTo>
                      <a:pt x="1065" y="3"/>
                    </a:lnTo>
                    <a:lnTo>
                      <a:pt x="1070" y="3"/>
                    </a:lnTo>
                    <a:lnTo>
                      <a:pt x="1075" y="3"/>
                    </a:lnTo>
                    <a:lnTo>
                      <a:pt x="1080" y="3"/>
                    </a:lnTo>
                    <a:lnTo>
                      <a:pt x="1085" y="3"/>
                    </a:lnTo>
                    <a:lnTo>
                      <a:pt x="1090" y="3"/>
                    </a:lnTo>
                    <a:lnTo>
                      <a:pt x="1095" y="3"/>
                    </a:lnTo>
                    <a:lnTo>
                      <a:pt x="1100" y="3"/>
                    </a:lnTo>
                    <a:lnTo>
                      <a:pt x="1105" y="2"/>
                    </a:lnTo>
                    <a:lnTo>
                      <a:pt x="1110" y="2"/>
                    </a:lnTo>
                    <a:lnTo>
                      <a:pt x="1115" y="2"/>
                    </a:lnTo>
                    <a:lnTo>
                      <a:pt x="1120" y="2"/>
                    </a:lnTo>
                    <a:lnTo>
                      <a:pt x="1125" y="2"/>
                    </a:lnTo>
                    <a:lnTo>
                      <a:pt x="1131" y="2"/>
                    </a:lnTo>
                    <a:lnTo>
                      <a:pt x="1136" y="2"/>
                    </a:lnTo>
                    <a:lnTo>
                      <a:pt x="1141" y="2"/>
                    </a:lnTo>
                    <a:lnTo>
                      <a:pt x="1146" y="2"/>
                    </a:lnTo>
                    <a:lnTo>
                      <a:pt x="1151" y="2"/>
                    </a:lnTo>
                    <a:lnTo>
                      <a:pt x="1156" y="2"/>
                    </a:lnTo>
                    <a:lnTo>
                      <a:pt x="1161" y="2"/>
                    </a:lnTo>
                    <a:lnTo>
                      <a:pt x="1166" y="2"/>
                    </a:lnTo>
                    <a:lnTo>
                      <a:pt x="1171" y="1"/>
                    </a:lnTo>
                    <a:lnTo>
                      <a:pt x="1176" y="1"/>
                    </a:lnTo>
                    <a:lnTo>
                      <a:pt x="1181" y="1"/>
                    </a:lnTo>
                    <a:lnTo>
                      <a:pt x="1186" y="1"/>
                    </a:lnTo>
                    <a:lnTo>
                      <a:pt x="1191" y="1"/>
                    </a:lnTo>
                    <a:lnTo>
                      <a:pt x="1196" y="1"/>
                    </a:lnTo>
                    <a:lnTo>
                      <a:pt x="1201" y="1"/>
                    </a:lnTo>
                    <a:lnTo>
                      <a:pt x="1207" y="1"/>
                    </a:lnTo>
                    <a:lnTo>
                      <a:pt x="1212" y="1"/>
                    </a:lnTo>
                    <a:lnTo>
                      <a:pt x="1217" y="1"/>
                    </a:lnTo>
                    <a:lnTo>
                      <a:pt x="1222" y="1"/>
                    </a:lnTo>
                    <a:lnTo>
                      <a:pt x="1227" y="1"/>
                    </a:lnTo>
                    <a:lnTo>
                      <a:pt x="1232" y="1"/>
                    </a:lnTo>
                    <a:lnTo>
                      <a:pt x="1237" y="1"/>
                    </a:lnTo>
                    <a:lnTo>
                      <a:pt x="1242" y="1"/>
                    </a:lnTo>
                    <a:lnTo>
                      <a:pt x="1247" y="1"/>
                    </a:lnTo>
                    <a:lnTo>
                      <a:pt x="1252" y="1"/>
                    </a:lnTo>
                    <a:lnTo>
                      <a:pt x="1257" y="1"/>
                    </a:lnTo>
                    <a:lnTo>
                      <a:pt x="1262" y="0"/>
                    </a:lnTo>
                    <a:lnTo>
                      <a:pt x="1267" y="0"/>
                    </a:lnTo>
                    <a:lnTo>
                      <a:pt x="1272" y="0"/>
                    </a:lnTo>
                    <a:lnTo>
                      <a:pt x="1277" y="0"/>
                    </a:lnTo>
                    <a:lnTo>
                      <a:pt x="1282" y="0"/>
                    </a:lnTo>
                    <a:lnTo>
                      <a:pt x="1287" y="0"/>
                    </a:lnTo>
                    <a:lnTo>
                      <a:pt x="1292" y="0"/>
                    </a:lnTo>
                    <a:lnTo>
                      <a:pt x="1297" y="0"/>
                    </a:lnTo>
                    <a:lnTo>
                      <a:pt x="1302" y="0"/>
                    </a:lnTo>
                    <a:lnTo>
                      <a:pt x="1307" y="0"/>
                    </a:lnTo>
                    <a:lnTo>
                      <a:pt x="1312" y="0"/>
                    </a:lnTo>
                    <a:lnTo>
                      <a:pt x="1317" y="0"/>
                    </a:lnTo>
                    <a:lnTo>
                      <a:pt x="1323" y="0"/>
                    </a:lnTo>
                    <a:lnTo>
                      <a:pt x="1328" y="0"/>
                    </a:lnTo>
                    <a:lnTo>
                      <a:pt x="1333" y="0"/>
                    </a:lnTo>
                    <a:lnTo>
                      <a:pt x="1338" y="0"/>
                    </a:lnTo>
                    <a:lnTo>
                      <a:pt x="1343" y="0"/>
                    </a:lnTo>
                    <a:lnTo>
                      <a:pt x="1348" y="0"/>
                    </a:lnTo>
                    <a:lnTo>
                      <a:pt x="1353" y="0"/>
                    </a:lnTo>
                    <a:lnTo>
                      <a:pt x="1358" y="0"/>
                    </a:lnTo>
                    <a:lnTo>
                      <a:pt x="1363" y="0"/>
                    </a:lnTo>
                    <a:lnTo>
                      <a:pt x="1368" y="0"/>
                    </a:lnTo>
                    <a:lnTo>
                      <a:pt x="1373" y="0"/>
                    </a:lnTo>
                    <a:lnTo>
                      <a:pt x="1378" y="0"/>
                    </a:lnTo>
                    <a:lnTo>
                      <a:pt x="1383" y="0"/>
                    </a:lnTo>
                    <a:lnTo>
                      <a:pt x="1388" y="0"/>
                    </a:lnTo>
                    <a:lnTo>
                      <a:pt x="1393" y="0"/>
                    </a:lnTo>
                    <a:lnTo>
                      <a:pt x="1398" y="0"/>
                    </a:lnTo>
                    <a:lnTo>
                      <a:pt x="1404" y="0"/>
                    </a:lnTo>
                    <a:lnTo>
                      <a:pt x="1409" y="0"/>
                    </a:lnTo>
                    <a:lnTo>
                      <a:pt x="1414" y="0"/>
                    </a:lnTo>
                    <a:lnTo>
                      <a:pt x="1419" y="0"/>
                    </a:lnTo>
                    <a:lnTo>
                      <a:pt x="1424" y="0"/>
                    </a:lnTo>
                    <a:lnTo>
                      <a:pt x="1429" y="0"/>
                    </a:lnTo>
                    <a:lnTo>
                      <a:pt x="1434" y="0"/>
                    </a:lnTo>
                    <a:lnTo>
                      <a:pt x="1439" y="0"/>
                    </a:lnTo>
                    <a:lnTo>
                      <a:pt x="1444" y="0"/>
                    </a:lnTo>
                    <a:lnTo>
                      <a:pt x="1449" y="0"/>
                    </a:lnTo>
                    <a:lnTo>
                      <a:pt x="1454" y="0"/>
                    </a:lnTo>
                    <a:lnTo>
                      <a:pt x="1459" y="0"/>
                    </a:lnTo>
                    <a:lnTo>
                      <a:pt x="1464" y="0"/>
                    </a:lnTo>
                    <a:lnTo>
                      <a:pt x="1469" y="0"/>
                    </a:lnTo>
                    <a:lnTo>
                      <a:pt x="1474" y="0"/>
                    </a:lnTo>
                    <a:lnTo>
                      <a:pt x="1479" y="0"/>
                    </a:lnTo>
                    <a:lnTo>
                      <a:pt x="1484" y="0"/>
                    </a:lnTo>
                    <a:lnTo>
                      <a:pt x="1489" y="0"/>
                    </a:lnTo>
                    <a:lnTo>
                      <a:pt x="1494" y="0"/>
                    </a:lnTo>
                    <a:lnTo>
                      <a:pt x="1500" y="0"/>
                    </a:lnTo>
                    <a:lnTo>
                      <a:pt x="1505" y="0"/>
                    </a:lnTo>
                    <a:lnTo>
                      <a:pt x="1510" y="0"/>
                    </a:lnTo>
                    <a:lnTo>
                      <a:pt x="1515" y="0"/>
                    </a:lnTo>
                    <a:lnTo>
                      <a:pt x="1520" y="0"/>
                    </a:lnTo>
                    <a:lnTo>
                      <a:pt x="1525" y="0"/>
                    </a:lnTo>
                    <a:lnTo>
                      <a:pt x="1530" y="0"/>
                    </a:lnTo>
                    <a:lnTo>
                      <a:pt x="1535" y="0"/>
                    </a:lnTo>
                    <a:lnTo>
                      <a:pt x="1540" y="0"/>
                    </a:lnTo>
                    <a:lnTo>
                      <a:pt x="1545" y="0"/>
                    </a:lnTo>
                    <a:lnTo>
                      <a:pt x="1550" y="0"/>
                    </a:lnTo>
                    <a:lnTo>
                      <a:pt x="1555" y="0"/>
                    </a:lnTo>
                    <a:lnTo>
                      <a:pt x="1560" y="0"/>
                    </a:lnTo>
                    <a:lnTo>
                      <a:pt x="1565" y="0"/>
                    </a:lnTo>
                    <a:lnTo>
                      <a:pt x="1570" y="0"/>
                    </a:lnTo>
                    <a:lnTo>
                      <a:pt x="1575" y="0"/>
                    </a:lnTo>
                    <a:lnTo>
                      <a:pt x="1580" y="0"/>
                    </a:lnTo>
                    <a:lnTo>
                      <a:pt x="1585" y="0"/>
                    </a:lnTo>
                    <a:lnTo>
                      <a:pt x="1590" y="0"/>
                    </a:lnTo>
                    <a:lnTo>
                      <a:pt x="1595" y="0"/>
                    </a:lnTo>
                    <a:lnTo>
                      <a:pt x="1601" y="0"/>
                    </a:lnTo>
                    <a:lnTo>
                      <a:pt x="1606" y="0"/>
                    </a:lnTo>
                    <a:lnTo>
                      <a:pt x="1611" y="0"/>
                    </a:lnTo>
                    <a:lnTo>
                      <a:pt x="1616" y="0"/>
                    </a:lnTo>
                    <a:lnTo>
                      <a:pt x="1621" y="0"/>
                    </a:lnTo>
                    <a:lnTo>
                      <a:pt x="1626" y="0"/>
                    </a:lnTo>
                    <a:lnTo>
                      <a:pt x="1631" y="0"/>
                    </a:lnTo>
                    <a:lnTo>
                      <a:pt x="1636" y="0"/>
                    </a:lnTo>
                    <a:lnTo>
                      <a:pt x="1641" y="0"/>
                    </a:lnTo>
                    <a:lnTo>
                      <a:pt x="1646" y="0"/>
                    </a:lnTo>
                    <a:lnTo>
                      <a:pt x="1651" y="0"/>
                    </a:lnTo>
                    <a:lnTo>
                      <a:pt x="1656" y="0"/>
                    </a:lnTo>
                    <a:lnTo>
                      <a:pt x="1661" y="0"/>
                    </a:lnTo>
                    <a:lnTo>
                      <a:pt x="1666" y="0"/>
                    </a:lnTo>
                    <a:lnTo>
                      <a:pt x="1671" y="0"/>
                    </a:lnTo>
                    <a:lnTo>
                      <a:pt x="1677" y="0"/>
                    </a:lnTo>
                    <a:lnTo>
                      <a:pt x="1682" y="0"/>
                    </a:lnTo>
                    <a:lnTo>
                      <a:pt x="1687" y="0"/>
                    </a:lnTo>
                    <a:lnTo>
                      <a:pt x="1692" y="0"/>
                    </a:lnTo>
                    <a:lnTo>
                      <a:pt x="1697" y="0"/>
                    </a:lnTo>
                    <a:lnTo>
                      <a:pt x="1702" y="0"/>
                    </a:lnTo>
                    <a:lnTo>
                      <a:pt x="1707" y="0"/>
                    </a:lnTo>
                    <a:lnTo>
                      <a:pt x="1712" y="0"/>
                    </a:lnTo>
                    <a:lnTo>
                      <a:pt x="1712" y="0"/>
                    </a:lnTo>
                  </a:path>
                </a:pathLst>
              </a:custGeom>
              <a:noFill/>
              <a:ln w="63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Freeform 347">
                <a:extLst>
                  <a:ext uri="{FF2B5EF4-FFF2-40B4-BE49-F238E27FC236}">
                    <a16:creationId xmlns:a16="http://schemas.microsoft.com/office/drawing/2014/main" id="{0081B849-1B3D-4C79-88F5-35E84AC07C2A}"/>
                  </a:ext>
                </a:extLst>
              </p:cNvPr>
              <p:cNvSpPr>
                <a:spLocks/>
              </p:cNvSpPr>
              <p:nvPr/>
            </p:nvSpPr>
            <p:spPr bwMode="auto">
              <a:xfrm>
                <a:off x="1304" y="1209"/>
                <a:ext cx="1713" cy="2131"/>
              </a:xfrm>
              <a:custGeom>
                <a:avLst/>
                <a:gdLst>
                  <a:gd name="T0" fmla="*/ 25 w 1713"/>
                  <a:gd name="T1" fmla="*/ 2055 h 2131"/>
                  <a:gd name="T2" fmla="*/ 55 w 1713"/>
                  <a:gd name="T3" fmla="*/ 2056 h 2131"/>
                  <a:gd name="T4" fmla="*/ 86 w 1713"/>
                  <a:gd name="T5" fmla="*/ 2056 h 2131"/>
                  <a:gd name="T6" fmla="*/ 116 w 1713"/>
                  <a:gd name="T7" fmla="*/ 2056 h 2131"/>
                  <a:gd name="T8" fmla="*/ 146 w 1713"/>
                  <a:gd name="T9" fmla="*/ 2056 h 2131"/>
                  <a:gd name="T10" fmla="*/ 177 w 1713"/>
                  <a:gd name="T11" fmla="*/ 2055 h 2131"/>
                  <a:gd name="T12" fmla="*/ 207 w 1713"/>
                  <a:gd name="T13" fmla="*/ 2055 h 2131"/>
                  <a:gd name="T14" fmla="*/ 237 w 1713"/>
                  <a:gd name="T15" fmla="*/ 2055 h 2131"/>
                  <a:gd name="T16" fmla="*/ 267 w 1713"/>
                  <a:gd name="T17" fmla="*/ 1731 h 2131"/>
                  <a:gd name="T18" fmla="*/ 298 w 1713"/>
                  <a:gd name="T19" fmla="*/ 1431 h 2131"/>
                  <a:gd name="T20" fmla="*/ 328 w 1713"/>
                  <a:gd name="T21" fmla="*/ 1140 h 2131"/>
                  <a:gd name="T22" fmla="*/ 359 w 1713"/>
                  <a:gd name="T23" fmla="*/ 907 h 2131"/>
                  <a:gd name="T24" fmla="*/ 389 w 1713"/>
                  <a:gd name="T25" fmla="*/ 722 h 2131"/>
                  <a:gd name="T26" fmla="*/ 419 w 1713"/>
                  <a:gd name="T27" fmla="*/ 574 h 2131"/>
                  <a:gd name="T28" fmla="*/ 449 w 1713"/>
                  <a:gd name="T29" fmla="*/ 457 h 2131"/>
                  <a:gd name="T30" fmla="*/ 480 w 1713"/>
                  <a:gd name="T31" fmla="*/ 363 h 2131"/>
                  <a:gd name="T32" fmla="*/ 510 w 1713"/>
                  <a:gd name="T33" fmla="*/ 289 h 2131"/>
                  <a:gd name="T34" fmla="*/ 540 w 1713"/>
                  <a:gd name="T35" fmla="*/ 230 h 2131"/>
                  <a:gd name="T36" fmla="*/ 571 w 1713"/>
                  <a:gd name="T37" fmla="*/ 183 h 2131"/>
                  <a:gd name="T38" fmla="*/ 601 w 1713"/>
                  <a:gd name="T39" fmla="*/ 146 h 2131"/>
                  <a:gd name="T40" fmla="*/ 631 w 1713"/>
                  <a:gd name="T41" fmla="*/ 116 h 2131"/>
                  <a:gd name="T42" fmla="*/ 662 w 1713"/>
                  <a:gd name="T43" fmla="*/ 92 h 2131"/>
                  <a:gd name="T44" fmla="*/ 692 w 1713"/>
                  <a:gd name="T45" fmla="*/ 73 h 2131"/>
                  <a:gd name="T46" fmla="*/ 722 w 1713"/>
                  <a:gd name="T47" fmla="*/ 58 h 2131"/>
                  <a:gd name="T48" fmla="*/ 753 w 1713"/>
                  <a:gd name="T49" fmla="*/ 46 h 2131"/>
                  <a:gd name="T50" fmla="*/ 783 w 1713"/>
                  <a:gd name="T51" fmla="*/ 37 h 2131"/>
                  <a:gd name="T52" fmla="*/ 813 w 1713"/>
                  <a:gd name="T53" fmla="*/ 29 h 2131"/>
                  <a:gd name="T54" fmla="*/ 844 w 1713"/>
                  <a:gd name="T55" fmla="*/ 23 h 2131"/>
                  <a:gd name="T56" fmla="*/ 874 w 1713"/>
                  <a:gd name="T57" fmla="*/ 19 h 2131"/>
                  <a:gd name="T58" fmla="*/ 904 w 1713"/>
                  <a:gd name="T59" fmla="*/ 15 h 2131"/>
                  <a:gd name="T60" fmla="*/ 935 w 1713"/>
                  <a:gd name="T61" fmla="*/ 12 h 2131"/>
                  <a:gd name="T62" fmla="*/ 965 w 1713"/>
                  <a:gd name="T63" fmla="*/ 9 h 2131"/>
                  <a:gd name="T64" fmla="*/ 995 w 1713"/>
                  <a:gd name="T65" fmla="*/ 7 h 2131"/>
                  <a:gd name="T66" fmla="*/ 1026 w 1713"/>
                  <a:gd name="T67" fmla="*/ 6 h 2131"/>
                  <a:gd name="T68" fmla="*/ 1056 w 1713"/>
                  <a:gd name="T69" fmla="*/ 4 h 2131"/>
                  <a:gd name="T70" fmla="*/ 1086 w 1713"/>
                  <a:gd name="T71" fmla="*/ 4 h 2131"/>
                  <a:gd name="T72" fmla="*/ 1116 w 1713"/>
                  <a:gd name="T73" fmla="*/ 3 h 2131"/>
                  <a:gd name="T74" fmla="*/ 1147 w 1713"/>
                  <a:gd name="T75" fmla="*/ 2 h 2131"/>
                  <a:gd name="T76" fmla="*/ 1177 w 1713"/>
                  <a:gd name="T77" fmla="*/ 2 h 2131"/>
                  <a:gd name="T78" fmla="*/ 1208 w 1713"/>
                  <a:gd name="T79" fmla="*/ 1 h 2131"/>
                  <a:gd name="T80" fmla="*/ 1238 w 1713"/>
                  <a:gd name="T81" fmla="*/ 1 h 2131"/>
                  <a:gd name="T82" fmla="*/ 1268 w 1713"/>
                  <a:gd name="T83" fmla="*/ 1 h 2131"/>
                  <a:gd name="T84" fmla="*/ 1298 w 1713"/>
                  <a:gd name="T85" fmla="*/ 1 h 2131"/>
                  <a:gd name="T86" fmla="*/ 1329 w 1713"/>
                  <a:gd name="T87" fmla="*/ 0 h 2131"/>
                  <a:gd name="T88" fmla="*/ 1359 w 1713"/>
                  <a:gd name="T89" fmla="*/ 0 h 2131"/>
                  <a:gd name="T90" fmla="*/ 1389 w 1713"/>
                  <a:gd name="T91" fmla="*/ 0 h 2131"/>
                  <a:gd name="T92" fmla="*/ 1420 w 1713"/>
                  <a:gd name="T93" fmla="*/ 0 h 2131"/>
                  <a:gd name="T94" fmla="*/ 1450 w 1713"/>
                  <a:gd name="T95" fmla="*/ 0 h 2131"/>
                  <a:gd name="T96" fmla="*/ 1480 w 1713"/>
                  <a:gd name="T97" fmla="*/ 0 h 2131"/>
                  <a:gd name="T98" fmla="*/ 1511 w 1713"/>
                  <a:gd name="T99" fmla="*/ 0 h 2131"/>
                  <a:gd name="T100" fmla="*/ 1541 w 1713"/>
                  <a:gd name="T101" fmla="*/ 0 h 2131"/>
                  <a:gd name="T102" fmla="*/ 1571 w 1713"/>
                  <a:gd name="T103" fmla="*/ 0 h 2131"/>
                  <a:gd name="T104" fmla="*/ 1602 w 1713"/>
                  <a:gd name="T105" fmla="*/ 0 h 2131"/>
                  <a:gd name="T106" fmla="*/ 1632 w 1713"/>
                  <a:gd name="T107" fmla="*/ 0 h 2131"/>
                  <a:gd name="T108" fmla="*/ 1662 w 1713"/>
                  <a:gd name="T109" fmla="*/ 0 h 2131"/>
                  <a:gd name="T110" fmla="*/ 1693 w 1713"/>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2131">
                    <a:moveTo>
                      <a:pt x="0" y="2131"/>
                    </a:moveTo>
                    <a:lnTo>
                      <a:pt x="5" y="2036"/>
                    </a:lnTo>
                    <a:lnTo>
                      <a:pt x="10" y="2074"/>
                    </a:lnTo>
                    <a:lnTo>
                      <a:pt x="15" y="2050"/>
                    </a:lnTo>
                    <a:lnTo>
                      <a:pt x="20" y="2061"/>
                    </a:lnTo>
                    <a:lnTo>
                      <a:pt x="25" y="2055"/>
                    </a:lnTo>
                    <a:lnTo>
                      <a:pt x="30" y="2058"/>
                    </a:lnTo>
                    <a:lnTo>
                      <a:pt x="35" y="2056"/>
                    </a:lnTo>
                    <a:lnTo>
                      <a:pt x="40" y="2057"/>
                    </a:lnTo>
                    <a:lnTo>
                      <a:pt x="45" y="2056"/>
                    </a:lnTo>
                    <a:lnTo>
                      <a:pt x="50" y="2057"/>
                    </a:lnTo>
                    <a:lnTo>
                      <a:pt x="55" y="2056"/>
                    </a:lnTo>
                    <a:lnTo>
                      <a:pt x="60" y="2056"/>
                    </a:lnTo>
                    <a:lnTo>
                      <a:pt x="65" y="2056"/>
                    </a:lnTo>
                    <a:lnTo>
                      <a:pt x="70" y="2056"/>
                    </a:lnTo>
                    <a:lnTo>
                      <a:pt x="76" y="2056"/>
                    </a:lnTo>
                    <a:lnTo>
                      <a:pt x="81" y="2056"/>
                    </a:lnTo>
                    <a:lnTo>
                      <a:pt x="86" y="2056"/>
                    </a:lnTo>
                    <a:lnTo>
                      <a:pt x="91" y="2056"/>
                    </a:lnTo>
                    <a:lnTo>
                      <a:pt x="96" y="2056"/>
                    </a:lnTo>
                    <a:lnTo>
                      <a:pt x="101" y="2056"/>
                    </a:lnTo>
                    <a:lnTo>
                      <a:pt x="106" y="2056"/>
                    </a:lnTo>
                    <a:lnTo>
                      <a:pt x="111" y="2056"/>
                    </a:lnTo>
                    <a:lnTo>
                      <a:pt x="116" y="2056"/>
                    </a:lnTo>
                    <a:lnTo>
                      <a:pt x="121" y="2056"/>
                    </a:lnTo>
                    <a:lnTo>
                      <a:pt x="126" y="2056"/>
                    </a:lnTo>
                    <a:lnTo>
                      <a:pt x="131" y="2056"/>
                    </a:lnTo>
                    <a:lnTo>
                      <a:pt x="136" y="2056"/>
                    </a:lnTo>
                    <a:lnTo>
                      <a:pt x="141" y="2056"/>
                    </a:lnTo>
                    <a:lnTo>
                      <a:pt x="146" y="2056"/>
                    </a:lnTo>
                    <a:lnTo>
                      <a:pt x="151" y="2056"/>
                    </a:lnTo>
                    <a:lnTo>
                      <a:pt x="156" y="2056"/>
                    </a:lnTo>
                    <a:lnTo>
                      <a:pt x="162" y="2055"/>
                    </a:lnTo>
                    <a:lnTo>
                      <a:pt x="167" y="2055"/>
                    </a:lnTo>
                    <a:lnTo>
                      <a:pt x="172" y="2055"/>
                    </a:lnTo>
                    <a:lnTo>
                      <a:pt x="177" y="2055"/>
                    </a:lnTo>
                    <a:lnTo>
                      <a:pt x="182" y="2055"/>
                    </a:lnTo>
                    <a:lnTo>
                      <a:pt x="187" y="2055"/>
                    </a:lnTo>
                    <a:lnTo>
                      <a:pt x="192" y="2055"/>
                    </a:lnTo>
                    <a:lnTo>
                      <a:pt x="197" y="2055"/>
                    </a:lnTo>
                    <a:lnTo>
                      <a:pt x="202" y="2055"/>
                    </a:lnTo>
                    <a:lnTo>
                      <a:pt x="207" y="2055"/>
                    </a:lnTo>
                    <a:lnTo>
                      <a:pt x="212" y="2055"/>
                    </a:lnTo>
                    <a:lnTo>
                      <a:pt x="217" y="2055"/>
                    </a:lnTo>
                    <a:lnTo>
                      <a:pt x="222" y="2055"/>
                    </a:lnTo>
                    <a:lnTo>
                      <a:pt x="227" y="2055"/>
                    </a:lnTo>
                    <a:lnTo>
                      <a:pt x="232" y="2055"/>
                    </a:lnTo>
                    <a:lnTo>
                      <a:pt x="237" y="2055"/>
                    </a:lnTo>
                    <a:lnTo>
                      <a:pt x="242" y="2055"/>
                    </a:lnTo>
                    <a:lnTo>
                      <a:pt x="247" y="2055"/>
                    </a:lnTo>
                    <a:lnTo>
                      <a:pt x="252" y="2055"/>
                    </a:lnTo>
                    <a:lnTo>
                      <a:pt x="257" y="1551"/>
                    </a:lnTo>
                    <a:lnTo>
                      <a:pt x="262" y="1847"/>
                    </a:lnTo>
                    <a:lnTo>
                      <a:pt x="267" y="1731"/>
                    </a:lnTo>
                    <a:lnTo>
                      <a:pt x="273" y="1746"/>
                    </a:lnTo>
                    <a:lnTo>
                      <a:pt x="278" y="1652"/>
                    </a:lnTo>
                    <a:lnTo>
                      <a:pt x="283" y="1614"/>
                    </a:lnTo>
                    <a:lnTo>
                      <a:pt x="288" y="1541"/>
                    </a:lnTo>
                    <a:lnTo>
                      <a:pt x="293" y="1492"/>
                    </a:lnTo>
                    <a:lnTo>
                      <a:pt x="298" y="1431"/>
                    </a:lnTo>
                    <a:lnTo>
                      <a:pt x="303" y="1381"/>
                    </a:lnTo>
                    <a:lnTo>
                      <a:pt x="308" y="1327"/>
                    </a:lnTo>
                    <a:lnTo>
                      <a:pt x="313" y="1279"/>
                    </a:lnTo>
                    <a:lnTo>
                      <a:pt x="318" y="1230"/>
                    </a:lnTo>
                    <a:lnTo>
                      <a:pt x="323" y="1185"/>
                    </a:lnTo>
                    <a:lnTo>
                      <a:pt x="328" y="1140"/>
                    </a:lnTo>
                    <a:lnTo>
                      <a:pt x="333" y="1098"/>
                    </a:lnTo>
                    <a:lnTo>
                      <a:pt x="338" y="1056"/>
                    </a:lnTo>
                    <a:lnTo>
                      <a:pt x="343" y="1017"/>
                    </a:lnTo>
                    <a:lnTo>
                      <a:pt x="349" y="979"/>
                    </a:lnTo>
                    <a:lnTo>
                      <a:pt x="354" y="942"/>
                    </a:lnTo>
                    <a:lnTo>
                      <a:pt x="359" y="907"/>
                    </a:lnTo>
                    <a:lnTo>
                      <a:pt x="364" y="873"/>
                    </a:lnTo>
                    <a:lnTo>
                      <a:pt x="369" y="840"/>
                    </a:lnTo>
                    <a:lnTo>
                      <a:pt x="374" y="809"/>
                    </a:lnTo>
                    <a:lnTo>
                      <a:pt x="379" y="779"/>
                    </a:lnTo>
                    <a:lnTo>
                      <a:pt x="384" y="750"/>
                    </a:lnTo>
                    <a:lnTo>
                      <a:pt x="389" y="722"/>
                    </a:lnTo>
                    <a:lnTo>
                      <a:pt x="394" y="695"/>
                    </a:lnTo>
                    <a:lnTo>
                      <a:pt x="399" y="669"/>
                    </a:lnTo>
                    <a:lnTo>
                      <a:pt x="404" y="644"/>
                    </a:lnTo>
                    <a:lnTo>
                      <a:pt x="409" y="620"/>
                    </a:lnTo>
                    <a:lnTo>
                      <a:pt x="414" y="596"/>
                    </a:lnTo>
                    <a:lnTo>
                      <a:pt x="419" y="574"/>
                    </a:lnTo>
                    <a:lnTo>
                      <a:pt x="424" y="553"/>
                    </a:lnTo>
                    <a:lnTo>
                      <a:pt x="429" y="532"/>
                    </a:lnTo>
                    <a:lnTo>
                      <a:pt x="434" y="512"/>
                    </a:lnTo>
                    <a:lnTo>
                      <a:pt x="439" y="493"/>
                    </a:lnTo>
                    <a:lnTo>
                      <a:pt x="444" y="474"/>
                    </a:lnTo>
                    <a:lnTo>
                      <a:pt x="449" y="457"/>
                    </a:lnTo>
                    <a:lnTo>
                      <a:pt x="454" y="440"/>
                    </a:lnTo>
                    <a:lnTo>
                      <a:pt x="459" y="423"/>
                    </a:lnTo>
                    <a:lnTo>
                      <a:pt x="465" y="407"/>
                    </a:lnTo>
                    <a:lnTo>
                      <a:pt x="470" y="392"/>
                    </a:lnTo>
                    <a:lnTo>
                      <a:pt x="475" y="378"/>
                    </a:lnTo>
                    <a:lnTo>
                      <a:pt x="480" y="363"/>
                    </a:lnTo>
                    <a:lnTo>
                      <a:pt x="485" y="350"/>
                    </a:lnTo>
                    <a:lnTo>
                      <a:pt x="490" y="337"/>
                    </a:lnTo>
                    <a:lnTo>
                      <a:pt x="495" y="324"/>
                    </a:lnTo>
                    <a:lnTo>
                      <a:pt x="500" y="312"/>
                    </a:lnTo>
                    <a:lnTo>
                      <a:pt x="505" y="300"/>
                    </a:lnTo>
                    <a:lnTo>
                      <a:pt x="510" y="289"/>
                    </a:lnTo>
                    <a:lnTo>
                      <a:pt x="515" y="278"/>
                    </a:lnTo>
                    <a:lnTo>
                      <a:pt x="520" y="268"/>
                    </a:lnTo>
                    <a:lnTo>
                      <a:pt x="525" y="258"/>
                    </a:lnTo>
                    <a:lnTo>
                      <a:pt x="530" y="248"/>
                    </a:lnTo>
                    <a:lnTo>
                      <a:pt x="535" y="239"/>
                    </a:lnTo>
                    <a:lnTo>
                      <a:pt x="540" y="230"/>
                    </a:lnTo>
                    <a:lnTo>
                      <a:pt x="546" y="221"/>
                    </a:lnTo>
                    <a:lnTo>
                      <a:pt x="551" y="213"/>
                    </a:lnTo>
                    <a:lnTo>
                      <a:pt x="556" y="205"/>
                    </a:lnTo>
                    <a:lnTo>
                      <a:pt x="561" y="197"/>
                    </a:lnTo>
                    <a:lnTo>
                      <a:pt x="566" y="190"/>
                    </a:lnTo>
                    <a:lnTo>
                      <a:pt x="571" y="183"/>
                    </a:lnTo>
                    <a:lnTo>
                      <a:pt x="576" y="176"/>
                    </a:lnTo>
                    <a:lnTo>
                      <a:pt x="581" y="170"/>
                    </a:lnTo>
                    <a:lnTo>
                      <a:pt x="586" y="163"/>
                    </a:lnTo>
                    <a:lnTo>
                      <a:pt x="591" y="157"/>
                    </a:lnTo>
                    <a:lnTo>
                      <a:pt x="596" y="151"/>
                    </a:lnTo>
                    <a:lnTo>
                      <a:pt x="601" y="146"/>
                    </a:lnTo>
                    <a:lnTo>
                      <a:pt x="606" y="140"/>
                    </a:lnTo>
                    <a:lnTo>
                      <a:pt x="611" y="135"/>
                    </a:lnTo>
                    <a:lnTo>
                      <a:pt x="616" y="130"/>
                    </a:lnTo>
                    <a:lnTo>
                      <a:pt x="621" y="125"/>
                    </a:lnTo>
                    <a:lnTo>
                      <a:pt x="626" y="120"/>
                    </a:lnTo>
                    <a:lnTo>
                      <a:pt x="631" y="116"/>
                    </a:lnTo>
                    <a:lnTo>
                      <a:pt x="636" y="111"/>
                    </a:lnTo>
                    <a:lnTo>
                      <a:pt x="641" y="107"/>
                    </a:lnTo>
                    <a:lnTo>
                      <a:pt x="646" y="103"/>
                    </a:lnTo>
                    <a:lnTo>
                      <a:pt x="652" y="99"/>
                    </a:lnTo>
                    <a:lnTo>
                      <a:pt x="657" y="96"/>
                    </a:lnTo>
                    <a:lnTo>
                      <a:pt x="662" y="92"/>
                    </a:lnTo>
                    <a:lnTo>
                      <a:pt x="667" y="89"/>
                    </a:lnTo>
                    <a:lnTo>
                      <a:pt x="672" y="85"/>
                    </a:lnTo>
                    <a:lnTo>
                      <a:pt x="677" y="82"/>
                    </a:lnTo>
                    <a:lnTo>
                      <a:pt x="682" y="79"/>
                    </a:lnTo>
                    <a:lnTo>
                      <a:pt x="687" y="76"/>
                    </a:lnTo>
                    <a:lnTo>
                      <a:pt x="692" y="73"/>
                    </a:lnTo>
                    <a:lnTo>
                      <a:pt x="697" y="70"/>
                    </a:lnTo>
                    <a:lnTo>
                      <a:pt x="702" y="68"/>
                    </a:lnTo>
                    <a:lnTo>
                      <a:pt x="707" y="65"/>
                    </a:lnTo>
                    <a:lnTo>
                      <a:pt x="712" y="63"/>
                    </a:lnTo>
                    <a:lnTo>
                      <a:pt x="717" y="60"/>
                    </a:lnTo>
                    <a:lnTo>
                      <a:pt x="722" y="58"/>
                    </a:lnTo>
                    <a:lnTo>
                      <a:pt x="727" y="56"/>
                    </a:lnTo>
                    <a:lnTo>
                      <a:pt x="732" y="54"/>
                    </a:lnTo>
                    <a:lnTo>
                      <a:pt x="737" y="52"/>
                    </a:lnTo>
                    <a:lnTo>
                      <a:pt x="743" y="50"/>
                    </a:lnTo>
                    <a:lnTo>
                      <a:pt x="748" y="48"/>
                    </a:lnTo>
                    <a:lnTo>
                      <a:pt x="753" y="46"/>
                    </a:lnTo>
                    <a:lnTo>
                      <a:pt x="758" y="44"/>
                    </a:lnTo>
                    <a:lnTo>
                      <a:pt x="763" y="43"/>
                    </a:lnTo>
                    <a:lnTo>
                      <a:pt x="768" y="41"/>
                    </a:lnTo>
                    <a:lnTo>
                      <a:pt x="773" y="40"/>
                    </a:lnTo>
                    <a:lnTo>
                      <a:pt x="778" y="38"/>
                    </a:lnTo>
                    <a:lnTo>
                      <a:pt x="783" y="37"/>
                    </a:lnTo>
                    <a:lnTo>
                      <a:pt x="788" y="36"/>
                    </a:lnTo>
                    <a:lnTo>
                      <a:pt x="793" y="34"/>
                    </a:lnTo>
                    <a:lnTo>
                      <a:pt x="798" y="33"/>
                    </a:lnTo>
                    <a:lnTo>
                      <a:pt x="803" y="31"/>
                    </a:lnTo>
                    <a:lnTo>
                      <a:pt x="808" y="30"/>
                    </a:lnTo>
                    <a:lnTo>
                      <a:pt x="813" y="29"/>
                    </a:lnTo>
                    <a:lnTo>
                      <a:pt x="818" y="28"/>
                    </a:lnTo>
                    <a:lnTo>
                      <a:pt x="823" y="27"/>
                    </a:lnTo>
                    <a:lnTo>
                      <a:pt x="829" y="26"/>
                    </a:lnTo>
                    <a:lnTo>
                      <a:pt x="834" y="25"/>
                    </a:lnTo>
                    <a:lnTo>
                      <a:pt x="839" y="24"/>
                    </a:lnTo>
                    <a:lnTo>
                      <a:pt x="844" y="23"/>
                    </a:lnTo>
                    <a:lnTo>
                      <a:pt x="849" y="22"/>
                    </a:lnTo>
                    <a:lnTo>
                      <a:pt x="854" y="21"/>
                    </a:lnTo>
                    <a:lnTo>
                      <a:pt x="859" y="21"/>
                    </a:lnTo>
                    <a:lnTo>
                      <a:pt x="864" y="20"/>
                    </a:lnTo>
                    <a:lnTo>
                      <a:pt x="869" y="19"/>
                    </a:lnTo>
                    <a:lnTo>
                      <a:pt x="874" y="19"/>
                    </a:lnTo>
                    <a:lnTo>
                      <a:pt x="879" y="18"/>
                    </a:lnTo>
                    <a:lnTo>
                      <a:pt x="884" y="17"/>
                    </a:lnTo>
                    <a:lnTo>
                      <a:pt x="889" y="16"/>
                    </a:lnTo>
                    <a:lnTo>
                      <a:pt x="894" y="16"/>
                    </a:lnTo>
                    <a:lnTo>
                      <a:pt x="899" y="15"/>
                    </a:lnTo>
                    <a:lnTo>
                      <a:pt x="904" y="15"/>
                    </a:lnTo>
                    <a:lnTo>
                      <a:pt x="909" y="14"/>
                    </a:lnTo>
                    <a:lnTo>
                      <a:pt x="914" y="14"/>
                    </a:lnTo>
                    <a:lnTo>
                      <a:pt x="919" y="13"/>
                    </a:lnTo>
                    <a:lnTo>
                      <a:pt x="924" y="13"/>
                    </a:lnTo>
                    <a:lnTo>
                      <a:pt x="929" y="12"/>
                    </a:lnTo>
                    <a:lnTo>
                      <a:pt x="935" y="12"/>
                    </a:lnTo>
                    <a:lnTo>
                      <a:pt x="940" y="11"/>
                    </a:lnTo>
                    <a:lnTo>
                      <a:pt x="945" y="11"/>
                    </a:lnTo>
                    <a:lnTo>
                      <a:pt x="950" y="10"/>
                    </a:lnTo>
                    <a:lnTo>
                      <a:pt x="955" y="10"/>
                    </a:lnTo>
                    <a:lnTo>
                      <a:pt x="960" y="10"/>
                    </a:lnTo>
                    <a:lnTo>
                      <a:pt x="965" y="9"/>
                    </a:lnTo>
                    <a:lnTo>
                      <a:pt x="970" y="9"/>
                    </a:lnTo>
                    <a:lnTo>
                      <a:pt x="975" y="9"/>
                    </a:lnTo>
                    <a:lnTo>
                      <a:pt x="980" y="8"/>
                    </a:lnTo>
                    <a:lnTo>
                      <a:pt x="985" y="8"/>
                    </a:lnTo>
                    <a:lnTo>
                      <a:pt x="990" y="7"/>
                    </a:lnTo>
                    <a:lnTo>
                      <a:pt x="995" y="7"/>
                    </a:lnTo>
                    <a:lnTo>
                      <a:pt x="1000" y="7"/>
                    </a:lnTo>
                    <a:lnTo>
                      <a:pt x="1005" y="7"/>
                    </a:lnTo>
                    <a:lnTo>
                      <a:pt x="1010" y="6"/>
                    </a:lnTo>
                    <a:lnTo>
                      <a:pt x="1016" y="6"/>
                    </a:lnTo>
                    <a:lnTo>
                      <a:pt x="1021" y="6"/>
                    </a:lnTo>
                    <a:lnTo>
                      <a:pt x="1026" y="6"/>
                    </a:lnTo>
                    <a:lnTo>
                      <a:pt x="1031" y="6"/>
                    </a:lnTo>
                    <a:lnTo>
                      <a:pt x="1036" y="5"/>
                    </a:lnTo>
                    <a:lnTo>
                      <a:pt x="1041" y="5"/>
                    </a:lnTo>
                    <a:lnTo>
                      <a:pt x="1046" y="5"/>
                    </a:lnTo>
                    <a:lnTo>
                      <a:pt x="1051" y="5"/>
                    </a:lnTo>
                    <a:lnTo>
                      <a:pt x="1056" y="4"/>
                    </a:lnTo>
                    <a:lnTo>
                      <a:pt x="1061" y="4"/>
                    </a:lnTo>
                    <a:lnTo>
                      <a:pt x="1066" y="4"/>
                    </a:lnTo>
                    <a:lnTo>
                      <a:pt x="1071" y="4"/>
                    </a:lnTo>
                    <a:lnTo>
                      <a:pt x="1076" y="4"/>
                    </a:lnTo>
                    <a:lnTo>
                      <a:pt x="1081" y="4"/>
                    </a:lnTo>
                    <a:lnTo>
                      <a:pt x="1086" y="4"/>
                    </a:lnTo>
                    <a:lnTo>
                      <a:pt x="1091" y="3"/>
                    </a:lnTo>
                    <a:lnTo>
                      <a:pt x="1096" y="3"/>
                    </a:lnTo>
                    <a:lnTo>
                      <a:pt x="1101" y="3"/>
                    </a:lnTo>
                    <a:lnTo>
                      <a:pt x="1106" y="3"/>
                    </a:lnTo>
                    <a:lnTo>
                      <a:pt x="1111" y="3"/>
                    </a:lnTo>
                    <a:lnTo>
                      <a:pt x="1116" y="3"/>
                    </a:lnTo>
                    <a:lnTo>
                      <a:pt x="1121" y="3"/>
                    </a:lnTo>
                    <a:lnTo>
                      <a:pt x="1126" y="3"/>
                    </a:lnTo>
                    <a:lnTo>
                      <a:pt x="1132" y="3"/>
                    </a:lnTo>
                    <a:lnTo>
                      <a:pt x="1137" y="2"/>
                    </a:lnTo>
                    <a:lnTo>
                      <a:pt x="1142" y="2"/>
                    </a:lnTo>
                    <a:lnTo>
                      <a:pt x="1147" y="2"/>
                    </a:lnTo>
                    <a:lnTo>
                      <a:pt x="1152" y="2"/>
                    </a:lnTo>
                    <a:lnTo>
                      <a:pt x="1157" y="2"/>
                    </a:lnTo>
                    <a:lnTo>
                      <a:pt x="1162" y="2"/>
                    </a:lnTo>
                    <a:lnTo>
                      <a:pt x="1167" y="2"/>
                    </a:lnTo>
                    <a:lnTo>
                      <a:pt x="1172" y="2"/>
                    </a:lnTo>
                    <a:lnTo>
                      <a:pt x="1177" y="2"/>
                    </a:lnTo>
                    <a:lnTo>
                      <a:pt x="1182" y="2"/>
                    </a:lnTo>
                    <a:lnTo>
                      <a:pt x="1187" y="2"/>
                    </a:lnTo>
                    <a:lnTo>
                      <a:pt x="1192" y="2"/>
                    </a:lnTo>
                    <a:lnTo>
                      <a:pt x="1197" y="2"/>
                    </a:lnTo>
                    <a:lnTo>
                      <a:pt x="1202" y="2"/>
                    </a:lnTo>
                    <a:lnTo>
                      <a:pt x="1208" y="1"/>
                    </a:lnTo>
                    <a:lnTo>
                      <a:pt x="1213" y="1"/>
                    </a:lnTo>
                    <a:lnTo>
                      <a:pt x="1218" y="1"/>
                    </a:lnTo>
                    <a:lnTo>
                      <a:pt x="1223" y="1"/>
                    </a:lnTo>
                    <a:lnTo>
                      <a:pt x="1228" y="1"/>
                    </a:lnTo>
                    <a:lnTo>
                      <a:pt x="1233" y="1"/>
                    </a:lnTo>
                    <a:lnTo>
                      <a:pt x="1238" y="1"/>
                    </a:lnTo>
                    <a:lnTo>
                      <a:pt x="1243" y="1"/>
                    </a:lnTo>
                    <a:lnTo>
                      <a:pt x="1248" y="1"/>
                    </a:lnTo>
                    <a:lnTo>
                      <a:pt x="1253" y="1"/>
                    </a:lnTo>
                    <a:lnTo>
                      <a:pt x="1258" y="1"/>
                    </a:lnTo>
                    <a:lnTo>
                      <a:pt x="1263" y="1"/>
                    </a:lnTo>
                    <a:lnTo>
                      <a:pt x="1268" y="1"/>
                    </a:lnTo>
                    <a:lnTo>
                      <a:pt x="1273" y="1"/>
                    </a:lnTo>
                    <a:lnTo>
                      <a:pt x="1278" y="1"/>
                    </a:lnTo>
                    <a:lnTo>
                      <a:pt x="1283" y="1"/>
                    </a:lnTo>
                    <a:lnTo>
                      <a:pt x="1288" y="1"/>
                    </a:lnTo>
                    <a:lnTo>
                      <a:pt x="1293" y="1"/>
                    </a:lnTo>
                    <a:lnTo>
                      <a:pt x="1298" y="1"/>
                    </a:lnTo>
                    <a:lnTo>
                      <a:pt x="1303" y="0"/>
                    </a:lnTo>
                    <a:lnTo>
                      <a:pt x="1308" y="0"/>
                    </a:lnTo>
                    <a:lnTo>
                      <a:pt x="1313" y="0"/>
                    </a:lnTo>
                    <a:lnTo>
                      <a:pt x="1318" y="0"/>
                    </a:lnTo>
                    <a:lnTo>
                      <a:pt x="1324" y="0"/>
                    </a:lnTo>
                    <a:lnTo>
                      <a:pt x="1329" y="0"/>
                    </a:lnTo>
                    <a:lnTo>
                      <a:pt x="1334" y="0"/>
                    </a:lnTo>
                    <a:lnTo>
                      <a:pt x="1339" y="0"/>
                    </a:lnTo>
                    <a:lnTo>
                      <a:pt x="1344" y="0"/>
                    </a:lnTo>
                    <a:lnTo>
                      <a:pt x="1349" y="0"/>
                    </a:lnTo>
                    <a:lnTo>
                      <a:pt x="1354" y="0"/>
                    </a:lnTo>
                    <a:lnTo>
                      <a:pt x="1359" y="0"/>
                    </a:lnTo>
                    <a:lnTo>
                      <a:pt x="1364" y="0"/>
                    </a:lnTo>
                    <a:lnTo>
                      <a:pt x="1369" y="0"/>
                    </a:lnTo>
                    <a:lnTo>
                      <a:pt x="1374" y="0"/>
                    </a:lnTo>
                    <a:lnTo>
                      <a:pt x="1379" y="0"/>
                    </a:lnTo>
                    <a:lnTo>
                      <a:pt x="1384" y="0"/>
                    </a:lnTo>
                    <a:lnTo>
                      <a:pt x="1389" y="0"/>
                    </a:lnTo>
                    <a:lnTo>
                      <a:pt x="1394" y="0"/>
                    </a:lnTo>
                    <a:lnTo>
                      <a:pt x="1399" y="0"/>
                    </a:lnTo>
                    <a:lnTo>
                      <a:pt x="1405" y="0"/>
                    </a:lnTo>
                    <a:lnTo>
                      <a:pt x="1410" y="0"/>
                    </a:lnTo>
                    <a:lnTo>
                      <a:pt x="1415" y="0"/>
                    </a:lnTo>
                    <a:lnTo>
                      <a:pt x="1420" y="0"/>
                    </a:lnTo>
                    <a:lnTo>
                      <a:pt x="1425" y="0"/>
                    </a:lnTo>
                    <a:lnTo>
                      <a:pt x="1430" y="0"/>
                    </a:lnTo>
                    <a:lnTo>
                      <a:pt x="1435" y="0"/>
                    </a:lnTo>
                    <a:lnTo>
                      <a:pt x="1440" y="0"/>
                    </a:lnTo>
                    <a:lnTo>
                      <a:pt x="1445" y="0"/>
                    </a:lnTo>
                    <a:lnTo>
                      <a:pt x="1450" y="0"/>
                    </a:lnTo>
                    <a:lnTo>
                      <a:pt x="1455" y="0"/>
                    </a:lnTo>
                    <a:lnTo>
                      <a:pt x="1460" y="0"/>
                    </a:lnTo>
                    <a:lnTo>
                      <a:pt x="1465" y="0"/>
                    </a:lnTo>
                    <a:lnTo>
                      <a:pt x="1470" y="0"/>
                    </a:lnTo>
                    <a:lnTo>
                      <a:pt x="1475" y="0"/>
                    </a:lnTo>
                    <a:lnTo>
                      <a:pt x="1480" y="0"/>
                    </a:lnTo>
                    <a:lnTo>
                      <a:pt x="1485" y="0"/>
                    </a:lnTo>
                    <a:lnTo>
                      <a:pt x="1490" y="0"/>
                    </a:lnTo>
                    <a:lnTo>
                      <a:pt x="1495" y="0"/>
                    </a:lnTo>
                    <a:lnTo>
                      <a:pt x="1501" y="0"/>
                    </a:lnTo>
                    <a:lnTo>
                      <a:pt x="1506" y="0"/>
                    </a:lnTo>
                    <a:lnTo>
                      <a:pt x="1511" y="0"/>
                    </a:lnTo>
                    <a:lnTo>
                      <a:pt x="1516" y="0"/>
                    </a:lnTo>
                    <a:lnTo>
                      <a:pt x="1521" y="0"/>
                    </a:lnTo>
                    <a:lnTo>
                      <a:pt x="1526" y="0"/>
                    </a:lnTo>
                    <a:lnTo>
                      <a:pt x="1531" y="0"/>
                    </a:lnTo>
                    <a:lnTo>
                      <a:pt x="1536" y="0"/>
                    </a:lnTo>
                    <a:lnTo>
                      <a:pt x="1541" y="0"/>
                    </a:lnTo>
                    <a:lnTo>
                      <a:pt x="1546" y="0"/>
                    </a:lnTo>
                    <a:lnTo>
                      <a:pt x="1551" y="0"/>
                    </a:lnTo>
                    <a:lnTo>
                      <a:pt x="1556" y="0"/>
                    </a:lnTo>
                    <a:lnTo>
                      <a:pt x="1561" y="0"/>
                    </a:lnTo>
                    <a:lnTo>
                      <a:pt x="1566" y="0"/>
                    </a:lnTo>
                    <a:lnTo>
                      <a:pt x="1571" y="0"/>
                    </a:lnTo>
                    <a:lnTo>
                      <a:pt x="1576" y="0"/>
                    </a:lnTo>
                    <a:lnTo>
                      <a:pt x="1581" y="0"/>
                    </a:lnTo>
                    <a:lnTo>
                      <a:pt x="1586" y="0"/>
                    </a:lnTo>
                    <a:lnTo>
                      <a:pt x="1591" y="0"/>
                    </a:lnTo>
                    <a:lnTo>
                      <a:pt x="1596" y="0"/>
                    </a:lnTo>
                    <a:lnTo>
                      <a:pt x="1602" y="0"/>
                    </a:lnTo>
                    <a:lnTo>
                      <a:pt x="1607" y="0"/>
                    </a:lnTo>
                    <a:lnTo>
                      <a:pt x="1612" y="0"/>
                    </a:lnTo>
                    <a:lnTo>
                      <a:pt x="1617" y="0"/>
                    </a:lnTo>
                    <a:lnTo>
                      <a:pt x="1622" y="0"/>
                    </a:lnTo>
                    <a:lnTo>
                      <a:pt x="1627" y="0"/>
                    </a:lnTo>
                    <a:lnTo>
                      <a:pt x="1632" y="0"/>
                    </a:lnTo>
                    <a:lnTo>
                      <a:pt x="1637" y="0"/>
                    </a:lnTo>
                    <a:lnTo>
                      <a:pt x="1642" y="0"/>
                    </a:lnTo>
                    <a:lnTo>
                      <a:pt x="1647" y="0"/>
                    </a:lnTo>
                    <a:lnTo>
                      <a:pt x="1652" y="0"/>
                    </a:lnTo>
                    <a:lnTo>
                      <a:pt x="1657" y="0"/>
                    </a:lnTo>
                    <a:lnTo>
                      <a:pt x="1662" y="0"/>
                    </a:lnTo>
                    <a:lnTo>
                      <a:pt x="1667" y="0"/>
                    </a:lnTo>
                    <a:lnTo>
                      <a:pt x="1672" y="0"/>
                    </a:lnTo>
                    <a:lnTo>
                      <a:pt x="1678" y="0"/>
                    </a:lnTo>
                    <a:lnTo>
                      <a:pt x="1683" y="0"/>
                    </a:lnTo>
                    <a:lnTo>
                      <a:pt x="1688" y="0"/>
                    </a:lnTo>
                    <a:lnTo>
                      <a:pt x="1693" y="0"/>
                    </a:lnTo>
                    <a:lnTo>
                      <a:pt x="1698" y="0"/>
                    </a:lnTo>
                    <a:lnTo>
                      <a:pt x="1703" y="0"/>
                    </a:lnTo>
                    <a:lnTo>
                      <a:pt x="1708" y="0"/>
                    </a:lnTo>
                    <a:lnTo>
                      <a:pt x="1713" y="0"/>
                    </a:lnTo>
                    <a:lnTo>
                      <a:pt x="1713" y="0"/>
                    </a:lnTo>
                  </a:path>
                </a:pathLst>
              </a:custGeom>
              <a:noFill/>
              <a:ln w="6350" cap="flat">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Freeform 348">
                <a:extLst>
                  <a:ext uri="{FF2B5EF4-FFF2-40B4-BE49-F238E27FC236}">
                    <a16:creationId xmlns:a16="http://schemas.microsoft.com/office/drawing/2014/main" id="{A1F6F3A6-11CF-496B-9619-F805B13C68D1}"/>
                  </a:ext>
                </a:extLst>
              </p:cNvPr>
              <p:cNvSpPr>
                <a:spLocks/>
              </p:cNvSpPr>
              <p:nvPr/>
            </p:nvSpPr>
            <p:spPr bwMode="auto">
              <a:xfrm>
                <a:off x="1306" y="1209"/>
                <a:ext cx="1711" cy="2131"/>
              </a:xfrm>
              <a:custGeom>
                <a:avLst/>
                <a:gdLst>
                  <a:gd name="T0" fmla="*/ 23 w 1711"/>
                  <a:gd name="T1" fmla="*/ 2076 h 2131"/>
                  <a:gd name="T2" fmla="*/ 53 w 1711"/>
                  <a:gd name="T3" fmla="*/ 2057 h 2131"/>
                  <a:gd name="T4" fmla="*/ 84 w 1711"/>
                  <a:gd name="T5" fmla="*/ 2053 h 2131"/>
                  <a:gd name="T6" fmla="*/ 114 w 1711"/>
                  <a:gd name="T7" fmla="*/ 2053 h 2131"/>
                  <a:gd name="T8" fmla="*/ 144 w 1711"/>
                  <a:gd name="T9" fmla="*/ 2053 h 2131"/>
                  <a:gd name="T10" fmla="*/ 175 w 1711"/>
                  <a:gd name="T11" fmla="*/ 2053 h 2131"/>
                  <a:gd name="T12" fmla="*/ 205 w 1711"/>
                  <a:gd name="T13" fmla="*/ 2053 h 2131"/>
                  <a:gd name="T14" fmla="*/ 235 w 1711"/>
                  <a:gd name="T15" fmla="*/ 2054 h 2131"/>
                  <a:gd name="T16" fmla="*/ 265 w 1711"/>
                  <a:gd name="T17" fmla="*/ 1857 h 2131"/>
                  <a:gd name="T18" fmla="*/ 296 w 1711"/>
                  <a:gd name="T19" fmla="*/ 1550 h 2131"/>
                  <a:gd name="T20" fmla="*/ 326 w 1711"/>
                  <a:gd name="T21" fmla="*/ 1226 h 2131"/>
                  <a:gd name="T22" fmla="*/ 357 w 1711"/>
                  <a:gd name="T23" fmla="*/ 962 h 2131"/>
                  <a:gd name="T24" fmla="*/ 387 w 1711"/>
                  <a:gd name="T25" fmla="*/ 754 h 2131"/>
                  <a:gd name="T26" fmla="*/ 417 w 1711"/>
                  <a:gd name="T27" fmla="*/ 591 h 2131"/>
                  <a:gd name="T28" fmla="*/ 447 w 1711"/>
                  <a:gd name="T29" fmla="*/ 463 h 2131"/>
                  <a:gd name="T30" fmla="*/ 478 w 1711"/>
                  <a:gd name="T31" fmla="*/ 363 h 2131"/>
                  <a:gd name="T32" fmla="*/ 508 w 1711"/>
                  <a:gd name="T33" fmla="*/ 284 h 2131"/>
                  <a:gd name="T34" fmla="*/ 538 w 1711"/>
                  <a:gd name="T35" fmla="*/ 222 h 2131"/>
                  <a:gd name="T36" fmla="*/ 569 w 1711"/>
                  <a:gd name="T37" fmla="*/ 174 h 2131"/>
                  <a:gd name="T38" fmla="*/ 599 w 1711"/>
                  <a:gd name="T39" fmla="*/ 136 h 2131"/>
                  <a:gd name="T40" fmla="*/ 629 w 1711"/>
                  <a:gd name="T41" fmla="*/ 107 h 2131"/>
                  <a:gd name="T42" fmla="*/ 660 w 1711"/>
                  <a:gd name="T43" fmla="*/ 84 h 2131"/>
                  <a:gd name="T44" fmla="*/ 690 w 1711"/>
                  <a:gd name="T45" fmla="*/ 65 h 2131"/>
                  <a:gd name="T46" fmla="*/ 720 w 1711"/>
                  <a:gd name="T47" fmla="*/ 51 h 2131"/>
                  <a:gd name="T48" fmla="*/ 751 w 1711"/>
                  <a:gd name="T49" fmla="*/ 40 h 2131"/>
                  <a:gd name="T50" fmla="*/ 781 w 1711"/>
                  <a:gd name="T51" fmla="*/ 31 h 2131"/>
                  <a:gd name="T52" fmla="*/ 811 w 1711"/>
                  <a:gd name="T53" fmla="*/ 24 h 2131"/>
                  <a:gd name="T54" fmla="*/ 842 w 1711"/>
                  <a:gd name="T55" fmla="*/ 19 h 2131"/>
                  <a:gd name="T56" fmla="*/ 872 w 1711"/>
                  <a:gd name="T57" fmla="*/ 15 h 2131"/>
                  <a:gd name="T58" fmla="*/ 902 w 1711"/>
                  <a:gd name="T59" fmla="*/ 12 h 2131"/>
                  <a:gd name="T60" fmla="*/ 933 w 1711"/>
                  <a:gd name="T61" fmla="*/ 9 h 2131"/>
                  <a:gd name="T62" fmla="*/ 963 w 1711"/>
                  <a:gd name="T63" fmla="*/ 7 h 2131"/>
                  <a:gd name="T64" fmla="*/ 993 w 1711"/>
                  <a:gd name="T65" fmla="*/ 6 h 2131"/>
                  <a:gd name="T66" fmla="*/ 1024 w 1711"/>
                  <a:gd name="T67" fmla="*/ 4 h 2131"/>
                  <a:gd name="T68" fmla="*/ 1054 w 1711"/>
                  <a:gd name="T69" fmla="*/ 3 h 2131"/>
                  <a:gd name="T70" fmla="*/ 1084 w 1711"/>
                  <a:gd name="T71" fmla="*/ 3 h 2131"/>
                  <a:gd name="T72" fmla="*/ 1114 w 1711"/>
                  <a:gd name="T73" fmla="*/ 2 h 2131"/>
                  <a:gd name="T74" fmla="*/ 1145 w 1711"/>
                  <a:gd name="T75" fmla="*/ 2 h 2131"/>
                  <a:gd name="T76" fmla="*/ 1175 w 1711"/>
                  <a:gd name="T77" fmla="*/ 1 h 2131"/>
                  <a:gd name="T78" fmla="*/ 1206 w 1711"/>
                  <a:gd name="T79" fmla="*/ 1 h 2131"/>
                  <a:gd name="T80" fmla="*/ 1236 w 1711"/>
                  <a:gd name="T81" fmla="*/ 1 h 2131"/>
                  <a:gd name="T82" fmla="*/ 1266 w 1711"/>
                  <a:gd name="T83" fmla="*/ 0 h 2131"/>
                  <a:gd name="T84" fmla="*/ 1296 w 1711"/>
                  <a:gd name="T85" fmla="*/ 0 h 2131"/>
                  <a:gd name="T86" fmla="*/ 1327 w 1711"/>
                  <a:gd name="T87" fmla="*/ 0 h 2131"/>
                  <a:gd name="T88" fmla="*/ 1357 w 1711"/>
                  <a:gd name="T89" fmla="*/ 0 h 2131"/>
                  <a:gd name="T90" fmla="*/ 1387 w 1711"/>
                  <a:gd name="T91" fmla="*/ 0 h 2131"/>
                  <a:gd name="T92" fmla="*/ 1418 w 1711"/>
                  <a:gd name="T93" fmla="*/ 0 h 2131"/>
                  <a:gd name="T94" fmla="*/ 1448 w 1711"/>
                  <a:gd name="T95" fmla="*/ 0 h 2131"/>
                  <a:gd name="T96" fmla="*/ 1478 w 1711"/>
                  <a:gd name="T97" fmla="*/ 0 h 2131"/>
                  <a:gd name="T98" fmla="*/ 1509 w 1711"/>
                  <a:gd name="T99" fmla="*/ 0 h 2131"/>
                  <a:gd name="T100" fmla="*/ 1539 w 1711"/>
                  <a:gd name="T101" fmla="*/ 0 h 2131"/>
                  <a:gd name="T102" fmla="*/ 1569 w 1711"/>
                  <a:gd name="T103" fmla="*/ 0 h 2131"/>
                  <a:gd name="T104" fmla="*/ 1600 w 1711"/>
                  <a:gd name="T105" fmla="*/ 0 h 2131"/>
                  <a:gd name="T106" fmla="*/ 1630 w 1711"/>
                  <a:gd name="T107" fmla="*/ 0 h 2131"/>
                  <a:gd name="T108" fmla="*/ 1660 w 1711"/>
                  <a:gd name="T109" fmla="*/ 0 h 2131"/>
                  <a:gd name="T110" fmla="*/ 1691 w 1711"/>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1" h="2131">
                    <a:moveTo>
                      <a:pt x="0" y="2131"/>
                    </a:moveTo>
                    <a:lnTo>
                      <a:pt x="3" y="2116"/>
                    </a:lnTo>
                    <a:lnTo>
                      <a:pt x="8" y="2102"/>
                    </a:lnTo>
                    <a:lnTo>
                      <a:pt x="13" y="2091"/>
                    </a:lnTo>
                    <a:lnTo>
                      <a:pt x="18" y="2082"/>
                    </a:lnTo>
                    <a:lnTo>
                      <a:pt x="23" y="2076"/>
                    </a:lnTo>
                    <a:lnTo>
                      <a:pt x="28" y="2070"/>
                    </a:lnTo>
                    <a:lnTo>
                      <a:pt x="33" y="2066"/>
                    </a:lnTo>
                    <a:lnTo>
                      <a:pt x="38" y="2063"/>
                    </a:lnTo>
                    <a:lnTo>
                      <a:pt x="43" y="2060"/>
                    </a:lnTo>
                    <a:lnTo>
                      <a:pt x="48" y="2059"/>
                    </a:lnTo>
                    <a:lnTo>
                      <a:pt x="53" y="2057"/>
                    </a:lnTo>
                    <a:lnTo>
                      <a:pt x="58" y="2056"/>
                    </a:lnTo>
                    <a:lnTo>
                      <a:pt x="63" y="2055"/>
                    </a:lnTo>
                    <a:lnTo>
                      <a:pt x="68" y="2055"/>
                    </a:lnTo>
                    <a:lnTo>
                      <a:pt x="74" y="2054"/>
                    </a:lnTo>
                    <a:lnTo>
                      <a:pt x="79" y="2053"/>
                    </a:lnTo>
                    <a:lnTo>
                      <a:pt x="84" y="2053"/>
                    </a:lnTo>
                    <a:lnTo>
                      <a:pt x="89" y="2053"/>
                    </a:lnTo>
                    <a:lnTo>
                      <a:pt x="94" y="2053"/>
                    </a:lnTo>
                    <a:lnTo>
                      <a:pt x="99" y="2053"/>
                    </a:lnTo>
                    <a:lnTo>
                      <a:pt x="104" y="2053"/>
                    </a:lnTo>
                    <a:lnTo>
                      <a:pt x="109" y="2053"/>
                    </a:lnTo>
                    <a:lnTo>
                      <a:pt x="114" y="2053"/>
                    </a:lnTo>
                    <a:lnTo>
                      <a:pt x="119" y="2053"/>
                    </a:lnTo>
                    <a:lnTo>
                      <a:pt x="124" y="2053"/>
                    </a:lnTo>
                    <a:lnTo>
                      <a:pt x="129" y="2053"/>
                    </a:lnTo>
                    <a:lnTo>
                      <a:pt x="134" y="2053"/>
                    </a:lnTo>
                    <a:lnTo>
                      <a:pt x="139" y="2053"/>
                    </a:lnTo>
                    <a:lnTo>
                      <a:pt x="144" y="2053"/>
                    </a:lnTo>
                    <a:lnTo>
                      <a:pt x="149" y="2053"/>
                    </a:lnTo>
                    <a:lnTo>
                      <a:pt x="154" y="2053"/>
                    </a:lnTo>
                    <a:lnTo>
                      <a:pt x="160" y="2053"/>
                    </a:lnTo>
                    <a:lnTo>
                      <a:pt x="165" y="2053"/>
                    </a:lnTo>
                    <a:lnTo>
                      <a:pt x="170" y="2053"/>
                    </a:lnTo>
                    <a:lnTo>
                      <a:pt x="175" y="2053"/>
                    </a:lnTo>
                    <a:lnTo>
                      <a:pt x="180" y="2053"/>
                    </a:lnTo>
                    <a:lnTo>
                      <a:pt x="185" y="2053"/>
                    </a:lnTo>
                    <a:lnTo>
                      <a:pt x="190" y="2053"/>
                    </a:lnTo>
                    <a:lnTo>
                      <a:pt x="195" y="2053"/>
                    </a:lnTo>
                    <a:lnTo>
                      <a:pt x="200" y="2053"/>
                    </a:lnTo>
                    <a:lnTo>
                      <a:pt x="205" y="2053"/>
                    </a:lnTo>
                    <a:lnTo>
                      <a:pt x="210" y="2054"/>
                    </a:lnTo>
                    <a:lnTo>
                      <a:pt x="215" y="2054"/>
                    </a:lnTo>
                    <a:lnTo>
                      <a:pt x="220" y="2054"/>
                    </a:lnTo>
                    <a:lnTo>
                      <a:pt x="225" y="2054"/>
                    </a:lnTo>
                    <a:lnTo>
                      <a:pt x="230" y="2054"/>
                    </a:lnTo>
                    <a:lnTo>
                      <a:pt x="235" y="2054"/>
                    </a:lnTo>
                    <a:lnTo>
                      <a:pt x="240" y="2054"/>
                    </a:lnTo>
                    <a:lnTo>
                      <a:pt x="245" y="2054"/>
                    </a:lnTo>
                    <a:lnTo>
                      <a:pt x="250" y="2054"/>
                    </a:lnTo>
                    <a:lnTo>
                      <a:pt x="255" y="1882"/>
                    </a:lnTo>
                    <a:lnTo>
                      <a:pt x="260" y="1884"/>
                    </a:lnTo>
                    <a:lnTo>
                      <a:pt x="265" y="1857"/>
                    </a:lnTo>
                    <a:lnTo>
                      <a:pt x="271" y="1820"/>
                    </a:lnTo>
                    <a:lnTo>
                      <a:pt x="276" y="1773"/>
                    </a:lnTo>
                    <a:lnTo>
                      <a:pt x="281" y="1721"/>
                    </a:lnTo>
                    <a:lnTo>
                      <a:pt x="286" y="1666"/>
                    </a:lnTo>
                    <a:lnTo>
                      <a:pt x="291" y="1608"/>
                    </a:lnTo>
                    <a:lnTo>
                      <a:pt x="296" y="1550"/>
                    </a:lnTo>
                    <a:lnTo>
                      <a:pt x="301" y="1493"/>
                    </a:lnTo>
                    <a:lnTo>
                      <a:pt x="306" y="1437"/>
                    </a:lnTo>
                    <a:lnTo>
                      <a:pt x="311" y="1382"/>
                    </a:lnTo>
                    <a:lnTo>
                      <a:pt x="316" y="1328"/>
                    </a:lnTo>
                    <a:lnTo>
                      <a:pt x="321" y="1276"/>
                    </a:lnTo>
                    <a:lnTo>
                      <a:pt x="326" y="1226"/>
                    </a:lnTo>
                    <a:lnTo>
                      <a:pt x="331" y="1178"/>
                    </a:lnTo>
                    <a:lnTo>
                      <a:pt x="336" y="1131"/>
                    </a:lnTo>
                    <a:lnTo>
                      <a:pt x="341" y="1086"/>
                    </a:lnTo>
                    <a:lnTo>
                      <a:pt x="347" y="1043"/>
                    </a:lnTo>
                    <a:lnTo>
                      <a:pt x="352" y="1002"/>
                    </a:lnTo>
                    <a:lnTo>
                      <a:pt x="357" y="962"/>
                    </a:lnTo>
                    <a:lnTo>
                      <a:pt x="362" y="924"/>
                    </a:lnTo>
                    <a:lnTo>
                      <a:pt x="367" y="887"/>
                    </a:lnTo>
                    <a:lnTo>
                      <a:pt x="372" y="852"/>
                    </a:lnTo>
                    <a:lnTo>
                      <a:pt x="377" y="818"/>
                    </a:lnTo>
                    <a:lnTo>
                      <a:pt x="382" y="785"/>
                    </a:lnTo>
                    <a:lnTo>
                      <a:pt x="387" y="754"/>
                    </a:lnTo>
                    <a:lnTo>
                      <a:pt x="392" y="724"/>
                    </a:lnTo>
                    <a:lnTo>
                      <a:pt x="397" y="695"/>
                    </a:lnTo>
                    <a:lnTo>
                      <a:pt x="402" y="668"/>
                    </a:lnTo>
                    <a:lnTo>
                      <a:pt x="407" y="641"/>
                    </a:lnTo>
                    <a:lnTo>
                      <a:pt x="412" y="615"/>
                    </a:lnTo>
                    <a:lnTo>
                      <a:pt x="417" y="591"/>
                    </a:lnTo>
                    <a:lnTo>
                      <a:pt x="422" y="567"/>
                    </a:lnTo>
                    <a:lnTo>
                      <a:pt x="427" y="545"/>
                    </a:lnTo>
                    <a:lnTo>
                      <a:pt x="432" y="523"/>
                    </a:lnTo>
                    <a:lnTo>
                      <a:pt x="437" y="502"/>
                    </a:lnTo>
                    <a:lnTo>
                      <a:pt x="442" y="482"/>
                    </a:lnTo>
                    <a:lnTo>
                      <a:pt x="447" y="463"/>
                    </a:lnTo>
                    <a:lnTo>
                      <a:pt x="452" y="444"/>
                    </a:lnTo>
                    <a:lnTo>
                      <a:pt x="457" y="427"/>
                    </a:lnTo>
                    <a:lnTo>
                      <a:pt x="463" y="410"/>
                    </a:lnTo>
                    <a:lnTo>
                      <a:pt x="468" y="393"/>
                    </a:lnTo>
                    <a:lnTo>
                      <a:pt x="473" y="378"/>
                    </a:lnTo>
                    <a:lnTo>
                      <a:pt x="478" y="363"/>
                    </a:lnTo>
                    <a:lnTo>
                      <a:pt x="483" y="348"/>
                    </a:lnTo>
                    <a:lnTo>
                      <a:pt x="488" y="334"/>
                    </a:lnTo>
                    <a:lnTo>
                      <a:pt x="493" y="321"/>
                    </a:lnTo>
                    <a:lnTo>
                      <a:pt x="498" y="308"/>
                    </a:lnTo>
                    <a:lnTo>
                      <a:pt x="503" y="296"/>
                    </a:lnTo>
                    <a:lnTo>
                      <a:pt x="508" y="284"/>
                    </a:lnTo>
                    <a:lnTo>
                      <a:pt x="513" y="273"/>
                    </a:lnTo>
                    <a:lnTo>
                      <a:pt x="518" y="262"/>
                    </a:lnTo>
                    <a:lnTo>
                      <a:pt x="523" y="251"/>
                    </a:lnTo>
                    <a:lnTo>
                      <a:pt x="528" y="241"/>
                    </a:lnTo>
                    <a:lnTo>
                      <a:pt x="533" y="232"/>
                    </a:lnTo>
                    <a:lnTo>
                      <a:pt x="538" y="222"/>
                    </a:lnTo>
                    <a:lnTo>
                      <a:pt x="544" y="214"/>
                    </a:lnTo>
                    <a:lnTo>
                      <a:pt x="549" y="205"/>
                    </a:lnTo>
                    <a:lnTo>
                      <a:pt x="554" y="197"/>
                    </a:lnTo>
                    <a:lnTo>
                      <a:pt x="559" y="189"/>
                    </a:lnTo>
                    <a:lnTo>
                      <a:pt x="564" y="181"/>
                    </a:lnTo>
                    <a:lnTo>
                      <a:pt x="569" y="174"/>
                    </a:lnTo>
                    <a:lnTo>
                      <a:pt x="574" y="167"/>
                    </a:lnTo>
                    <a:lnTo>
                      <a:pt x="579" y="161"/>
                    </a:lnTo>
                    <a:lnTo>
                      <a:pt x="584" y="154"/>
                    </a:lnTo>
                    <a:lnTo>
                      <a:pt x="589" y="148"/>
                    </a:lnTo>
                    <a:lnTo>
                      <a:pt x="594" y="142"/>
                    </a:lnTo>
                    <a:lnTo>
                      <a:pt x="599" y="136"/>
                    </a:lnTo>
                    <a:lnTo>
                      <a:pt x="604" y="131"/>
                    </a:lnTo>
                    <a:lnTo>
                      <a:pt x="609" y="126"/>
                    </a:lnTo>
                    <a:lnTo>
                      <a:pt x="614" y="121"/>
                    </a:lnTo>
                    <a:lnTo>
                      <a:pt x="619" y="116"/>
                    </a:lnTo>
                    <a:lnTo>
                      <a:pt x="624" y="111"/>
                    </a:lnTo>
                    <a:lnTo>
                      <a:pt x="629" y="107"/>
                    </a:lnTo>
                    <a:lnTo>
                      <a:pt x="634" y="103"/>
                    </a:lnTo>
                    <a:lnTo>
                      <a:pt x="639" y="99"/>
                    </a:lnTo>
                    <a:lnTo>
                      <a:pt x="644" y="95"/>
                    </a:lnTo>
                    <a:lnTo>
                      <a:pt x="650" y="91"/>
                    </a:lnTo>
                    <a:lnTo>
                      <a:pt x="655" y="87"/>
                    </a:lnTo>
                    <a:lnTo>
                      <a:pt x="660" y="84"/>
                    </a:lnTo>
                    <a:lnTo>
                      <a:pt x="665" y="80"/>
                    </a:lnTo>
                    <a:lnTo>
                      <a:pt x="670" y="77"/>
                    </a:lnTo>
                    <a:lnTo>
                      <a:pt x="675" y="74"/>
                    </a:lnTo>
                    <a:lnTo>
                      <a:pt x="680" y="71"/>
                    </a:lnTo>
                    <a:lnTo>
                      <a:pt x="685" y="68"/>
                    </a:lnTo>
                    <a:lnTo>
                      <a:pt x="690" y="65"/>
                    </a:lnTo>
                    <a:lnTo>
                      <a:pt x="695" y="63"/>
                    </a:lnTo>
                    <a:lnTo>
                      <a:pt x="700" y="60"/>
                    </a:lnTo>
                    <a:lnTo>
                      <a:pt x="705" y="58"/>
                    </a:lnTo>
                    <a:lnTo>
                      <a:pt x="710" y="56"/>
                    </a:lnTo>
                    <a:lnTo>
                      <a:pt x="715" y="53"/>
                    </a:lnTo>
                    <a:lnTo>
                      <a:pt x="720" y="51"/>
                    </a:lnTo>
                    <a:lnTo>
                      <a:pt x="725" y="49"/>
                    </a:lnTo>
                    <a:lnTo>
                      <a:pt x="730" y="47"/>
                    </a:lnTo>
                    <a:lnTo>
                      <a:pt x="735" y="45"/>
                    </a:lnTo>
                    <a:lnTo>
                      <a:pt x="741" y="44"/>
                    </a:lnTo>
                    <a:lnTo>
                      <a:pt x="746" y="42"/>
                    </a:lnTo>
                    <a:lnTo>
                      <a:pt x="751" y="40"/>
                    </a:lnTo>
                    <a:lnTo>
                      <a:pt x="756" y="38"/>
                    </a:lnTo>
                    <a:lnTo>
                      <a:pt x="761" y="37"/>
                    </a:lnTo>
                    <a:lnTo>
                      <a:pt x="766" y="36"/>
                    </a:lnTo>
                    <a:lnTo>
                      <a:pt x="771" y="34"/>
                    </a:lnTo>
                    <a:lnTo>
                      <a:pt x="776" y="33"/>
                    </a:lnTo>
                    <a:lnTo>
                      <a:pt x="781" y="31"/>
                    </a:lnTo>
                    <a:lnTo>
                      <a:pt x="786" y="30"/>
                    </a:lnTo>
                    <a:lnTo>
                      <a:pt x="791" y="29"/>
                    </a:lnTo>
                    <a:lnTo>
                      <a:pt x="796" y="28"/>
                    </a:lnTo>
                    <a:lnTo>
                      <a:pt x="801" y="27"/>
                    </a:lnTo>
                    <a:lnTo>
                      <a:pt x="806" y="26"/>
                    </a:lnTo>
                    <a:lnTo>
                      <a:pt x="811" y="24"/>
                    </a:lnTo>
                    <a:lnTo>
                      <a:pt x="816" y="24"/>
                    </a:lnTo>
                    <a:lnTo>
                      <a:pt x="821" y="23"/>
                    </a:lnTo>
                    <a:lnTo>
                      <a:pt x="827" y="22"/>
                    </a:lnTo>
                    <a:lnTo>
                      <a:pt x="832" y="21"/>
                    </a:lnTo>
                    <a:lnTo>
                      <a:pt x="837" y="20"/>
                    </a:lnTo>
                    <a:lnTo>
                      <a:pt x="842" y="19"/>
                    </a:lnTo>
                    <a:lnTo>
                      <a:pt x="847" y="19"/>
                    </a:lnTo>
                    <a:lnTo>
                      <a:pt x="852" y="18"/>
                    </a:lnTo>
                    <a:lnTo>
                      <a:pt x="857" y="17"/>
                    </a:lnTo>
                    <a:lnTo>
                      <a:pt x="862" y="16"/>
                    </a:lnTo>
                    <a:lnTo>
                      <a:pt x="867" y="16"/>
                    </a:lnTo>
                    <a:lnTo>
                      <a:pt x="872" y="15"/>
                    </a:lnTo>
                    <a:lnTo>
                      <a:pt x="877" y="14"/>
                    </a:lnTo>
                    <a:lnTo>
                      <a:pt x="882" y="14"/>
                    </a:lnTo>
                    <a:lnTo>
                      <a:pt x="887" y="13"/>
                    </a:lnTo>
                    <a:lnTo>
                      <a:pt x="892" y="13"/>
                    </a:lnTo>
                    <a:lnTo>
                      <a:pt x="897" y="12"/>
                    </a:lnTo>
                    <a:lnTo>
                      <a:pt x="902" y="12"/>
                    </a:lnTo>
                    <a:lnTo>
                      <a:pt x="907" y="11"/>
                    </a:lnTo>
                    <a:lnTo>
                      <a:pt x="912" y="11"/>
                    </a:lnTo>
                    <a:lnTo>
                      <a:pt x="917" y="10"/>
                    </a:lnTo>
                    <a:lnTo>
                      <a:pt x="922" y="10"/>
                    </a:lnTo>
                    <a:lnTo>
                      <a:pt x="927" y="10"/>
                    </a:lnTo>
                    <a:lnTo>
                      <a:pt x="933" y="9"/>
                    </a:lnTo>
                    <a:lnTo>
                      <a:pt x="938" y="9"/>
                    </a:lnTo>
                    <a:lnTo>
                      <a:pt x="943" y="9"/>
                    </a:lnTo>
                    <a:lnTo>
                      <a:pt x="948" y="8"/>
                    </a:lnTo>
                    <a:lnTo>
                      <a:pt x="953" y="8"/>
                    </a:lnTo>
                    <a:lnTo>
                      <a:pt x="958" y="7"/>
                    </a:lnTo>
                    <a:lnTo>
                      <a:pt x="963" y="7"/>
                    </a:lnTo>
                    <a:lnTo>
                      <a:pt x="968" y="7"/>
                    </a:lnTo>
                    <a:lnTo>
                      <a:pt x="973" y="7"/>
                    </a:lnTo>
                    <a:lnTo>
                      <a:pt x="978" y="6"/>
                    </a:lnTo>
                    <a:lnTo>
                      <a:pt x="983" y="6"/>
                    </a:lnTo>
                    <a:lnTo>
                      <a:pt x="988" y="6"/>
                    </a:lnTo>
                    <a:lnTo>
                      <a:pt x="993" y="6"/>
                    </a:lnTo>
                    <a:lnTo>
                      <a:pt x="998" y="5"/>
                    </a:lnTo>
                    <a:lnTo>
                      <a:pt x="1003" y="5"/>
                    </a:lnTo>
                    <a:lnTo>
                      <a:pt x="1008" y="5"/>
                    </a:lnTo>
                    <a:lnTo>
                      <a:pt x="1014" y="5"/>
                    </a:lnTo>
                    <a:lnTo>
                      <a:pt x="1019" y="4"/>
                    </a:lnTo>
                    <a:lnTo>
                      <a:pt x="1024" y="4"/>
                    </a:lnTo>
                    <a:lnTo>
                      <a:pt x="1029" y="4"/>
                    </a:lnTo>
                    <a:lnTo>
                      <a:pt x="1034" y="4"/>
                    </a:lnTo>
                    <a:lnTo>
                      <a:pt x="1039" y="4"/>
                    </a:lnTo>
                    <a:lnTo>
                      <a:pt x="1044" y="4"/>
                    </a:lnTo>
                    <a:lnTo>
                      <a:pt x="1049" y="3"/>
                    </a:lnTo>
                    <a:lnTo>
                      <a:pt x="1054" y="3"/>
                    </a:lnTo>
                    <a:lnTo>
                      <a:pt x="1059" y="3"/>
                    </a:lnTo>
                    <a:lnTo>
                      <a:pt x="1064" y="3"/>
                    </a:lnTo>
                    <a:lnTo>
                      <a:pt x="1069" y="3"/>
                    </a:lnTo>
                    <a:lnTo>
                      <a:pt x="1074" y="3"/>
                    </a:lnTo>
                    <a:lnTo>
                      <a:pt x="1079" y="3"/>
                    </a:lnTo>
                    <a:lnTo>
                      <a:pt x="1084" y="3"/>
                    </a:lnTo>
                    <a:lnTo>
                      <a:pt x="1089" y="3"/>
                    </a:lnTo>
                    <a:lnTo>
                      <a:pt x="1094" y="2"/>
                    </a:lnTo>
                    <a:lnTo>
                      <a:pt x="1099" y="2"/>
                    </a:lnTo>
                    <a:lnTo>
                      <a:pt x="1104" y="2"/>
                    </a:lnTo>
                    <a:lnTo>
                      <a:pt x="1109" y="2"/>
                    </a:lnTo>
                    <a:lnTo>
                      <a:pt x="1114" y="2"/>
                    </a:lnTo>
                    <a:lnTo>
                      <a:pt x="1119" y="2"/>
                    </a:lnTo>
                    <a:lnTo>
                      <a:pt x="1124" y="2"/>
                    </a:lnTo>
                    <a:lnTo>
                      <a:pt x="1130" y="2"/>
                    </a:lnTo>
                    <a:lnTo>
                      <a:pt x="1135" y="2"/>
                    </a:lnTo>
                    <a:lnTo>
                      <a:pt x="1140" y="2"/>
                    </a:lnTo>
                    <a:lnTo>
                      <a:pt x="1145" y="2"/>
                    </a:lnTo>
                    <a:lnTo>
                      <a:pt x="1150" y="2"/>
                    </a:lnTo>
                    <a:lnTo>
                      <a:pt x="1155" y="1"/>
                    </a:lnTo>
                    <a:lnTo>
                      <a:pt x="1160" y="1"/>
                    </a:lnTo>
                    <a:lnTo>
                      <a:pt x="1165" y="1"/>
                    </a:lnTo>
                    <a:lnTo>
                      <a:pt x="1170" y="1"/>
                    </a:lnTo>
                    <a:lnTo>
                      <a:pt x="1175" y="1"/>
                    </a:lnTo>
                    <a:lnTo>
                      <a:pt x="1180" y="1"/>
                    </a:lnTo>
                    <a:lnTo>
                      <a:pt x="1185" y="1"/>
                    </a:lnTo>
                    <a:lnTo>
                      <a:pt x="1190" y="1"/>
                    </a:lnTo>
                    <a:lnTo>
                      <a:pt x="1195" y="1"/>
                    </a:lnTo>
                    <a:lnTo>
                      <a:pt x="1200" y="1"/>
                    </a:lnTo>
                    <a:lnTo>
                      <a:pt x="1206" y="1"/>
                    </a:lnTo>
                    <a:lnTo>
                      <a:pt x="1211" y="1"/>
                    </a:lnTo>
                    <a:lnTo>
                      <a:pt x="1216" y="1"/>
                    </a:lnTo>
                    <a:lnTo>
                      <a:pt x="1221" y="1"/>
                    </a:lnTo>
                    <a:lnTo>
                      <a:pt x="1226" y="1"/>
                    </a:lnTo>
                    <a:lnTo>
                      <a:pt x="1231" y="1"/>
                    </a:lnTo>
                    <a:lnTo>
                      <a:pt x="1236" y="1"/>
                    </a:lnTo>
                    <a:lnTo>
                      <a:pt x="1241" y="1"/>
                    </a:lnTo>
                    <a:lnTo>
                      <a:pt x="1246" y="1"/>
                    </a:lnTo>
                    <a:lnTo>
                      <a:pt x="1251" y="0"/>
                    </a:lnTo>
                    <a:lnTo>
                      <a:pt x="1256" y="0"/>
                    </a:lnTo>
                    <a:lnTo>
                      <a:pt x="1261" y="0"/>
                    </a:lnTo>
                    <a:lnTo>
                      <a:pt x="1266" y="0"/>
                    </a:lnTo>
                    <a:lnTo>
                      <a:pt x="1271" y="0"/>
                    </a:lnTo>
                    <a:lnTo>
                      <a:pt x="1276" y="0"/>
                    </a:lnTo>
                    <a:lnTo>
                      <a:pt x="1281" y="0"/>
                    </a:lnTo>
                    <a:lnTo>
                      <a:pt x="1286" y="0"/>
                    </a:lnTo>
                    <a:lnTo>
                      <a:pt x="1291" y="0"/>
                    </a:lnTo>
                    <a:lnTo>
                      <a:pt x="1296" y="0"/>
                    </a:lnTo>
                    <a:lnTo>
                      <a:pt x="1301" y="0"/>
                    </a:lnTo>
                    <a:lnTo>
                      <a:pt x="1306" y="0"/>
                    </a:lnTo>
                    <a:lnTo>
                      <a:pt x="1311" y="0"/>
                    </a:lnTo>
                    <a:lnTo>
                      <a:pt x="1316" y="0"/>
                    </a:lnTo>
                    <a:lnTo>
                      <a:pt x="1322" y="0"/>
                    </a:lnTo>
                    <a:lnTo>
                      <a:pt x="1327" y="0"/>
                    </a:lnTo>
                    <a:lnTo>
                      <a:pt x="1332" y="0"/>
                    </a:lnTo>
                    <a:lnTo>
                      <a:pt x="1337" y="0"/>
                    </a:lnTo>
                    <a:lnTo>
                      <a:pt x="1342" y="0"/>
                    </a:lnTo>
                    <a:lnTo>
                      <a:pt x="1347" y="0"/>
                    </a:lnTo>
                    <a:lnTo>
                      <a:pt x="1352" y="0"/>
                    </a:lnTo>
                    <a:lnTo>
                      <a:pt x="1357" y="0"/>
                    </a:lnTo>
                    <a:lnTo>
                      <a:pt x="1362" y="0"/>
                    </a:lnTo>
                    <a:lnTo>
                      <a:pt x="1367" y="0"/>
                    </a:lnTo>
                    <a:lnTo>
                      <a:pt x="1372" y="0"/>
                    </a:lnTo>
                    <a:lnTo>
                      <a:pt x="1377" y="0"/>
                    </a:lnTo>
                    <a:lnTo>
                      <a:pt x="1382" y="0"/>
                    </a:lnTo>
                    <a:lnTo>
                      <a:pt x="1387" y="0"/>
                    </a:lnTo>
                    <a:lnTo>
                      <a:pt x="1392" y="0"/>
                    </a:lnTo>
                    <a:lnTo>
                      <a:pt x="1397" y="0"/>
                    </a:lnTo>
                    <a:lnTo>
                      <a:pt x="1403" y="0"/>
                    </a:lnTo>
                    <a:lnTo>
                      <a:pt x="1408" y="0"/>
                    </a:lnTo>
                    <a:lnTo>
                      <a:pt x="1413" y="0"/>
                    </a:lnTo>
                    <a:lnTo>
                      <a:pt x="1418" y="0"/>
                    </a:lnTo>
                    <a:lnTo>
                      <a:pt x="1423" y="0"/>
                    </a:lnTo>
                    <a:lnTo>
                      <a:pt x="1428" y="0"/>
                    </a:lnTo>
                    <a:lnTo>
                      <a:pt x="1433" y="0"/>
                    </a:lnTo>
                    <a:lnTo>
                      <a:pt x="1438" y="0"/>
                    </a:lnTo>
                    <a:lnTo>
                      <a:pt x="1443" y="0"/>
                    </a:lnTo>
                    <a:lnTo>
                      <a:pt x="1448" y="0"/>
                    </a:lnTo>
                    <a:lnTo>
                      <a:pt x="1453" y="0"/>
                    </a:lnTo>
                    <a:lnTo>
                      <a:pt x="1458" y="0"/>
                    </a:lnTo>
                    <a:lnTo>
                      <a:pt x="1463" y="0"/>
                    </a:lnTo>
                    <a:lnTo>
                      <a:pt x="1468" y="0"/>
                    </a:lnTo>
                    <a:lnTo>
                      <a:pt x="1473" y="0"/>
                    </a:lnTo>
                    <a:lnTo>
                      <a:pt x="1478" y="0"/>
                    </a:lnTo>
                    <a:lnTo>
                      <a:pt x="1483" y="0"/>
                    </a:lnTo>
                    <a:lnTo>
                      <a:pt x="1488" y="0"/>
                    </a:lnTo>
                    <a:lnTo>
                      <a:pt x="1493" y="0"/>
                    </a:lnTo>
                    <a:lnTo>
                      <a:pt x="1499" y="0"/>
                    </a:lnTo>
                    <a:lnTo>
                      <a:pt x="1504" y="0"/>
                    </a:lnTo>
                    <a:lnTo>
                      <a:pt x="1509" y="0"/>
                    </a:lnTo>
                    <a:lnTo>
                      <a:pt x="1514" y="0"/>
                    </a:lnTo>
                    <a:lnTo>
                      <a:pt x="1519" y="0"/>
                    </a:lnTo>
                    <a:lnTo>
                      <a:pt x="1524" y="0"/>
                    </a:lnTo>
                    <a:lnTo>
                      <a:pt x="1529" y="0"/>
                    </a:lnTo>
                    <a:lnTo>
                      <a:pt x="1534" y="0"/>
                    </a:lnTo>
                    <a:lnTo>
                      <a:pt x="1539" y="0"/>
                    </a:lnTo>
                    <a:lnTo>
                      <a:pt x="1544" y="0"/>
                    </a:lnTo>
                    <a:lnTo>
                      <a:pt x="1549" y="0"/>
                    </a:lnTo>
                    <a:lnTo>
                      <a:pt x="1554" y="0"/>
                    </a:lnTo>
                    <a:lnTo>
                      <a:pt x="1559" y="0"/>
                    </a:lnTo>
                    <a:lnTo>
                      <a:pt x="1564" y="0"/>
                    </a:lnTo>
                    <a:lnTo>
                      <a:pt x="1569" y="0"/>
                    </a:lnTo>
                    <a:lnTo>
                      <a:pt x="1574" y="0"/>
                    </a:lnTo>
                    <a:lnTo>
                      <a:pt x="1579" y="0"/>
                    </a:lnTo>
                    <a:lnTo>
                      <a:pt x="1584" y="0"/>
                    </a:lnTo>
                    <a:lnTo>
                      <a:pt x="1589" y="0"/>
                    </a:lnTo>
                    <a:lnTo>
                      <a:pt x="1594" y="0"/>
                    </a:lnTo>
                    <a:lnTo>
                      <a:pt x="1600" y="0"/>
                    </a:lnTo>
                    <a:lnTo>
                      <a:pt x="1605" y="0"/>
                    </a:lnTo>
                    <a:lnTo>
                      <a:pt x="1610" y="0"/>
                    </a:lnTo>
                    <a:lnTo>
                      <a:pt x="1615" y="0"/>
                    </a:lnTo>
                    <a:lnTo>
                      <a:pt x="1620" y="0"/>
                    </a:lnTo>
                    <a:lnTo>
                      <a:pt x="1625" y="0"/>
                    </a:lnTo>
                    <a:lnTo>
                      <a:pt x="1630" y="0"/>
                    </a:lnTo>
                    <a:lnTo>
                      <a:pt x="1635" y="0"/>
                    </a:lnTo>
                    <a:lnTo>
                      <a:pt x="1640" y="0"/>
                    </a:lnTo>
                    <a:lnTo>
                      <a:pt x="1645" y="0"/>
                    </a:lnTo>
                    <a:lnTo>
                      <a:pt x="1650" y="0"/>
                    </a:lnTo>
                    <a:lnTo>
                      <a:pt x="1655" y="0"/>
                    </a:lnTo>
                    <a:lnTo>
                      <a:pt x="1660" y="0"/>
                    </a:lnTo>
                    <a:lnTo>
                      <a:pt x="1665" y="0"/>
                    </a:lnTo>
                    <a:lnTo>
                      <a:pt x="1670" y="0"/>
                    </a:lnTo>
                    <a:lnTo>
                      <a:pt x="1676" y="0"/>
                    </a:lnTo>
                    <a:lnTo>
                      <a:pt x="1681" y="0"/>
                    </a:lnTo>
                    <a:lnTo>
                      <a:pt x="1686" y="0"/>
                    </a:lnTo>
                    <a:lnTo>
                      <a:pt x="1691" y="0"/>
                    </a:lnTo>
                    <a:lnTo>
                      <a:pt x="1696" y="0"/>
                    </a:lnTo>
                    <a:lnTo>
                      <a:pt x="1701" y="0"/>
                    </a:lnTo>
                    <a:lnTo>
                      <a:pt x="1706" y="0"/>
                    </a:lnTo>
                    <a:lnTo>
                      <a:pt x="1711" y="0"/>
                    </a:lnTo>
                    <a:lnTo>
                      <a:pt x="1711"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Freeform 349">
                <a:extLst>
                  <a:ext uri="{FF2B5EF4-FFF2-40B4-BE49-F238E27FC236}">
                    <a16:creationId xmlns:a16="http://schemas.microsoft.com/office/drawing/2014/main" id="{EE79F331-CEBF-477A-AC0F-6EE618B91188}"/>
                  </a:ext>
                </a:extLst>
              </p:cNvPr>
              <p:cNvSpPr>
                <a:spLocks/>
              </p:cNvSpPr>
              <p:nvPr/>
            </p:nvSpPr>
            <p:spPr bwMode="auto">
              <a:xfrm>
                <a:off x="1305" y="1209"/>
                <a:ext cx="1712" cy="2131"/>
              </a:xfrm>
              <a:custGeom>
                <a:avLst/>
                <a:gdLst>
                  <a:gd name="T0" fmla="*/ 24 w 1712"/>
                  <a:gd name="T1" fmla="*/ 2062 h 2131"/>
                  <a:gd name="T2" fmla="*/ 54 w 1712"/>
                  <a:gd name="T3" fmla="*/ 2054 h 2131"/>
                  <a:gd name="T4" fmla="*/ 85 w 1712"/>
                  <a:gd name="T5" fmla="*/ 2053 h 2131"/>
                  <a:gd name="T6" fmla="*/ 115 w 1712"/>
                  <a:gd name="T7" fmla="*/ 2053 h 2131"/>
                  <a:gd name="T8" fmla="*/ 145 w 1712"/>
                  <a:gd name="T9" fmla="*/ 2054 h 2131"/>
                  <a:gd name="T10" fmla="*/ 176 w 1712"/>
                  <a:gd name="T11" fmla="*/ 2054 h 2131"/>
                  <a:gd name="T12" fmla="*/ 206 w 1712"/>
                  <a:gd name="T13" fmla="*/ 2054 h 2131"/>
                  <a:gd name="T14" fmla="*/ 236 w 1712"/>
                  <a:gd name="T15" fmla="*/ 2054 h 2131"/>
                  <a:gd name="T16" fmla="*/ 266 w 1712"/>
                  <a:gd name="T17" fmla="*/ 1800 h 2131"/>
                  <a:gd name="T18" fmla="*/ 297 w 1712"/>
                  <a:gd name="T19" fmla="*/ 1489 h 2131"/>
                  <a:gd name="T20" fmla="*/ 327 w 1712"/>
                  <a:gd name="T21" fmla="*/ 1172 h 2131"/>
                  <a:gd name="T22" fmla="*/ 358 w 1712"/>
                  <a:gd name="T23" fmla="*/ 921 h 2131"/>
                  <a:gd name="T24" fmla="*/ 388 w 1712"/>
                  <a:gd name="T25" fmla="*/ 724 h 2131"/>
                  <a:gd name="T26" fmla="*/ 418 w 1712"/>
                  <a:gd name="T27" fmla="*/ 569 h 2131"/>
                  <a:gd name="T28" fmla="*/ 448 w 1712"/>
                  <a:gd name="T29" fmla="*/ 447 h 2131"/>
                  <a:gd name="T30" fmla="*/ 479 w 1712"/>
                  <a:gd name="T31" fmla="*/ 351 h 2131"/>
                  <a:gd name="T32" fmla="*/ 509 w 1712"/>
                  <a:gd name="T33" fmla="*/ 276 h 2131"/>
                  <a:gd name="T34" fmla="*/ 539 w 1712"/>
                  <a:gd name="T35" fmla="*/ 217 h 2131"/>
                  <a:gd name="T36" fmla="*/ 570 w 1712"/>
                  <a:gd name="T37" fmla="*/ 170 h 2131"/>
                  <a:gd name="T38" fmla="*/ 600 w 1712"/>
                  <a:gd name="T39" fmla="*/ 134 h 2131"/>
                  <a:gd name="T40" fmla="*/ 630 w 1712"/>
                  <a:gd name="T41" fmla="*/ 105 h 2131"/>
                  <a:gd name="T42" fmla="*/ 661 w 1712"/>
                  <a:gd name="T43" fmla="*/ 82 h 2131"/>
                  <a:gd name="T44" fmla="*/ 691 w 1712"/>
                  <a:gd name="T45" fmla="*/ 65 h 2131"/>
                  <a:gd name="T46" fmla="*/ 721 w 1712"/>
                  <a:gd name="T47" fmla="*/ 51 h 2131"/>
                  <a:gd name="T48" fmla="*/ 752 w 1712"/>
                  <a:gd name="T49" fmla="*/ 40 h 2131"/>
                  <a:gd name="T50" fmla="*/ 782 w 1712"/>
                  <a:gd name="T51" fmla="*/ 31 h 2131"/>
                  <a:gd name="T52" fmla="*/ 812 w 1712"/>
                  <a:gd name="T53" fmla="*/ 24 h 2131"/>
                  <a:gd name="T54" fmla="*/ 843 w 1712"/>
                  <a:gd name="T55" fmla="*/ 19 h 2131"/>
                  <a:gd name="T56" fmla="*/ 873 w 1712"/>
                  <a:gd name="T57" fmla="*/ 15 h 2131"/>
                  <a:gd name="T58" fmla="*/ 903 w 1712"/>
                  <a:gd name="T59" fmla="*/ 12 h 2131"/>
                  <a:gd name="T60" fmla="*/ 934 w 1712"/>
                  <a:gd name="T61" fmla="*/ 9 h 2131"/>
                  <a:gd name="T62" fmla="*/ 964 w 1712"/>
                  <a:gd name="T63" fmla="*/ 7 h 2131"/>
                  <a:gd name="T64" fmla="*/ 994 w 1712"/>
                  <a:gd name="T65" fmla="*/ 6 h 2131"/>
                  <a:gd name="T66" fmla="*/ 1025 w 1712"/>
                  <a:gd name="T67" fmla="*/ 4 h 2131"/>
                  <a:gd name="T68" fmla="*/ 1055 w 1712"/>
                  <a:gd name="T69" fmla="*/ 3 h 2131"/>
                  <a:gd name="T70" fmla="*/ 1085 w 1712"/>
                  <a:gd name="T71" fmla="*/ 3 h 2131"/>
                  <a:gd name="T72" fmla="*/ 1115 w 1712"/>
                  <a:gd name="T73" fmla="*/ 2 h 2131"/>
                  <a:gd name="T74" fmla="*/ 1146 w 1712"/>
                  <a:gd name="T75" fmla="*/ 2 h 2131"/>
                  <a:gd name="T76" fmla="*/ 1176 w 1712"/>
                  <a:gd name="T77" fmla="*/ 1 h 2131"/>
                  <a:gd name="T78" fmla="*/ 1207 w 1712"/>
                  <a:gd name="T79" fmla="*/ 1 h 2131"/>
                  <a:gd name="T80" fmla="*/ 1237 w 1712"/>
                  <a:gd name="T81" fmla="*/ 1 h 2131"/>
                  <a:gd name="T82" fmla="*/ 1267 w 1712"/>
                  <a:gd name="T83" fmla="*/ 0 h 2131"/>
                  <a:gd name="T84" fmla="*/ 1297 w 1712"/>
                  <a:gd name="T85" fmla="*/ 0 h 2131"/>
                  <a:gd name="T86" fmla="*/ 1328 w 1712"/>
                  <a:gd name="T87" fmla="*/ 0 h 2131"/>
                  <a:gd name="T88" fmla="*/ 1358 w 1712"/>
                  <a:gd name="T89" fmla="*/ 0 h 2131"/>
                  <a:gd name="T90" fmla="*/ 1388 w 1712"/>
                  <a:gd name="T91" fmla="*/ 0 h 2131"/>
                  <a:gd name="T92" fmla="*/ 1419 w 1712"/>
                  <a:gd name="T93" fmla="*/ 0 h 2131"/>
                  <a:gd name="T94" fmla="*/ 1449 w 1712"/>
                  <a:gd name="T95" fmla="*/ 0 h 2131"/>
                  <a:gd name="T96" fmla="*/ 1479 w 1712"/>
                  <a:gd name="T97" fmla="*/ 0 h 2131"/>
                  <a:gd name="T98" fmla="*/ 1510 w 1712"/>
                  <a:gd name="T99" fmla="*/ 0 h 2131"/>
                  <a:gd name="T100" fmla="*/ 1540 w 1712"/>
                  <a:gd name="T101" fmla="*/ 0 h 2131"/>
                  <a:gd name="T102" fmla="*/ 1570 w 1712"/>
                  <a:gd name="T103" fmla="*/ 0 h 2131"/>
                  <a:gd name="T104" fmla="*/ 1601 w 1712"/>
                  <a:gd name="T105" fmla="*/ 0 h 2131"/>
                  <a:gd name="T106" fmla="*/ 1631 w 1712"/>
                  <a:gd name="T107" fmla="*/ 0 h 2131"/>
                  <a:gd name="T108" fmla="*/ 1661 w 1712"/>
                  <a:gd name="T109" fmla="*/ 0 h 2131"/>
                  <a:gd name="T110" fmla="*/ 1692 w 1712"/>
                  <a:gd name="T11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2" h="2131">
                    <a:moveTo>
                      <a:pt x="0" y="2131"/>
                    </a:moveTo>
                    <a:lnTo>
                      <a:pt x="4" y="2101"/>
                    </a:lnTo>
                    <a:lnTo>
                      <a:pt x="9" y="2086"/>
                    </a:lnTo>
                    <a:lnTo>
                      <a:pt x="14" y="2074"/>
                    </a:lnTo>
                    <a:lnTo>
                      <a:pt x="19" y="2067"/>
                    </a:lnTo>
                    <a:lnTo>
                      <a:pt x="24" y="2062"/>
                    </a:lnTo>
                    <a:lnTo>
                      <a:pt x="29" y="2059"/>
                    </a:lnTo>
                    <a:lnTo>
                      <a:pt x="34" y="2057"/>
                    </a:lnTo>
                    <a:lnTo>
                      <a:pt x="39" y="2056"/>
                    </a:lnTo>
                    <a:lnTo>
                      <a:pt x="44" y="2055"/>
                    </a:lnTo>
                    <a:lnTo>
                      <a:pt x="49" y="2054"/>
                    </a:lnTo>
                    <a:lnTo>
                      <a:pt x="54" y="2054"/>
                    </a:lnTo>
                    <a:lnTo>
                      <a:pt x="59" y="2053"/>
                    </a:lnTo>
                    <a:lnTo>
                      <a:pt x="64" y="2053"/>
                    </a:lnTo>
                    <a:lnTo>
                      <a:pt x="69" y="2053"/>
                    </a:lnTo>
                    <a:lnTo>
                      <a:pt x="75" y="2053"/>
                    </a:lnTo>
                    <a:lnTo>
                      <a:pt x="80" y="2053"/>
                    </a:lnTo>
                    <a:lnTo>
                      <a:pt x="85" y="2053"/>
                    </a:lnTo>
                    <a:lnTo>
                      <a:pt x="90" y="2053"/>
                    </a:lnTo>
                    <a:lnTo>
                      <a:pt x="95" y="2053"/>
                    </a:lnTo>
                    <a:lnTo>
                      <a:pt x="100" y="2053"/>
                    </a:lnTo>
                    <a:lnTo>
                      <a:pt x="105" y="2053"/>
                    </a:lnTo>
                    <a:lnTo>
                      <a:pt x="110" y="2053"/>
                    </a:lnTo>
                    <a:lnTo>
                      <a:pt x="115" y="2053"/>
                    </a:lnTo>
                    <a:lnTo>
                      <a:pt x="120" y="2053"/>
                    </a:lnTo>
                    <a:lnTo>
                      <a:pt x="125" y="2053"/>
                    </a:lnTo>
                    <a:lnTo>
                      <a:pt x="130" y="2053"/>
                    </a:lnTo>
                    <a:lnTo>
                      <a:pt x="135" y="2053"/>
                    </a:lnTo>
                    <a:lnTo>
                      <a:pt x="140" y="2054"/>
                    </a:lnTo>
                    <a:lnTo>
                      <a:pt x="145" y="2054"/>
                    </a:lnTo>
                    <a:lnTo>
                      <a:pt x="150" y="2054"/>
                    </a:lnTo>
                    <a:lnTo>
                      <a:pt x="155" y="2054"/>
                    </a:lnTo>
                    <a:lnTo>
                      <a:pt x="161" y="2054"/>
                    </a:lnTo>
                    <a:lnTo>
                      <a:pt x="166" y="2054"/>
                    </a:lnTo>
                    <a:lnTo>
                      <a:pt x="171" y="2054"/>
                    </a:lnTo>
                    <a:lnTo>
                      <a:pt x="176" y="2054"/>
                    </a:lnTo>
                    <a:lnTo>
                      <a:pt x="181" y="2054"/>
                    </a:lnTo>
                    <a:lnTo>
                      <a:pt x="186" y="2054"/>
                    </a:lnTo>
                    <a:lnTo>
                      <a:pt x="191" y="2054"/>
                    </a:lnTo>
                    <a:lnTo>
                      <a:pt x="196" y="2054"/>
                    </a:lnTo>
                    <a:lnTo>
                      <a:pt x="201" y="2054"/>
                    </a:lnTo>
                    <a:lnTo>
                      <a:pt x="206" y="2054"/>
                    </a:lnTo>
                    <a:lnTo>
                      <a:pt x="211" y="2054"/>
                    </a:lnTo>
                    <a:lnTo>
                      <a:pt x="216" y="2054"/>
                    </a:lnTo>
                    <a:lnTo>
                      <a:pt x="221" y="2054"/>
                    </a:lnTo>
                    <a:lnTo>
                      <a:pt x="226" y="2054"/>
                    </a:lnTo>
                    <a:lnTo>
                      <a:pt x="231" y="2054"/>
                    </a:lnTo>
                    <a:lnTo>
                      <a:pt x="236" y="2054"/>
                    </a:lnTo>
                    <a:lnTo>
                      <a:pt x="241" y="2054"/>
                    </a:lnTo>
                    <a:lnTo>
                      <a:pt x="246" y="2054"/>
                    </a:lnTo>
                    <a:lnTo>
                      <a:pt x="251" y="2054"/>
                    </a:lnTo>
                    <a:lnTo>
                      <a:pt x="256" y="1772"/>
                    </a:lnTo>
                    <a:lnTo>
                      <a:pt x="261" y="1816"/>
                    </a:lnTo>
                    <a:lnTo>
                      <a:pt x="266" y="1800"/>
                    </a:lnTo>
                    <a:lnTo>
                      <a:pt x="272" y="1766"/>
                    </a:lnTo>
                    <a:lnTo>
                      <a:pt x="277" y="1718"/>
                    </a:lnTo>
                    <a:lnTo>
                      <a:pt x="282" y="1664"/>
                    </a:lnTo>
                    <a:lnTo>
                      <a:pt x="287" y="1606"/>
                    </a:lnTo>
                    <a:lnTo>
                      <a:pt x="292" y="1547"/>
                    </a:lnTo>
                    <a:lnTo>
                      <a:pt x="297" y="1489"/>
                    </a:lnTo>
                    <a:lnTo>
                      <a:pt x="302" y="1431"/>
                    </a:lnTo>
                    <a:lnTo>
                      <a:pt x="307" y="1376"/>
                    </a:lnTo>
                    <a:lnTo>
                      <a:pt x="312" y="1322"/>
                    </a:lnTo>
                    <a:lnTo>
                      <a:pt x="317" y="1270"/>
                    </a:lnTo>
                    <a:lnTo>
                      <a:pt x="322" y="1220"/>
                    </a:lnTo>
                    <a:lnTo>
                      <a:pt x="327" y="1172"/>
                    </a:lnTo>
                    <a:lnTo>
                      <a:pt x="332" y="1126"/>
                    </a:lnTo>
                    <a:lnTo>
                      <a:pt x="337" y="1082"/>
                    </a:lnTo>
                    <a:lnTo>
                      <a:pt x="342" y="1039"/>
                    </a:lnTo>
                    <a:lnTo>
                      <a:pt x="348" y="998"/>
                    </a:lnTo>
                    <a:lnTo>
                      <a:pt x="353" y="959"/>
                    </a:lnTo>
                    <a:lnTo>
                      <a:pt x="358" y="921"/>
                    </a:lnTo>
                    <a:lnTo>
                      <a:pt x="363" y="885"/>
                    </a:lnTo>
                    <a:lnTo>
                      <a:pt x="368" y="850"/>
                    </a:lnTo>
                    <a:lnTo>
                      <a:pt x="373" y="817"/>
                    </a:lnTo>
                    <a:lnTo>
                      <a:pt x="378" y="785"/>
                    </a:lnTo>
                    <a:lnTo>
                      <a:pt x="383" y="754"/>
                    </a:lnTo>
                    <a:lnTo>
                      <a:pt x="388" y="724"/>
                    </a:lnTo>
                    <a:lnTo>
                      <a:pt x="393" y="695"/>
                    </a:lnTo>
                    <a:lnTo>
                      <a:pt x="398" y="668"/>
                    </a:lnTo>
                    <a:lnTo>
                      <a:pt x="403" y="642"/>
                    </a:lnTo>
                    <a:lnTo>
                      <a:pt x="408" y="616"/>
                    </a:lnTo>
                    <a:lnTo>
                      <a:pt x="413" y="592"/>
                    </a:lnTo>
                    <a:lnTo>
                      <a:pt x="418" y="569"/>
                    </a:lnTo>
                    <a:lnTo>
                      <a:pt x="423" y="546"/>
                    </a:lnTo>
                    <a:lnTo>
                      <a:pt x="428" y="525"/>
                    </a:lnTo>
                    <a:lnTo>
                      <a:pt x="433" y="504"/>
                    </a:lnTo>
                    <a:lnTo>
                      <a:pt x="438" y="484"/>
                    </a:lnTo>
                    <a:lnTo>
                      <a:pt x="443" y="465"/>
                    </a:lnTo>
                    <a:lnTo>
                      <a:pt x="448" y="447"/>
                    </a:lnTo>
                    <a:lnTo>
                      <a:pt x="453" y="429"/>
                    </a:lnTo>
                    <a:lnTo>
                      <a:pt x="458" y="412"/>
                    </a:lnTo>
                    <a:lnTo>
                      <a:pt x="464" y="396"/>
                    </a:lnTo>
                    <a:lnTo>
                      <a:pt x="469" y="381"/>
                    </a:lnTo>
                    <a:lnTo>
                      <a:pt x="474" y="365"/>
                    </a:lnTo>
                    <a:lnTo>
                      <a:pt x="479" y="351"/>
                    </a:lnTo>
                    <a:lnTo>
                      <a:pt x="484" y="337"/>
                    </a:lnTo>
                    <a:lnTo>
                      <a:pt x="489" y="324"/>
                    </a:lnTo>
                    <a:lnTo>
                      <a:pt x="494" y="311"/>
                    </a:lnTo>
                    <a:lnTo>
                      <a:pt x="499" y="299"/>
                    </a:lnTo>
                    <a:lnTo>
                      <a:pt x="504" y="287"/>
                    </a:lnTo>
                    <a:lnTo>
                      <a:pt x="509" y="276"/>
                    </a:lnTo>
                    <a:lnTo>
                      <a:pt x="514" y="265"/>
                    </a:lnTo>
                    <a:lnTo>
                      <a:pt x="519" y="255"/>
                    </a:lnTo>
                    <a:lnTo>
                      <a:pt x="524" y="244"/>
                    </a:lnTo>
                    <a:lnTo>
                      <a:pt x="529" y="235"/>
                    </a:lnTo>
                    <a:lnTo>
                      <a:pt x="534" y="225"/>
                    </a:lnTo>
                    <a:lnTo>
                      <a:pt x="539" y="217"/>
                    </a:lnTo>
                    <a:lnTo>
                      <a:pt x="545" y="208"/>
                    </a:lnTo>
                    <a:lnTo>
                      <a:pt x="550" y="200"/>
                    </a:lnTo>
                    <a:lnTo>
                      <a:pt x="555" y="192"/>
                    </a:lnTo>
                    <a:lnTo>
                      <a:pt x="560" y="184"/>
                    </a:lnTo>
                    <a:lnTo>
                      <a:pt x="565" y="177"/>
                    </a:lnTo>
                    <a:lnTo>
                      <a:pt x="570" y="170"/>
                    </a:lnTo>
                    <a:lnTo>
                      <a:pt x="575" y="163"/>
                    </a:lnTo>
                    <a:lnTo>
                      <a:pt x="580" y="157"/>
                    </a:lnTo>
                    <a:lnTo>
                      <a:pt x="585" y="151"/>
                    </a:lnTo>
                    <a:lnTo>
                      <a:pt x="590" y="145"/>
                    </a:lnTo>
                    <a:lnTo>
                      <a:pt x="595" y="139"/>
                    </a:lnTo>
                    <a:lnTo>
                      <a:pt x="600" y="134"/>
                    </a:lnTo>
                    <a:lnTo>
                      <a:pt x="605" y="128"/>
                    </a:lnTo>
                    <a:lnTo>
                      <a:pt x="610" y="123"/>
                    </a:lnTo>
                    <a:lnTo>
                      <a:pt x="615" y="118"/>
                    </a:lnTo>
                    <a:lnTo>
                      <a:pt x="620" y="114"/>
                    </a:lnTo>
                    <a:lnTo>
                      <a:pt x="625" y="109"/>
                    </a:lnTo>
                    <a:lnTo>
                      <a:pt x="630" y="105"/>
                    </a:lnTo>
                    <a:lnTo>
                      <a:pt x="635" y="101"/>
                    </a:lnTo>
                    <a:lnTo>
                      <a:pt x="640" y="97"/>
                    </a:lnTo>
                    <a:lnTo>
                      <a:pt x="645" y="93"/>
                    </a:lnTo>
                    <a:lnTo>
                      <a:pt x="651" y="89"/>
                    </a:lnTo>
                    <a:lnTo>
                      <a:pt x="656" y="86"/>
                    </a:lnTo>
                    <a:lnTo>
                      <a:pt x="661" y="82"/>
                    </a:lnTo>
                    <a:lnTo>
                      <a:pt x="666" y="79"/>
                    </a:lnTo>
                    <a:lnTo>
                      <a:pt x="671" y="76"/>
                    </a:lnTo>
                    <a:lnTo>
                      <a:pt x="676" y="73"/>
                    </a:lnTo>
                    <a:lnTo>
                      <a:pt x="681" y="70"/>
                    </a:lnTo>
                    <a:lnTo>
                      <a:pt x="686" y="67"/>
                    </a:lnTo>
                    <a:lnTo>
                      <a:pt x="691" y="65"/>
                    </a:lnTo>
                    <a:lnTo>
                      <a:pt x="696" y="62"/>
                    </a:lnTo>
                    <a:lnTo>
                      <a:pt x="701" y="60"/>
                    </a:lnTo>
                    <a:lnTo>
                      <a:pt x="706" y="57"/>
                    </a:lnTo>
                    <a:lnTo>
                      <a:pt x="711" y="55"/>
                    </a:lnTo>
                    <a:lnTo>
                      <a:pt x="716" y="53"/>
                    </a:lnTo>
                    <a:lnTo>
                      <a:pt x="721" y="51"/>
                    </a:lnTo>
                    <a:lnTo>
                      <a:pt x="726" y="49"/>
                    </a:lnTo>
                    <a:lnTo>
                      <a:pt x="731" y="47"/>
                    </a:lnTo>
                    <a:lnTo>
                      <a:pt x="736" y="45"/>
                    </a:lnTo>
                    <a:lnTo>
                      <a:pt x="742" y="43"/>
                    </a:lnTo>
                    <a:lnTo>
                      <a:pt x="747" y="41"/>
                    </a:lnTo>
                    <a:lnTo>
                      <a:pt x="752" y="40"/>
                    </a:lnTo>
                    <a:lnTo>
                      <a:pt x="757" y="38"/>
                    </a:lnTo>
                    <a:lnTo>
                      <a:pt x="762" y="37"/>
                    </a:lnTo>
                    <a:lnTo>
                      <a:pt x="767" y="35"/>
                    </a:lnTo>
                    <a:lnTo>
                      <a:pt x="772" y="34"/>
                    </a:lnTo>
                    <a:lnTo>
                      <a:pt x="777" y="33"/>
                    </a:lnTo>
                    <a:lnTo>
                      <a:pt x="782" y="31"/>
                    </a:lnTo>
                    <a:lnTo>
                      <a:pt x="787" y="30"/>
                    </a:lnTo>
                    <a:lnTo>
                      <a:pt x="792" y="29"/>
                    </a:lnTo>
                    <a:lnTo>
                      <a:pt x="797" y="28"/>
                    </a:lnTo>
                    <a:lnTo>
                      <a:pt x="802" y="27"/>
                    </a:lnTo>
                    <a:lnTo>
                      <a:pt x="807" y="26"/>
                    </a:lnTo>
                    <a:lnTo>
                      <a:pt x="812" y="24"/>
                    </a:lnTo>
                    <a:lnTo>
                      <a:pt x="817" y="24"/>
                    </a:lnTo>
                    <a:lnTo>
                      <a:pt x="822" y="23"/>
                    </a:lnTo>
                    <a:lnTo>
                      <a:pt x="828" y="22"/>
                    </a:lnTo>
                    <a:lnTo>
                      <a:pt x="833" y="21"/>
                    </a:lnTo>
                    <a:lnTo>
                      <a:pt x="838" y="20"/>
                    </a:lnTo>
                    <a:lnTo>
                      <a:pt x="843" y="19"/>
                    </a:lnTo>
                    <a:lnTo>
                      <a:pt x="848" y="19"/>
                    </a:lnTo>
                    <a:lnTo>
                      <a:pt x="853" y="18"/>
                    </a:lnTo>
                    <a:lnTo>
                      <a:pt x="858" y="17"/>
                    </a:lnTo>
                    <a:lnTo>
                      <a:pt x="863" y="16"/>
                    </a:lnTo>
                    <a:lnTo>
                      <a:pt x="868" y="16"/>
                    </a:lnTo>
                    <a:lnTo>
                      <a:pt x="873" y="15"/>
                    </a:lnTo>
                    <a:lnTo>
                      <a:pt x="878" y="14"/>
                    </a:lnTo>
                    <a:lnTo>
                      <a:pt x="883" y="14"/>
                    </a:lnTo>
                    <a:lnTo>
                      <a:pt x="888" y="13"/>
                    </a:lnTo>
                    <a:lnTo>
                      <a:pt x="893" y="13"/>
                    </a:lnTo>
                    <a:lnTo>
                      <a:pt x="898" y="12"/>
                    </a:lnTo>
                    <a:lnTo>
                      <a:pt x="903" y="12"/>
                    </a:lnTo>
                    <a:lnTo>
                      <a:pt x="908" y="11"/>
                    </a:lnTo>
                    <a:lnTo>
                      <a:pt x="913" y="11"/>
                    </a:lnTo>
                    <a:lnTo>
                      <a:pt x="918" y="10"/>
                    </a:lnTo>
                    <a:lnTo>
                      <a:pt x="923" y="10"/>
                    </a:lnTo>
                    <a:lnTo>
                      <a:pt x="928" y="10"/>
                    </a:lnTo>
                    <a:lnTo>
                      <a:pt x="934" y="9"/>
                    </a:lnTo>
                    <a:lnTo>
                      <a:pt x="939" y="9"/>
                    </a:lnTo>
                    <a:lnTo>
                      <a:pt x="944" y="9"/>
                    </a:lnTo>
                    <a:lnTo>
                      <a:pt x="949" y="8"/>
                    </a:lnTo>
                    <a:lnTo>
                      <a:pt x="954" y="8"/>
                    </a:lnTo>
                    <a:lnTo>
                      <a:pt x="959" y="7"/>
                    </a:lnTo>
                    <a:lnTo>
                      <a:pt x="964" y="7"/>
                    </a:lnTo>
                    <a:lnTo>
                      <a:pt x="969" y="7"/>
                    </a:lnTo>
                    <a:lnTo>
                      <a:pt x="974" y="7"/>
                    </a:lnTo>
                    <a:lnTo>
                      <a:pt x="979" y="6"/>
                    </a:lnTo>
                    <a:lnTo>
                      <a:pt x="984" y="6"/>
                    </a:lnTo>
                    <a:lnTo>
                      <a:pt x="989" y="6"/>
                    </a:lnTo>
                    <a:lnTo>
                      <a:pt x="994" y="6"/>
                    </a:lnTo>
                    <a:lnTo>
                      <a:pt x="999" y="5"/>
                    </a:lnTo>
                    <a:lnTo>
                      <a:pt x="1004" y="5"/>
                    </a:lnTo>
                    <a:lnTo>
                      <a:pt x="1009" y="5"/>
                    </a:lnTo>
                    <a:lnTo>
                      <a:pt x="1015" y="5"/>
                    </a:lnTo>
                    <a:lnTo>
                      <a:pt x="1020" y="4"/>
                    </a:lnTo>
                    <a:lnTo>
                      <a:pt x="1025" y="4"/>
                    </a:lnTo>
                    <a:lnTo>
                      <a:pt x="1030" y="4"/>
                    </a:lnTo>
                    <a:lnTo>
                      <a:pt x="1035" y="4"/>
                    </a:lnTo>
                    <a:lnTo>
                      <a:pt x="1040" y="4"/>
                    </a:lnTo>
                    <a:lnTo>
                      <a:pt x="1045" y="4"/>
                    </a:lnTo>
                    <a:lnTo>
                      <a:pt x="1050" y="4"/>
                    </a:lnTo>
                    <a:lnTo>
                      <a:pt x="1055" y="3"/>
                    </a:lnTo>
                    <a:lnTo>
                      <a:pt x="1060" y="3"/>
                    </a:lnTo>
                    <a:lnTo>
                      <a:pt x="1065" y="3"/>
                    </a:lnTo>
                    <a:lnTo>
                      <a:pt x="1070" y="3"/>
                    </a:lnTo>
                    <a:lnTo>
                      <a:pt x="1075" y="3"/>
                    </a:lnTo>
                    <a:lnTo>
                      <a:pt x="1080" y="3"/>
                    </a:lnTo>
                    <a:lnTo>
                      <a:pt x="1085" y="3"/>
                    </a:lnTo>
                    <a:lnTo>
                      <a:pt x="1090" y="3"/>
                    </a:lnTo>
                    <a:lnTo>
                      <a:pt x="1095" y="2"/>
                    </a:lnTo>
                    <a:lnTo>
                      <a:pt x="1100" y="2"/>
                    </a:lnTo>
                    <a:lnTo>
                      <a:pt x="1105" y="2"/>
                    </a:lnTo>
                    <a:lnTo>
                      <a:pt x="1110" y="2"/>
                    </a:lnTo>
                    <a:lnTo>
                      <a:pt x="1115" y="2"/>
                    </a:lnTo>
                    <a:lnTo>
                      <a:pt x="1120" y="2"/>
                    </a:lnTo>
                    <a:lnTo>
                      <a:pt x="1125" y="2"/>
                    </a:lnTo>
                    <a:lnTo>
                      <a:pt x="1131" y="2"/>
                    </a:lnTo>
                    <a:lnTo>
                      <a:pt x="1136" y="2"/>
                    </a:lnTo>
                    <a:lnTo>
                      <a:pt x="1141" y="2"/>
                    </a:lnTo>
                    <a:lnTo>
                      <a:pt x="1146" y="2"/>
                    </a:lnTo>
                    <a:lnTo>
                      <a:pt x="1151" y="2"/>
                    </a:lnTo>
                    <a:lnTo>
                      <a:pt x="1156" y="2"/>
                    </a:lnTo>
                    <a:lnTo>
                      <a:pt x="1161" y="1"/>
                    </a:lnTo>
                    <a:lnTo>
                      <a:pt x="1166" y="1"/>
                    </a:lnTo>
                    <a:lnTo>
                      <a:pt x="1171" y="1"/>
                    </a:lnTo>
                    <a:lnTo>
                      <a:pt x="1176" y="1"/>
                    </a:lnTo>
                    <a:lnTo>
                      <a:pt x="1181" y="1"/>
                    </a:lnTo>
                    <a:lnTo>
                      <a:pt x="1186" y="1"/>
                    </a:lnTo>
                    <a:lnTo>
                      <a:pt x="1191" y="1"/>
                    </a:lnTo>
                    <a:lnTo>
                      <a:pt x="1196" y="1"/>
                    </a:lnTo>
                    <a:lnTo>
                      <a:pt x="1201" y="1"/>
                    </a:lnTo>
                    <a:lnTo>
                      <a:pt x="1207" y="1"/>
                    </a:lnTo>
                    <a:lnTo>
                      <a:pt x="1212" y="1"/>
                    </a:lnTo>
                    <a:lnTo>
                      <a:pt x="1217" y="1"/>
                    </a:lnTo>
                    <a:lnTo>
                      <a:pt x="1222" y="1"/>
                    </a:lnTo>
                    <a:lnTo>
                      <a:pt x="1227" y="1"/>
                    </a:lnTo>
                    <a:lnTo>
                      <a:pt x="1232" y="1"/>
                    </a:lnTo>
                    <a:lnTo>
                      <a:pt x="1237" y="1"/>
                    </a:lnTo>
                    <a:lnTo>
                      <a:pt x="1242" y="1"/>
                    </a:lnTo>
                    <a:lnTo>
                      <a:pt x="1247" y="1"/>
                    </a:lnTo>
                    <a:lnTo>
                      <a:pt x="1252" y="1"/>
                    </a:lnTo>
                    <a:lnTo>
                      <a:pt x="1257" y="0"/>
                    </a:lnTo>
                    <a:lnTo>
                      <a:pt x="1262" y="0"/>
                    </a:lnTo>
                    <a:lnTo>
                      <a:pt x="1267" y="0"/>
                    </a:lnTo>
                    <a:lnTo>
                      <a:pt x="1272" y="0"/>
                    </a:lnTo>
                    <a:lnTo>
                      <a:pt x="1277" y="0"/>
                    </a:lnTo>
                    <a:lnTo>
                      <a:pt x="1282" y="0"/>
                    </a:lnTo>
                    <a:lnTo>
                      <a:pt x="1287" y="0"/>
                    </a:lnTo>
                    <a:lnTo>
                      <a:pt x="1292" y="0"/>
                    </a:lnTo>
                    <a:lnTo>
                      <a:pt x="1297" y="0"/>
                    </a:lnTo>
                    <a:lnTo>
                      <a:pt x="1302" y="0"/>
                    </a:lnTo>
                    <a:lnTo>
                      <a:pt x="1307" y="0"/>
                    </a:lnTo>
                    <a:lnTo>
                      <a:pt x="1312" y="0"/>
                    </a:lnTo>
                    <a:lnTo>
                      <a:pt x="1317" y="0"/>
                    </a:lnTo>
                    <a:lnTo>
                      <a:pt x="1323" y="0"/>
                    </a:lnTo>
                    <a:lnTo>
                      <a:pt x="1328" y="0"/>
                    </a:lnTo>
                    <a:lnTo>
                      <a:pt x="1333" y="0"/>
                    </a:lnTo>
                    <a:lnTo>
                      <a:pt x="1338" y="0"/>
                    </a:lnTo>
                    <a:lnTo>
                      <a:pt x="1343" y="0"/>
                    </a:lnTo>
                    <a:lnTo>
                      <a:pt x="1348" y="0"/>
                    </a:lnTo>
                    <a:lnTo>
                      <a:pt x="1353" y="0"/>
                    </a:lnTo>
                    <a:lnTo>
                      <a:pt x="1358" y="0"/>
                    </a:lnTo>
                    <a:lnTo>
                      <a:pt x="1363" y="0"/>
                    </a:lnTo>
                    <a:lnTo>
                      <a:pt x="1368" y="0"/>
                    </a:lnTo>
                    <a:lnTo>
                      <a:pt x="1373" y="0"/>
                    </a:lnTo>
                    <a:lnTo>
                      <a:pt x="1378" y="0"/>
                    </a:lnTo>
                    <a:lnTo>
                      <a:pt x="1383" y="0"/>
                    </a:lnTo>
                    <a:lnTo>
                      <a:pt x="1388" y="0"/>
                    </a:lnTo>
                    <a:lnTo>
                      <a:pt x="1393" y="0"/>
                    </a:lnTo>
                    <a:lnTo>
                      <a:pt x="1398" y="0"/>
                    </a:lnTo>
                    <a:lnTo>
                      <a:pt x="1404" y="0"/>
                    </a:lnTo>
                    <a:lnTo>
                      <a:pt x="1409" y="0"/>
                    </a:lnTo>
                    <a:lnTo>
                      <a:pt x="1414" y="0"/>
                    </a:lnTo>
                    <a:lnTo>
                      <a:pt x="1419" y="0"/>
                    </a:lnTo>
                    <a:lnTo>
                      <a:pt x="1424" y="0"/>
                    </a:lnTo>
                    <a:lnTo>
                      <a:pt x="1429" y="0"/>
                    </a:lnTo>
                    <a:lnTo>
                      <a:pt x="1434" y="0"/>
                    </a:lnTo>
                    <a:lnTo>
                      <a:pt x="1439" y="0"/>
                    </a:lnTo>
                    <a:lnTo>
                      <a:pt x="1444" y="0"/>
                    </a:lnTo>
                    <a:lnTo>
                      <a:pt x="1449" y="0"/>
                    </a:lnTo>
                    <a:lnTo>
                      <a:pt x="1454" y="0"/>
                    </a:lnTo>
                    <a:lnTo>
                      <a:pt x="1459" y="0"/>
                    </a:lnTo>
                    <a:lnTo>
                      <a:pt x="1464" y="0"/>
                    </a:lnTo>
                    <a:lnTo>
                      <a:pt x="1469" y="0"/>
                    </a:lnTo>
                    <a:lnTo>
                      <a:pt x="1474" y="0"/>
                    </a:lnTo>
                    <a:lnTo>
                      <a:pt x="1479" y="0"/>
                    </a:lnTo>
                    <a:lnTo>
                      <a:pt x="1484" y="0"/>
                    </a:lnTo>
                    <a:lnTo>
                      <a:pt x="1489" y="0"/>
                    </a:lnTo>
                    <a:lnTo>
                      <a:pt x="1494" y="0"/>
                    </a:lnTo>
                    <a:lnTo>
                      <a:pt x="1500" y="0"/>
                    </a:lnTo>
                    <a:lnTo>
                      <a:pt x="1505" y="0"/>
                    </a:lnTo>
                    <a:lnTo>
                      <a:pt x="1510" y="0"/>
                    </a:lnTo>
                    <a:lnTo>
                      <a:pt x="1515" y="0"/>
                    </a:lnTo>
                    <a:lnTo>
                      <a:pt x="1520" y="0"/>
                    </a:lnTo>
                    <a:lnTo>
                      <a:pt x="1525" y="0"/>
                    </a:lnTo>
                    <a:lnTo>
                      <a:pt x="1530" y="0"/>
                    </a:lnTo>
                    <a:lnTo>
                      <a:pt x="1535" y="0"/>
                    </a:lnTo>
                    <a:lnTo>
                      <a:pt x="1540" y="0"/>
                    </a:lnTo>
                    <a:lnTo>
                      <a:pt x="1545" y="0"/>
                    </a:lnTo>
                    <a:lnTo>
                      <a:pt x="1550" y="0"/>
                    </a:lnTo>
                    <a:lnTo>
                      <a:pt x="1555" y="0"/>
                    </a:lnTo>
                    <a:lnTo>
                      <a:pt x="1560" y="0"/>
                    </a:lnTo>
                    <a:lnTo>
                      <a:pt x="1565" y="0"/>
                    </a:lnTo>
                    <a:lnTo>
                      <a:pt x="1570" y="0"/>
                    </a:lnTo>
                    <a:lnTo>
                      <a:pt x="1575" y="0"/>
                    </a:lnTo>
                    <a:lnTo>
                      <a:pt x="1580" y="0"/>
                    </a:lnTo>
                    <a:lnTo>
                      <a:pt x="1585" y="0"/>
                    </a:lnTo>
                    <a:lnTo>
                      <a:pt x="1590" y="0"/>
                    </a:lnTo>
                    <a:lnTo>
                      <a:pt x="1595" y="0"/>
                    </a:lnTo>
                    <a:lnTo>
                      <a:pt x="1601" y="0"/>
                    </a:lnTo>
                    <a:lnTo>
                      <a:pt x="1606" y="0"/>
                    </a:lnTo>
                    <a:lnTo>
                      <a:pt x="1611" y="0"/>
                    </a:lnTo>
                    <a:lnTo>
                      <a:pt x="1616" y="0"/>
                    </a:lnTo>
                    <a:lnTo>
                      <a:pt x="1621" y="0"/>
                    </a:lnTo>
                    <a:lnTo>
                      <a:pt x="1626" y="0"/>
                    </a:lnTo>
                    <a:lnTo>
                      <a:pt x="1631" y="0"/>
                    </a:lnTo>
                    <a:lnTo>
                      <a:pt x="1636" y="0"/>
                    </a:lnTo>
                    <a:lnTo>
                      <a:pt x="1641" y="0"/>
                    </a:lnTo>
                    <a:lnTo>
                      <a:pt x="1646" y="0"/>
                    </a:lnTo>
                    <a:lnTo>
                      <a:pt x="1651" y="0"/>
                    </a:lnTo>
                    <a:lnTo>
                      <a:pt x="1656" y="0"/>
                    </a:lnTo>
                    <a:lnTo>
                      <a:pt x="1661" y="0"/>
                    </a:lnTo>
                    <a:lnTo>
                      <a:pt x="1666" y="0"/>
                    </a:lnTo>
                    <a:lnTo>
                      <a:pt x="1671" y="0"/>
                    </a:lnTo>
                    <a:lnTo>
                      <a:pt x="1677" y="0"/>
                    </a:lnTo>
                    <a:lnTo>
                      <a:pt x="1682" y="0"/>
                    </a:lnTo>
                    <a:lnTo>
                      <a:pt x="1687" y="0"/>
                    </a:lnTo>
                    <a:lnTo>
                      <a:pt x="1692" y="0"/>
                    </a:lnTo>
                    <a:lnTo>
                      <a:pt x="1697" y="0"/>
                    </a:lnTo>
                    <a:lnTo>
                      <a:pt x="1702" y="0"/>
                    </a:lnTo>
                    <a:lnTo>
                      <a:pt x="1707" y="0"/>
                    </a:lnTo>
                    <a:lnTo>
                      <a:pt x="1712" y="0"/>
                    </a:lnTo>
                    <a:lnTo>
                      <a:pt x="1712" y="0"/>
                    </a:lnTo>
                  </a:path>
                </a:pathLst>
              </a:custGeom>
              <a:noFill/>
              <a:ln w="6350"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Freeform 350">
                <a:extLst>
                  <a:ext uri="{FF2B5EF4-FFF2-40B4-BE49-F238E27FC236}">
                    <a16:creationId xmlns:a16="http://schemas.microsoft.com/office/drawing/2014/main" id="{A6E6AECA-0607-4806-A27E-1CE386013009}"/>
                  </a:ext>
                </a:extLst>
              </p:cNvPr>
              <p:cNvSpPr>
                <a:spLocks/>
              </p:cNvSpPr>
              <p:nvPr/>
            </p:nvSpPr>
            <p:spPr bwMode="auto">
              <a:xfrm>
                <a:off x="1304" y="1119"/>
                <a:ext cx="1713" cy="2198"/>
              </a:xfrm>
              <a:custGeom>
                <a:avLst/>
                <a:gdLst>
                  <a:gd name="T0" fmla="*/ 25 w 1713"/>
                  <a:gd name="T1" fmla="*/ 2137 h 2198"/>
                  <a:gd name="T2" fmla="*/ 55 w 1713"/>
                  <a:gd name="T3" fmla="*/ 2145 h 2198"/>
                  <a:gd name="T4" fmla="*/ 86 w 1713"/>
                  <a:gd name="T5" fmla="*/ 2140 h 2198"/>
                  <a:gd name="T6" fmla="*/ 116 w 1713"/>
                  <a:gd name="T7" fmla="*/ 2160 h 2198"/>
                  <a:gd name="T8" fmla="*/ 146 w 1713"/>
                  <a:gd name="T9" fmla="*/ 2134 h 2198"/>
                  <a:gd name="T10" fmla="*/ 177 w 1713"/>
                  <a:gd name="T11" fmla="*/ 2137 h 2198"/>
                  <a:gd name="T12" fmla="*/ 207 w 1713"/>
                  <a:gd name="T13" fmla="*/ 2143 h 2198"/>
                  <a:gd name="T14" fmla="*/ 237 w 1713"/>
                  <a:gd name="T15" fmla="*/ 2134 h 2198"/>
                  <a:gd name="T16" fmla="*/ 267 w 1713"/>
                  <a:gd name="T17" fmla="*/ 1825 h 2198"/>
                  <a:gd name="T18" fmla="*/ 298 w 1713"/>
                  <a:gd name="T19" fmla="*/ 1616 h 2198"/>
                  <a:gd name="T20" fmla="*/ 328 w 1713"/>
                  <a:gd name="T21" fmla="*/ 1298 h 2198"/>
                  <a:gd name="T22" fmla="*/ 359 w 1713"/>
                  <a:gd name="T23" fmla="*/ 1063 h 2198"/>
                  <a:gd name="T24" fmla="*/ 389 w 1713"/>
                  <a:gd name="T25" fmla="*/ 850 h 2198"/>
                  <a:gd name="T26" fmla="*/ 419 w 1713"/>
                  <a:gd name="T27" fmla="*/ 687 h 2198"/>
                  <a:gd name="T28" fmla="*/ 449 w 1713"/>
                  <a:gd name="T29" fmla="*/ 557 h 2198"/>
                  <a:gd name="T30" fmla="*/ 480 w 1713"/>
                  <a:gd name="T31" fmla="*/ 466 h 2198"/>
                  <a:gd name="T32" fmla="*/ 510 w 1713"/>
                  <a:gd name="T33" fmla="*/ 398 h 2198"/>
                  <a:gd name="T34" fmla="*/ 540 w 1713"/>
                  <a:gd name="T35" fmla="*/ 316 h 2198"/>
                  <a:gd name="T36" fmla="*/ 571 w 1713"/>
                  <a:gd name="T37" fmla="*/ 284 h 2198"/>
                  <a:gd name="T38" fmla="*/ 601 w 1713"/>
                  <a:gd name="T39" fmla="*/ 254 h 2198"/>
                  <a:gd name="T40" fmla="*/ 631 w 1713"/>
                  <a:gd name="T41" fmla="*/ 185 h 2198"/>
                  <a:gd name="T42" fmla="*/ 662 w 1713"/>
                  <a:gd name="T43" fmla="*/ 169 h 2198"/>
                  <a:gd name="T44" fmla="*/ 692 w 1713"/>
                  <a:gd name="T45" fmla="*/ 162 h 2198"/>
                  <a:gd name="T46" fmla="*/ 722 w 1713"/>
                  <a:gd name="T47" fmla="*/ 144 h 2198"/>
                  <a:gd name="T48" fmla="*/ 753 w 1713"/>
                  <a:gd name="T49" fmla="*/ 138 h 2198"/>
                  <a:gd name="T50" fmla="*/ 783 w 1713"/>
                  <a:gd name="T51" fmla="*/ 123 h 2198"/>
                  <a:gd name="T52" fmla="*/ 813 w 1713"/>
                  <a:gd name="T53" fmla="*/ 102 h 2198"/>
                  <a:gd name="T54" fmla="*/ 844 w 1713"/>
                  <a:gd name="T55" fmla="*/ 105 h 2198"/>
                  <a:gd name="T56" fmla="*/ 874 w 1713"/>
                  <a:gd name="T57" fmla="*/ 103 h 2198"/>
                  <a:gd name="T58" fmla="*/ 904 w 1713"/>
                  <a:gd name="T59" fmla="*/ 98 h 2198"/>
                  <a:gd name="T60" fmla="*/ 935 w 1713"/>
                  <a:gd name="T61" fmla="*/ 114 h 2198"/>
                  <a:gd name="T62" fmla="*/ 965 w 1713"/>
                  <a:gd name="T63" fmla="*/ 96 h 2198"/>
                  <a:gd name="T64" fmla="*/ 995 w 1713"/>
                  <a:gd name="T65" fmla="*/ 96 h 2198"/>
                  <a:gd name="T66" fmla="*/ 1026 w 1713"/>
                  <a:gd name="T67" fmla="*/ 104 h 2198"/>
                  <a:gd name="T68" fmla="*/ 1056 w 1713"/>
                  <a:gd name="T69" fmla="*/ 98 h 2198"/>
                  <a:gd name="T70" fmla="*/ 1086 w 1713"/>
                  <a:gd name="T71" fmla="*/ 105 h 2198"/>
                  <a:gd name="T72" fmla="*/ 1116 w 1713"/>
                  <a:gd name="T73" fmla="*/ 88 h 2198"/>
                  <a:gd name="T74" fmla="*/ 1147 w 1713"/>
                  <a:gd name="T75" fmla="*/ 74 h 2198"/>
                  <a:gd name="T76" fmla="*/ 1177 w 1713"/>
                  <a:gd name="T77" fmla="*/ 98 h 2198"/>
                  <a:gd name="T78" fmla="*/ 1208 w 1713"/>
                  <a:gd name="T79" fmla="*/ 72 h 2198"/>
                  <a:gd name="T80" fmla="*/ 1238 w 1713"/>
                  <a:gd name="T81" fmla="*/ 82 h 2198"/>
                  <a:gd name="T82" fmla="*/ 1268 w 1713"/>
                  <a:gd name="T83" fmla="*/ 86 h 2198"/>
                  <a:gd name="T84" fmla="*/ 1298 w 1713"/>
                  <a:gd name="T85" fmla="*/ 78 h 2198"/>
                  <a:gd name="T86" fmla="*/ 1329 w 1713"/>
                  <a:gd name="T87" fmla="*/ 94 h 2198"/>
                  <a:gd name="T88" fmla="*/ 1359 w 1713"/>
                  <a:gd name="T89" fmla="*/ 97 h 2198"/>
                  <a:gd name="T90" fmla="*/ 1389 w 1713"/>
                  <a:gd name="T91" fmla="*/ 90 h 2198"/>
                  <a:gd name="T92" fmla="*/ 1420 w 1713"/>
                  <a:gd name="T93" fmla="*/ 82 h 2198"/>
                  <a:gd name="T94" fmla="*/ 1450 w 1713"/>
                  <a:gd name="T95" fmla="*/ 78 h 2198"/>
                  <a:gd name="T96" fmla="*/ 1480 w 1713"/>
                  <a:gd name="T97" fmla="*/ 96 h 2198"/>
                  <a:gd name="T98" fmla="*/ 1511 w 1713"/>
                  <a:gd name="T99" fmla="*/ 88 h 2198"/>
                  <a:gd name="T100" fmla="*/ 1541 w 1713"/>
                  <a:gd name="T101" fmla="*/ 82 h 2198"/>
                  <a:gd name="T102" fmla="*/ 1571 w 1713"/>
                  <a:gd name="T103" fmla="*/ 90 h 2198"/>
                  <a:gd name="T104" fmla="*/ 1602 w 1713"/>
                  <a:gd name="T105" fmla="*/ 80 h 2198"/>
                  <a:gd name="T106" fmla="*/ 1632 w 1713"/>
                  <a:gd name="T107" fmla="*/ 93 h 2198"/>
                  <a:gd name="T108" fmla="*/ 1662 w 1713"/>
                  <a:gd name="T109" fmla="*/ 94 h 2198"/>
                  <a:gd name="T110" fmla="*/ 1693 w 1713"/>
                  <a:gd name="T111" fmla="*/ 132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2198">
                    <a:moveTo>
                      <a:pt x="0" y="2164"/>
                    </a:moveTo>
                    <a:lnTo>
                      <a:pt x="5" y="2164"/>
                    </a:lnTo>
                    <a:lnTo>
                      <a:pt x="10" y="2198"/>
                    </a:lnTo>
                    <a:lnTo>
                      <a:pt x="15" y="2187"/>
                    </a:lnTo>
                    <a:lnTo>
                      <a:pt x="20" y="2152"/>
                    </a:lnTo>
                    <a:lnTo>
                      <a:pt x="25" y="2137"/>
                    </a:lnTo>
                    <a:lnTo>
                      <a:pt x="30" y="2131"/>
                    </a:lnTo>
                    <a:lnTo>
                      <a:pt x="35" y="2135"/>
                    </a:lnTo>
                    <a:lnTo>
                      <a:pt x="40" y="2152"/>
                    </a:lnTo>
                    <a:lnTo>
                      <a:pt x="45" y="2149"/>
                    </a:lnTo>
                    <a:lnTo>
                      <a:pt x="50" y="2149"/>
                    </a:lnTo>
                    <a:lnTo>
                      <a:pt x="55" y="2145"/>
                    </a:lnTo>
                    <a:lnTo>
                      <a:pt x="60" y="2146"/>
                    </a:lnTo>
                    <a:lnTo>
                      <a:pt x="65" y="2149"/>
                    </a:lnTo>
                    <a:lnTo>
                      <a:pt x="70" y="2151"/>
                    </a:lnTo>
                    <a:lnTo>
                      <a:pt x="76" y="2149"/>
                    </a:lnTo>
                    <a:lnTo>
                      <a:pt x="81" y="2140"/>
                    </a:lnTo>
                    <a:lnTo>
                      <a:pt x="86" y="2140"/>
                    </a:lnTo>
                    <a:lnTo>
                      <a:pt x="91" y="2146"/>
                    </a:lnTo>
                    <a:lnTo>
                      <a:pt x="96" y="2145"/>
                    </a:lnTo>
                    <a:lnTo>
                      <a:pt x="101" y="2143"/>
                    </a:lnTo>
                    <a:lnTo>
                      <a:pt x="106" y="2148"/>
                    </a:lnTo>
                    <a:lnTo>
                      <a:pt x="111" y="2151"/>
                    </a:lnTo>
                    <a:lnTo>
                      <a:pt x="116" y="2160"/>
                    </a:lnTo>
                    <a:lnTo>
                      <a:pt x="121" y="2155"/>
                    </a:lnTo>
                    <a:lnTo>
                      <a:pt x="126" y="2099"/>
                    </a:lnTo>
                    <a:lnTo>
                      <a:pt x="131" y="2106"/>
                    </a:lnTo>
                    <a:lnTo>
                      <a:pt x="136" y="2111"/>
                    </a:lnTo>
                    <a:lnTo>
                      <a:pt x="141" y="2123"/>
                    </a:lnTo>
                    <a:lnTo>
                      <a:pt x="146" y="2134"/>
                    </a:lnTo>
                    <a:lnTo>
                      <a:pt x="151" y="2137"/>
                    </a:lnTo>
                    <a:lnTo>
                      <a:pt x="156" y="2142"/>
                    </a:lnTo>
                    <a:lnTo>
                      <a:pt x="162" y="2142"/>
                    </a:lnTo>
                    <a:lnTo>
                      <a:pt x="167" y="2135"/>
                    </a:lnTo>
                    <a:lnTo>
                      <a:pt x="172" y="2135"/>
                    </a:lnTo>
                    <a:lnTo>
                      <a:pt x="177" y="2137"/>
                    </a:lnTo>
                    <a:lnTo>
                      <a:pt x="182" y="2132"/>
                    </a:lnTo>
                    <a:lnTo>
                      <a:pt x="187" y="2142"/>
                    </a:lnTo>
                    <a:lnTo>
                      <a:pt x="192" y="2111"/>
                    </a:lnTo>
                    <a:lnTo>
                      <a:pt x="197" y="2128"/>
                    </a:lnTo>
                    <a:lnTo>
                      <a:pt x="202" y="2126"/>
                    </a:lnTo>
                    <a:lnTo>
                      <a:pt x="207" y="2143"/>
                    </a:lnTo>
                    <a:lnTo>
                      <a:pt x="212" y="2146"/>
                    </a:lnTo>
                    <a:lnTo>
                      <a:pt x="217" y="2151"/>
                    </a:lnTo>
                    <a:lnTo>
                      <a:pt x="222" y="2152"/>
                    </a:lnTo>
                    <a:lnTo>
                      <a:pt x="227" y="2151"/>
                    </a:lnTo>
                    <a:lnTo>
                      <a:pt x="232" y="2154"/>
                    </a:lnTo>
                    <a:lnTo>
                      <a:pt x="237" y="2134"/>
                    </a:lnTo>
                    <a:lnTo>
                      <a:pt x="242" y="2120"/>
                    </a:lnTo>
                    <a:lnTo>
                      <a:pt x="247" y="2143"/>
                    </a:lnTo>
                    <a:lnTo>
                      <a:pt x="252" y="2146"/>
                    </a:lnTo>
                    <a:lnTo>
                      <a:pt x="257" y="2131"/>
                    </a:lnTo>
                    <a:lnTo>
                      <a:pt x="262" y="1885"/>
                    </a:lnTo>
                    <a:lnTo>
                      <a:pt x="267" y="1825"/>
                    </a:lnTo>
                    <a:lnTo>
                      <a:pt x="273" y="1882"/>
                    </a:lnTo>
                    <a:lnTo>
                      <a:pt x="278" y="1855"/>
                    </a:lnTo>
                    <a:lnTo>
                      <a:pt x="283" y="1778"/>
                    </a:lnTo>
                    <a:lnTo>
                      <a:pt x="288" y="1715"/>
                    </a:lnTo>
                    <a:lnTo>
                      <a:pt x="293" y="1673"/>
                    </a:lnTo>
                    <a:lnTo>
                      <a:pt x="298" y="1616"/>
                    </a:lnTo>
                    <a:lnTo>
                      <a:pt x="303" y="1548"/>
                    </a:lnTo>
                    <a:lnTo>
                      <a:pt x="308" y="1508"/>
                    </a:lnTo>
                    <a:lnTo>
                      <a:pt x="313" y="1439"/>
                    </a:lnTo>
                    <a:lnTo>
                      <a:pt x="318" y="1394"/>
                    </a:lnTo>
                    <a:lnTo>
                      <a:pt x="323" y="1336"/>
                    </a:lnTo>
                    <a:lnTo>
                      <a:pt x="328" y="1298"/>
                    </a:lnTo>
                    <a:lnTo>
                      <a:pt x="333" y="1254"/>
                    </a:lnTo>
                    <a:lnTo>
                      <a:pt x="338" y="1191"/>
                    </a:lnTo>
                    <a:lnTo>
                      <a:pt x="343" y="1155"/>
                    </a:lnTo>
                    <a:lnTo>
                      <a:pt x="349" y="1123"/>
                    </a:lnTo>
                    <a:lnTo>
                      <a:pt x="354" y="1186"/>
                    </a:lnTo>
                    <a:lnTo>
                      <a:pt x="359" y="1063"/>
                    </a:lnTo>
                    <a:lnTo>
                      <a:pt x="364" y="1023"/>
                    </a:lnTo>
                    <a:lnTo>
                      <a:pt x="369" y="977"/>
                    </a:lnTo>
                    <a:lnTo>
                      <a:pt x="374" y="922"/>
                    </a:lnTo>
                    <a:lnTo>
                      <a:pt x="379" y="892"/>
                    </a:lnTo>
                    <a:lnTo>
                      <a:pt x="384" y="863"/>
                    </a:lnTo>
                    <a:lnTo>
                      <a:pt x="389" y="850"/>
                    </a:lnTo>
                    <a:lnTo>
                      <a:pt x="394" y="816"/>
                    </a:lnTo>
                    <a:lnTo>
                      <a:pt x="399" y="769"/>
                    </a:lnTo>
                    <a:lnTo>
                      <a:pt x="404" y="745"/>
                    </a:lnTo>
                    <a:lnTo>
                      <a:pt x="409" y="747"/>
                    </a:lnTo>
                    <a:lnTo>
                      <a:pt x="414" y="711"/>
                    </a:lnTo>
                    <a:lnTo>
                      <a:pt x="419" y="687"/>
                    </a:lnTo>
                    <a:lnTo>
                      <a:pt x="424" y="677"/>
                    </a:lnTo>
                    <a:lnTo>
                      <a:pt x="429" y="641"/>
                    </a:lnTo>
                    <a:lnTo>
                      <a:pt x="434" y="625"/>
                    </a:lnTo>
                    <a:lnTo>
                      <a:pt x="439" y="612"/>
                    </a:lnTo>
                    <a:lnTo>
                      <a:pt x="444" y="597"/>
                    </a:lnTo>
                    <a:lnTo>
                      <a:pt x="449" y="557"/>
                    </a:lnTo>
                    <a:lnTo>
                      <a:pt x="454" y="552"/>
                    </a:lnTo>
                    <a:lnTo>
                      <a:pt x="459" y="521"/>
                    </a:lnTo>
                    <a:lnTo>
                      <a:pt x="465" y="494"/>
                    </a:lnTo>
                    <a:lnTo>
                      <a:pt x="470" y="505"/>
                    </a:lnTo>
                    <a:lnTo>
                      <a:pt x="475" y="480"/>
                    </a:lnTo>
                    <a:lnTo>
                      <a:pt x="480" y="466"/>
                    </a:lnTo>
                    <a:lnTo>
                      <a:pt x="485" y="454"/>
                    </a:lnTo>
                    <a:lnTo>
                      <a:pt x="490" y="437"/>
                    </a:lnTo>
                    <a:lnTo>
                      <a:pt x="495" y="425"/>
                    </a:lnTo>
                    <a:lnTo>
                      <a:pt x="500" y="408"/>
                    </a:lnTo>
                    <a:lnTo>
                      <a:pt x="505" y="385"/>
                    </a:lnTo>
                    <a:lnTo>
                      <a:pt x="510" y="398"/>
                    </a:lnTo>
                    <a:lnTo>
                      <a:pt x="515" y="371"/>
                    </a:lnTo>
                    <a:lnTo>
                      <a:pt x="520" y="352"/>
                    </a:lnTo>
                    <a:lnTo>
                      <a:pt x="525" y="342"/>
                    </a:lnTo>
                    <a:lnTo>
                      <a:pt x="530" y="339"/>
                    </a:lnTo>
                    <a:lnTo>
                      <a:pt x="535" y="320"/>
                    </a:lnTo>
                    <a:lnTo>
                      <a:pt x="540" y="316"/>
                    </a:lnTo>
                    <a:lnTo>
                      <a:pt x="546" y="304"/>
                    </a:lnTo>
                    <a:lnTo>
                      <a:pt x="551" y="300"/>
                    </a:lnTo>
                    <a:lnTo>
                      <a:pt x="556" y="295"/>
                    </a:lnTo>
                    <a:lnTo>
                      <a:pt x="561" y="288"/>
                    </a:lnTo>
                    <a:lnTo>
                      <a:pt x="566" y="275"/>
                    </a:lnTo>
                    <a:lnTo>
                      <a:pt x="571" y="284"/>
                    </a:lnTo>
                    <a:lnTo>
                      <a:pt x="576" y="280"/>
                    </a:lnTo>
                    <a:lnTo>
                      <a:pt x="581" y="266"/>
                    </a:lnTo>
                    <a:lnTo>
                      <a:pt x="586" y="244"/>
                    </a:lnTo>
                    <a:lnTo>
                      <a:pt x="591" y="232"/>
                    </a:lnTo>
                    <a:lnTo>
                      <a:pt x="596" y="242"/>
                    </a:lnTo>
                    <a:lnTo>
                      <a:pt x="601" y="254"/>
                    </a:lnTo>
                    <a:lnTo>
                      <a:pt x="606" y="234"/>
                    </a:lnTo>
                    <a:lnTo>
                      <a:pt x="611" y="203"/>
                    </a:lnTo>
                    <a:lnTo>
                      <a:pt x="616" y="211"/>
                    </a:lnTo>
                    <a:lnTo>
                      <a:pt x="621" y="222"/>
                    </a:lnTo>
                    <a:lnTo>
                      <a:pt x="626" y="213"/>
                    </a:lnTo>
                    <a:lnTo>
                      <a:pt x="631" y="185"/>
                    </a:lnTo>
                    <a:lnTo>
                      <a:pt x="636" y="191"/>
                    </a:lnTo>
                    <a:lnTo>
                      <a:pt x="641" y="196"/>
                    </a:lnTo>
                    <a:lnTo>
                      <a:pt x="646" y="191"/>
                    </a:lnTo>
                    <a:lnTo>
                      <a:pt x="652" y="193"/>
                    </a:lnTo>
                    <a:lnTo>
                      <a:pt x="657" y="191"/>
                    </a:lnTo>
                    <a:lnTo>
                      <a:pt x="662" y="169"/>
                    </a:lnTo>
                    <a:lnTo>
                      <a:pt x="667" y="176"/>
                    </a:lnTo>
                    <a:lnTo>
                      <a:pt x="672" y="167"/>
                    </a:lnTo>
                    <a:lnTo>
                      <a:pt x="677" y="163"/>
                    </a:lnTo>
                    <a:lnTo>
                      <a:pt x="682" y="180"/>
                    </a:lnTo>
                    <a:lnTo>
                      <a:pt x="687" y="164"/>
                    </a:lnTo>
                    <a:lnTo>
                      <a:pt x="692" y="162"/>
                    </a:lnTo>
                    <a:lnTo>
                      <a:pt x="697" y="151"/>
                    </a:lnTo>
                    <a:lnTo>
                      <a:pt x="702" y="148"/>
                    </a:lnTo>
                    <a:lnTo>
                      <a:pt x="707" y="138"/>
                    </a:lnTo>
                    <a:lnTo>
                      <a:pt x="712" y="144"/>
                    </a:lnTo>
                    <a:lnTo>
                      <a:pt x="717" y="146"/>
                    </a:lnTo>
                    <a:lnTo>
                      <a:pt x="722" y="144"/>
                    </a:lnTo>
                    <a:lnTo>
                      <a:pt x="727" y="141"/>
                    </a:lnTo>
                    <a:lnTo>
                      <a:pt x="732" y="136"/>
                    </a:lnTo>
                    <a:lnTo>
                      <a:pt x="737" y="138"/>
                    </a:lnTo>
                    <a:lnTo>
                      <a:pt x="743" y="138"/>
                    </a:lnTo>
                    <a:lnTo>
                      <a:pt x="748" y="140"/>
                    </a:lnTo>
                    <a:lnTo>
                      <a:pt x="753" y="138"/>
                    </a:lnTo>
                    <a:lnTo>
                      <a:pt x="758" y="148"/>
                    </a:lnTo>
                    <a:lnTo>
                      <a:pt x="763" y="138"/>
                    </a:lnTo>
                    <a:lnTo>
                      <a:pt x="768" y="115"/>
                    </a:lnTo>
                    <a:lnTo>
                      <a:pt x="773" y="118"/>
                    </a:lnTo>
                    <a:lnTo>
                      <a:pt x="778" y="130"/>
                    </a:lnTo>
                    <a:lnTo>
                      <a:pt x="783" y="123"/>
                    </a:lnTo>
                    <a:lnTo>
                      <a:pt x="788" y="118"/>
                    </a:lnTo>
                    <a:lnTo>
                      <a:pt x="793" y="107"/>
                    </a:lnTo>
                    <a:lnTo>
                      <a:pt x="798" y="126"/>
                    </a:lnTo>
                    <a:lnTo>
                      <a:pt x="803" y="125"/>
                    </a:lnTo>
                    <a:lnTo>
                      <a:pt x="808" y="123"/>
                    </a:lnTo>
                    <a:lnTo>
                      <a:pt x="813" y="102"/>
                    </a:lnTo>
                    <a:lnTo>
                      <a:pt x="818" y="103"/>
                    </a:lnTo>
                    <a:lnTo>
                      <a:pt x="823" y="113"/>
                    </a:lnTo>
                    <a:lnTo>
                      <a:pt x="829" y="115"/>
                    </a:lnTo>
                    <a:lnTo>
                      <a:pt x="834" y="93"/>
                    </a:lnTo>
                    <a:lnTo>
                      <a:pt x="839" y="99"/>
                    </a:lnTo>
                    <a:lnTo>
                      <a:pt x="844" y="105"/>
                    </a:lnTo>
                    <a:lnTo>
                      <a:pt x="849" y="118"/>
                    </a:lnTo>
                    <a:lnTo>
                      <a:pt x="854" y="113"/>
                    </a:lnTo>
                    <a:lnTo>
                      <a:pt x="859" y="94"/>
                    </a:lnTo>
                    <a:lnTo>
                      <a:pt x="864" y="100"/>
                    </a:lnTo>
                    <a:lnTo>
                      <a:pt x="869" y="99"/>
                    </a:lnTo>
                    <a:lnTo>
                      <a:pt x="874" y="103"/>
                    </a:lnTo>
                    <a:lnTo>
                      <a:pt x="879" y="94"/>
                    </a:lnTo>
                    <a:lnTo>
                      <a:pt x="884" y="109"/>
                    </a:lnTo>
                    <a:lnTo>
                      <a:pt x="889" y="107"/>
                    </a:lnTo>
                    <a:lnTo>
                      <a:pt x="894" y="91"/>
                    </a:lnTo>
                    <a:lnTo>
                      <a:pt x="899" y="113"/>
                    </a:lnTo>
                    <a:lnTo>
                      <a:pt x="904" y="98"/>
                    </a:lnTo>
                    <a:lnTo>
                      <a:pt x="909" y="108"/>
                    </a:lnTo>
                    <a:lnTo>
                      <a:pt x="914" y="108"/>
                    </a:lnTo>
                    <a:lnTo>
                      <a:pt x="919" y="96"/>
                    </a:lnTo>
                    <a:lnTo>
                      <a:pt x="924" y="104"/>
                    </a:lnTo>
                    <a:lnTo>
                      <a:pt x="929" y="103"/>
                    </a:lnTo>
                    <a:lnTo>
                      <a:pt x="935" y="114"/>
                    </a:lnTo>
                    <a:lnTo>
                      <a:pt x="940" y="96"/>
                    </a:lnTo>
                    <a:lnTo>
                      <a:pt x="945" y="90"/>
                    </a:lnTo>
                    <a:lnTo>
                      <a:pt x="950" y="92"/>
                    </a:lnTo>
                    <a:lnTo>
                      <a:pt x="955" y="96"/>
                    </a:lnTo>
                    <a:lnTo>
                      <a:pt x="960" y="88"/>
                    </a:lnTo>
                    <a:lnTo>
                      <a:pt x="965" y="96"/>
                    </a:lnTo>
                    <a:lnTo>
                      <a:pt x="970" y="100"/>
                    </a:lnTo>
                    <a:lnTo>
                      <a:pt x="975" y="93"/>
                    </a:lnTo>
                    <a:lnTo>
                      <a:pt x="980" y="92"/>
                    </a:lnTo>
                    <a:lnTo>
                      <a:pt x="985" y="85"/>
                    </a:lnTo>
                    <a:lnTo>
                      <a:pt x="990" y="93"/>
                    </a:lnTo>
                    <a:lnTo>
                      <a:pt x="995" y="96"/>
                    </a:lnTo>
                    <a:lnTo>
                      <a:pt x="1000" y="94"/>
                    </a:lnTo>
                    <a:lnTo>
                      <a:pt x="1005" y="96"/>
                    </a:lnTo>
                    <a:lnTo>
                      <a:pt x="1010" y="98"/>
                    </a:lnTo>
                    <a:lnTo>
                      <a:pt x="1016" y="93"/>
                    </a:lnTo>
                    <a:lnTo>
                      <a:pt x="1021" y="100"/>
                    </a:lnTo>
                    <a:lnTo>
                      <a:pt x="1026" y="104"/>
                    </a:lnTo>
                    <a:lnTo>
                      <a:pt x="1031" y="107"/>
                    </a:lnTo>
                    <a:lnTo>
                      <a:pt x="1036" y="94"/>
                    </a:lnTo>
                    <a:lnTo>
                      <a:pt x="1041" y="87"/>
                    </a:lnTo>
                    <a:lnTo>
                      <a:pt x="1046" y="107"/>
                    </a:lnTo>
                    <a:lnTo>
                      <a:pt x="1051" y="82"/>
                    </a:lnTo>
                    <a:lnTo>
                      <a:pt x="1056" y="98"/>
                    </a:lnTo>
                    <a:lnTo>
                      <a:pt x="1061" y="102"/>
                    </a:lnTo>
                    <a:lnTo>
                      <a:pt x="1066" y="92"/>
                    </a:lnTo>
                    <a:lnTo>
                      <a:pt x="1071" y="84"/>
                    </a:lnTo>
                    <a:lnTo>
                      <a:pt x="1076" y="87"/>
                    </a:lnTo>
                    <a:lnTo>
                      <a:pt x="1081" y="104"/>
                    </a:lnTo>
                    <a:lnTo>
                      <a:pt x="1086" y="105"/>
                    </a:lnTo>
                    <a:lnTo>
                      <a:pt x="1091" y="94"/>
                    </a:lnTo>
                    <a:lnTo>
                      <a:pt x="1096" y="87"/>
                    </a:lnTo>
                    <a:lnTo>
                      <a:pt x="1101" y="78"/>
                    </a:lnTo>
                    <a:lnTo>
                      <a:pt x="1106" y="88"/>
                    </a:lnTo>
                    <a:lnTo>
                      <a:pt x="1111" y="98"/>
                    </a:lnTo>
                    <a:lnTo>
                      <a:pt x="1116" y="88"/>
                    </a:lnTo>
                    <a:lnTo>
                      <a:pt x="1121" y="87"/>
                    </a:lnTo>
                    <a:lnTo>
                      <a:pt x="1126" y="85"/>
                    </a:lnTo>
                    <a:lnTo>
                      <a:pt x="1132" y="94"/>
                    </a:lnTo>
                    <a:lnTo>
                      <a:pt x="1137" y="88"/>
                    </a:lnTo>
                    <a:lnTo>
                      <a:pt x="1142" y="86"/>
                    </a:lnTo>
                    <a:lnTo>
                      <a:pt x="1147" y="74"/>
                    </a:lnTo>
                    <a:lnTo>
                      <a:pt x="1152" y="98"/>
                    </a:lnTo>
                    <a:lnTo>
                      <a:pt x="1157" y="91"/>
                    </a:lnTo>
                    <a:lnTo>
                      <a:pt x="1162" y="90"/>
                    </a:lnTo>
                    <a:lnTo>
                      <a:pt x="1167" y="90"/>
                    </a:lnTo>
                    <a:lnTo>
                      <a:pt x="1172" y="96"/>
                    </a:lnTo>
                    <a:lnTo>
                      <a:pt x="1177" y="98"/>
                    </a:lnTo>
                    <a:lnTo>
                      <a:pt x="1182" y="0"/>
                    </a:lnTo>
                    <a:lnTo>
                      <a:pt x="1187" y="33"/>
                    </a:lnTo>
                    <a:lnTo>
                      <a:pt x="1192" y="72"/>
                    </a:lnTo>
                    <a:lnTo>
                      <a:pt x="1197" y="82"/>
                    </a:lnTo>
                    <a:lnTo>
                      <a:pt x="1202" y="78"/>
                    </a:lnTo>
                    <a:lnTo>
                      <a:pt x="1208" y="72"/>
                    </a:lnTo>
                    <a:lnTo>
                      <a:pt x="1213" y="74"/>
                    </a:lnTo>
                    <a:lnTo>
                      <a:pt x="1218" y="80"/>
                    </a:lnTo>
                    <a:lnTo>
                      <a:pt x="1223" y="90"/>
                    </a:lnTo>
                    <a:lnTo>
                      <a:pt x="1228" y="78"/>
                    </a:lnTo>
                    <a:lnTo>
                      <a:pt x="1233" y="88"/>
                    </a:lnTo>
                    <a:lnTo>
                      <a:pt x="1238" y="82"/>
                    </a:lnTo>
                    <a:lnTo>
                      <a:pt x="1243" y="94"/>
                    </a:lnTo>
                    <a:lnTo>
                      <a:pt x="1248" y="87"/>
                    </a:lnTo>
                    <a:lnTo>
                      <a:pt x="1253" y="97"/>
                    </a:lnTo>
                    <a:lnTo>
                      <a:pt x="1258" y="103"/>
                    </a:lnTo>
                    <a:lnTo>
                      <a:pt x="1263" y="91"/>
                    </a:lnTo>
                    <a:lnTo>
                      <a:pt x="1268" y="86"/>
                    </a:lnTo>
                    <a:lnTo>
                      <a:pt x="1273" y="92"/>
                    </a:lnTo>
                    <a:lnTo>
                      <a:pt x="1278" y="92"/>
                    </a:lnTo>
                    <a:lnTo>
                      <a:pt x="1283" y="97"/>
                    </a:lnTo>
                    <a:lnTo>
                      <a:pt x="1288" y="94"/>
                    </a:lnTo>
                    <a:lnTo>
                      <a:pt x="1293" y="107"/>
                    </a:lnTo>
                    <a:lnTo>
                      <a:pt x="1298" y="78"/>
                    </a:lnTo>
                    <a:lnTo>
                      <a:pt x="1303" y="78"/>
                    </a:lnTo>
                    <a:lnTo>
                      <a:pt x="1308" y="96"/>
                    </a:lnTo>
                    <a:lnTo>
                      <a:pt x="1313" y="85"/>
                    </a:lnTo>
                    <a:lnTo>
                      <a:pt x="1318" y="80"/>
                    </a:lnTo>
                    <a:lnTo>
                      <a:pt x="1324" y="90"/>
                    </a:lnTo>
                    <a:lnTo>
                      <a:pt x="1329" y="94"/>
                    </a:lnTo>
                    <a:lnTo>
                      <a:pt x="1334" y="94"/>
                    </a:lnTo>
                    <a:lnTo>
                      <a:pt x="1339" y="91"/>
                    </a:lnTo>
                    <a:lnTo>
                      <a:pt x="1344" y="88"/>
                    </a:lnTo>
                    <a:lnTo>
                      <a:pt x="1349" y="100"/>
                    </a:lnTo>
                    <a:lnTo>
                      <a:pt x="1354" y="92"/>
                    </a:lnTo>
                    <a:lnTo>
                      <a:pt x="1359" y="97"/>
                    </a:lnTo>
                    <a:lnTo>
                      <a:pt x="1364" y="80"/>
                    </a:lnTo>
                    <a:lnTo>
                      <a:pt x="1369" y="87"/>
                    </a:lnTo>
                    <a:lnTo>
                      <a:pt x="1374" y="97"/>
                    </a:lnTo>
                    <a:lnTo>
                      <a:pt x="1379" y="80"/>
                    </a:lnTo>
                    <a:lnTo>
                      <a:pt x="1384" y="74"/>
                    </a:lnTo>
                    <a:lnTo>
                      <a:pt x="1389" y="90"/>
                    </a:lnTo>
                    <a:lnTo>
                      <a:pt x="1394" y="103"/>
                    </a:lnTo>
                    <a:lnTo>
                      <a:pt x="1399" y="82"/>
                    </a:lnTo>
                    <a:lnTo>
                      <a:pt x="1405" y="80"/>
                    </a:lnTo>
                    <a:lnTo>
                      <a:pt x="1410" y="88"/>
                    </a:lnTo>
                    <a:lnTo>
                      <a:pt x="1415" y="92"/>
                    </a:lnTo>
                    <a:lnTo>
                      <a:pt x="1420" y="82"/>
                    </a:lnTo>
                    <a:lnTo>
                      <a:pt x="1425" y="78"/>
                    </a:lnTo>
                    <a:lnTo>
                      <a:pt x="1430" y="88"/>
                    </a:lnTo>
                    <a:lnTo>
                      <a:pt x="1435" y="93"/>
                    </a:lnTo>
                    <a:lnTo>
                      <a:pt x="1440" y="82"/>
                    </a:lnTo>
                    <a:lnTo>
                      <a:pt x="1445" y="98"/>
                    </a:lnTo>
                    <a:lnTo>
                      <a:pt x="1450" y="78"/>
                    </a:lnTo>
                    <a:lnTo>
                      <a:pt x="1455" y="68"/>
                    </a:lnTo>
                    <a:lnTo>
                      <a:pt x="1460" y="86"/>
                    </a:lnTo>
                    <a:lnTo>
                      <a:pt x="1465" y="82"/>
                    </a:lnTo>
                    <a:lnTo>
                      <a:pt x="1470" y="88"/>
                    </a:lnTo>
                    <a:lnTo>
                      <a:pt x="1475" y="100"/>
                    </a:lnTo>
                    <a:lnTo>
                      <a:pt x="1480" y="96"/>
                    </a:lnTo>
                    <a:lnTo>
                      <a:pt x="1485" y="93"/>
                    </a:lnTo>
                    <a:lnTo>
                      <a:pt x="1490" y="98"/>
                    </a:lnTo>
                    <a:lnTo>
                      <a:pt x="1495" y="90"/>
                    </a:lnTo>
                    <a:lnTo>
                      <a:pt x="1501" y="92"/>
                    </a:lnTo>
                    <a:lnTo>
                      <a:pt x="1506" y="103"/>
                    </a:lnTo>
                    <a:lnTo>
                      <a:pt x="1511" y="88"/>
                    </a:lnTo>
                    <a:lnTo>
                      <a:pt x="1516" y="96"/>
                    </a:lnTo>
                    <a:lnTo>
                      <a:pt x="1521" y="86"/>
                    </a:lnTo>
                    <a:lnTo>
                      <a:pt x="1526" y="92"/>
                    </a:lnTo>
                    <a:lnTo>
                      <a:pt x="1531" y="98"/>
                    </a:lnTo>
                    <a:lnTo>
                      <a:pt x="1536" y="87"/>
                    </a:lnTo>
                    <a:lnTo>
                      <a:pt x="1541" y="82"/>
                    </a:lnTo>
                    <a:lnTo>
                      <a:pt x="1546" y="88"/>
                    </a:lnTo>
                    <a:lnTo>
                      <a:pt x="1551" y="102"/>
                    </a:lnTo>
                    <a:lnTo>
                      <a:pt x="1556" y="93"/>
                    </a:lnTo>
                    <a:lnTo>
                      <a:pt x="1561" y="82"/>
                    </a:lnTo>
                    <a:lnTo>
                      <a:pt x="1566" y="78"/>
                    </a:lnTo>
                    <a:lnTo>
                      <a:pt x="1571" y="90"/>
                    </a:lnTo>
                    <a:lnTo>
                      <a:pt x="1576" y="80"/>
                    </a:lnTo>
                    <a:lnTo>
                      <a:pt x="1581" y="90"/>
                    </a:lnTo>
                    <a:lnTo>
                      <a:pt x="1586" y="84"/>
                    </a:lnTo>
                    <a:lnTo>
                      <a:pt x="1591" y="85"/>
                    </a:lnTo>
                    <a:lnTo>
                      <a:pt x="1596" y="99"/>
                    </a:lnTo>
                    <a:lnTo>
                      <a:pt x="1602" y="80"/>
                    </a:lnTo>
                    <a:lnTo>
                      <a:pt x="1607" y="86"/>
                    </a:lnTo>
                    <a:lnTo>
                      <a:pt x="1612" y="92"/>
                    </a:lnTo>
                    <a:lnTo>
                      <a:pt x="1617" y="80"/>
                    </a:lnTo>
                    <a:lnTo>
                      <a:pt x="1622" y="80"/>
                    </a:lnTo>
                    <a:lnTo>
                      <a:pt x="1627" y="93"/>
                    </a:lnTo>
                    <a:lnTo>
                      <a:pt x="1632" y="93"/>
                    </a:lnTo>
                    <a:lnTo>
                      <a:pt x="1637" y="94"/>
                    </a:lnTo>
                    <a:lnTo>
                      <a:pt x="1642" y="87"/>
                    </a:lnTo>
                    <a:lnTo>
                      <a:pt x="1647" y="84"/>
                    </a:lnTo>
                    <a:lnTo>
                      <a:pt x="1652" y="94"/>
                    </a:lnTo>
                    <a:lnTo>
                      <a:pt x="1657" y="99"/>
                    </a:lnTo>
                    <a:lnTo>
                      <a:pt x="1662" y="94"/>
                    </a:lnTo>
                    <a:lnTo>
                      <a:pt x="1667" y="85"/>
                    </a:lnTo>
                    <a:lnTo>
                      <a:pt x="1672" y="80"/>
                    </a:lnTo>
                    <a:lnTo>
                      <a:pt x="1678" y="93"/>
                    </a:lnTo>
                    <a:lnTo>
                      <a:pt x="1683" y="106"/>
                    </a:lnTo>
                    <a:lnTo>
                      <a:pt x="1688" y="119"/>
                    </a:lnTo>
                    <a:lnTo>
                      <a:pt x="1693" y="132"/>
                    </a:lnTo>
                    <a:lnTo>
                      <a:pt x="1698" y="145"/>
                    </a:lnTo>
                    <a:lnTo>
                      <a:pt x="1703" y="158"/>
                    </a:lnTo>
                    <a:lnTo>
                      <a:pt x="1708" y="171"/>
                    </a:lnTo>
                    <a:lnTo>
                      <a:pt x="1713" y="184"/>
                    </a:lnTo>
                    <a:lnTo>
                      <a:pt x="1713" y="184"/>
                    </a:lnTo>
                  </a:path>
                </a:pathLst>
              </a:custGeom>
              <a:noFill/>
              <a:ln w="63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 name="Rectangle 351">
                <a:extLst>
                  <a:ext uri="{FF2B5EF4-FFF2-40B4-BE49-F238E27FC236}">
                    <a16:creationId xmlns:a16="http://schemas.microsoft.com/office/drawing/2014/main" id="{720382CD-C6BE-46BD-922E-11FA2B26B89B}"/>
                  </a:ext>
                </a:extLst>
              </p:cNvPr>
              <p:cNvSpPr>
                <a:spLocks noChangeArrowheads="1"/>
              </p:cNvSpPr>
              <p:nvPr/>
            </p:nvSpPr>
            <p:spPr bwMode="auto">
              <a:xfrm>
                <a:off x="2044" y="1393"/>
                <a:ext cx="864" cy="5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352">
                <a:extLst>
                  <a:ext uri="{FF2B5EF4-FFF2-40B4-BE49-F238E27FC236}">
                    <a16:creationId xmlns:a16="http://schemas.microsoft.com/office/drawing/2014/main" id="{77E780F9-26E3-460E-A2CA-55337FD758EB}"/>
                  </a:ext>
                </a:extLst>
              </p:cNvPr>
              <p:cNvSpPr>
                <a:spLocks noChangeArrowheads="1"/>
              </p:cNvSpPr>
              <p:nvPr/>
            </p:nvSpPr>
            <p:spPr bwMode="auto">
              <a:xfrm>
                <a:off x="2323" y="1415"/>
                <a:ext cx="63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8" name="Line 353">
                <a:extLst>
                  <a:ext uri="{FF2B5EF4-FFF2-40B4-BE49-F238E27FC236}">
                    <a16:creationId xmlns:a16="http://schemas.microsoft.com/office/drawing/2014/main" id="{E6FE0617-6E2C-42C1-B2BC-11323E9E93F2}"/>
                  </a:ext>
                </a:extLst>
              </p:cNvPr>
              <p:cNvSpPr>
                <a:spLocks noChangeShapeType="1"/>
              </p:cNvSpPr>
              <p:nvPr/>
            </p:nvSpPr>
            <p:spPr bwMode="auto">
              <a:xfrm>
                <a:off x="2068" y="1454"/>
                <a:ext cx="235" cy="0"/>
              </a:xfrm>
              <a:prstGeom prst="line">
                <a:avLst/>
              </a:prstGeom>
              <a:noFill/>
              <a:ln w="635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Rectangle 354">
                <a:extLst>
                  <a:ext uri="{FF2B5EF4-FFF2-40B4-BE49-F238E27FC236}">
                    <a16:creationId xmlns:a16="http://schemas.microsoft.com/office/drawing/2014/main" id="{E982A6B9-E7F3-47FC-9D08-6326A9492B87}"/>
                  </a:ext>
                </a:extLst>
              </p:cNvPr>
              <p:cNvSpPr>
                <a:spLocks noChangeArrowheads="1"/>
              </p:cNvSpPr>
              <p:nvPr/>
            </p:nvSpPr>
            <p:spPr bwMode="auto">
              <a:xfrm>
                <a:off x="2323" y="1514"/>
                <a:ext cx="5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Datasheet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0" name="Line 355">
                <a:extLst>
                  <a:ext uri="{FF2B5EF4-FFF2-40B4-BE49-F238E27FC236}">
                    <a16:creationId xmlns:a16="http://schemas.microsoft.com/office/drawing/2014/main" id="{39003DB5-0C59-4998-9BDA-569570A4B16E}"/>
                  </a:ext>
                </a:extLst>
              </p:cNvPr>
              <p:cNvSpPr>
                <a:spLocks noChangeShapeType="1"/>
              </p:cNvSpPr>
              <p:nvPr/>
            </p:nvSpPr>
            <p:spPr bwMode="auto">
              <a:xfrm>
                <a:off x="2068" y="1555"/>
                <a:ext cx="235" cy="0"/>
              </a:xfrm>
              <a:prstGeom prst="line">
                <a:avLst/>
              </a:prstGeom>
              <a:noFill/>
              <a:ln w="6350"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Rectangle 356">
                <a:extLst>
                  <a:ext uri="{FF2B5EF4-FFF2-40B4-BE49-F238E27FC236}">
                    <a16:creationId xmlns:a16="http://schemas.microsoft.com/office/drawing/2014/main" id="{BF80EB32-595F-4BC1-A48C-E5C5C942CFAE}"/>
                  </a:ext>
                </a:extLst>
              </p:cNvPr>
              <p:cNvSpPr>
                <a:spLocks noChangeArrowheads="1"/>
              </p:cNvSpPr>
              <p:nvPr/>
            </p:nvSpPr>
            <p:spPr bwMode="auto">
              <a:xfrm>
                <a:off x="2323" y="1618"/>
                <a:ext cx="58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Measured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2" name="Line 357">
                <a:extLst>
                  <a:ext uri="{FF2B5EF4-FFF2-40B4-BE49-F238E27FC236}">
                    <a16:creationId xmlns:a16="http://schemas.microsoft.com/office/drawing/2014/main" id="{08078000-B093-4646-98C9-03179F1996F4}"/>
                  </a:ext>
                </a:extLst>
              </p:cNvPr>
              <p:cNvSpPr>
                <a:spLocks noChangeShapeType="1"/>
              </p:cNvSpPr>
              <p:nvPr/>
            </p:nvSpPr>
            <p:spPr bwMode="auto">
              <a:xfrm>
                <a:off x="2068" y="1656"/>
                <a:ext cx="235"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Rectangle 358">
                <a:extLst>
                  <a:ext uri="{FF2B5EF4-FFF2-40B4-BE49-F238E27FC236}">
                    <a16:creationId xmlns:a16="http://schemas.microsoft.com/office/drawing/2014/main" id="{21EA25B1-A1AB-44D4-8DEF-926008FF5BBA}"/>
                  </a:ext>
                </a:extLst>
              </p:cNvPr>
              <p:cNvSpPr>
                <a:spLocks noChangeArrowheads="1"/>
              </p:cNvSpPr>
              <p:nvPr/>
            </p:nvSpPr>
            <p:spPr bwMode="auto">
              <a:xfrm>
                <a:off x="2323" y="1721"/>
                <a:ext cx="31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GA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4" name="Line 359">
                <a:extLst>
                  <a:ext uri="{FF2B5EF4-FFF2-40B4-BE49-F238E27FC236}">
                    <a16:creationId xmlns:a16="http://schemas.microsoft.com/office/drawing/2014/main" id="{EE895779-E480-44D2-9465-04D3CA83CD3A}"/>
                  </a:ext>
                </a:extLst>
              </p:cNvPr>
              <p:cNvSpPr>
                <a:spLocks noChangeShapeType="1"/>
              </p:cNvSpPr>
              <p:nvPr/>
            </p:nvSpPr>
            <p:spPr bwMode="auto">
              <a:xfrm>
                <a:off x="2068" y="1758"/>
                <a:ext cx="235" cy="0"/>
              </a:xfrm>
              <a:prstGeom prst="line">
                <a:avLst/>
              </a:prstGeom>
              <a:noFill/>
              <a:ln w="6350"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Rectangle 360">
                <a:extLst>
                  <a:ext uri="{FF2B5EF4-FFF2-40B4-BE49-F238E27FC236}">
                    <a16:creationId xmlns:a16="http://schemas.microsoft.com/office/drawing/2014/main" id="{F03F1EB7-9382-4442-99C0-18F57D8D4E69}"/>
                  </a:ext>
                </a:extLst>
              </p:cNvPr>
              <p:cNvSpPr>
                <a:spLocks noChangeArrowheads="1"/>
              </p:cNvSpPr>
              <p:nvPr/>
            </p:nvSpPr>
            <p:spPr bwMode="auto">
              <a:xfrm>
                <a:off x="2323" y="1820"/>
                <a:ext cx="22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6" name="Line 361">
                <a:extLst>
                  <a:ext uri="{FF2B5EF4-FFF2-40B4-BE49-F238E27FC236}">
                    <a16:creationId xmlns:a16="http://schemas.microsoft.com/office/drawing/2014/main" id="{F1C47383-5B5F-4350-B0AC-9EB99CF6DBA6}"/>
                  </a:ext>
                </a:extLst>
              </p:cNvPr>
              <p:cNvSpPr>
                <a:spLocks noChangeShapeType="1"/>
              </p:cNvSpPr>
              <p:nvPr/>
            </p:nvSpPr>
            <p:spPr bwMode="auto">
              <a:xfrm>
                <a:off x="2068" y="1860"/>
                <a:ext cx="235" cy="0"/>
              </a:xfrm>
              <a:prstGeom prst="line">
                <a:avLst/>
              </a:prstGeom>
              <a:noFill/>
              <a:ln w="63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Rectangle 362">
                <a:extLst>
                  <a:ext uri="{FF2B5EF4-FFF2-40B4-BE49-F238E27FC236}">
                    <a16:creationId xmlns:a16="http://schemas.microsoft.com/office/drawing/2014/main" id="{8DA9343B-D5FC-49C8-9EDB-BC966AE31AE8}"/>
                  </a:ext>
                </a:extLst>
              </p:cNvPr>
              <p:cNvSpPr>
                <a:spLocks noChangeArrowheads="1"/>
              </p:cNvSpPr>
              <p:nvPr/>
            </p:nvSpPr>
            <p:spPr bwMode="auto">
              <a:xfrm>
                <a:off x="2044" y="1393"/>
                <a:ext cx="864" cy="527"/>
              </a:xfrm>
              <a:prstGeom prst="rect">
                <a:avLst/>
              </a:prstGeom>
              <a:noFill/>
              <a:ln w="6350" cap="flat">
                <a:solidFill>
                  <a:srgbClr val="2626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 name="Rectangle 363">
                <a:extLst>
                  <a:ext uri="{FF2B5EF4-FFF2-40B4-BE49-F238E27FC236}">
                    <a16:creationId xmlns:a16="http://schemas.microsoft.com/office/drawing/2014/main" id="{27E93602-7143-42AB-AC1D-455B261318C8}"/>
                  </a:ext>
                </a:extLst>
              </p:cNvPr>
              <p:cNvSpPr>
                <a:spLocks noChangeArrowheads="1"/>
              </p:cNvSpPr>
              <p:nvPr/>
            </p:nvSpPr>
            <p:spPr bwMode="auto">
              <a:xfrm>
                <a:off x="3559" y="1057"/>
                <a:ext cx="1718" cy="2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Line 364">
                <a:extLst>
                  <a:ext uri="{FF2B5EF4-FFF2-40B4-BE49-F238E27FC236}">
                    <a16:creationId xmlns:a16="http://schemas.microsoft.com/office/drawing/2014/main" id="{3231D801-010D-4BBE-ABA2-01D33388FE13}"/>
                  </a:ext>
                </a:extLst>
              </p:cNvPr>
              <p:cNvSpPr>
                <a:spLocks noChangeShapeType="1"/>
              </p:cNvSpPr>
              <p:nvPr/>
            </p:nvSpPr>
            <p:spPr bwMode="auto">
              <a:xfrm>
                <a:off x="3559" y="3340"/>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Line 365">
                <a:extLst>
                  <a:ext uri="{FF2B5EF4-FFF2-40B4-BE49-F238E27FC236}">
                    <a16:creationId xmlns:a16="http://schemas.microsoft.com/office/drawing/2014/main" id="{C7FBADB5-E0F6-4282-A6A1-82FFD9EBB135}"/>
                  </a:ext>
                </a:extLst>
              </p:cNvPr>
              <p:cNvSpPr>
                <a:spLocks noChangeShapeType="1"/>
              </p:cNvSpPr>
              <p:nvPr/>
            </p:nvSpPr>
            <p:spPr bwMode="auto">
              <a:xfrm>
                <a:off x="3559" y="1057"/>
                <a:ext cx="1718"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Line 366">
                <a:extLst>
                  <a:ext uri="{FF2B5EF4-FFF2-40B4-BE49-F238E27FC236}">
                    <a16:creationId xmlns:a16="http://schemas.microsoft.com/office/drawing/2014/main" id="{10E974B9-132F-487E-A784-83D08884F84C}"/>
                  </a:ext>
                </a:extLst>
              </p:cNvPr>
              <p:cNvSpPr>
                <a:spLocks noChangeShapeType="1"/>
              </p:cNvSpPr>
              <p:nvPr/>
            </p:nvSpPr>
            <p:spPr bwMode="auto">
              <a:xfrm flipV="1">
                <a:off x="3559"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 name="Line 367">
                <a:extLst>
                  <a:ext uri="{FF2B5EF4-FFF2-40B4-BE49-F238E27FC236}">
                    <a16:creationId xmlns:a16="http://schemas.microsoft.com/office/drawing/2014/main" id="{CB5E3FD4-5D09-4A7F-B941-79F545B1F46A}"/>
                  </a:ext>
                </a:extLst>
              </p:cNvPr>
              <p:cNvSpPr>
                <a:spLocks noChangeShapeType="1"/>
              </p:cNvSpPr>
              <p:nvPr/>
            </p:nvSpPr>
            <p:spPr bwMode="auto">
              <a:xfrm flipV="1">
                <a:off x="4065"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Line 368">
                <a:extLst>
                  <a:ext uri="{FF2B5EF4-FFF2-40B4-BE49-F238E27FC236}">
                    <a16:creationId xmlns:a16="http://schemas.microsoft.com/office/drawing/2014/main" id="{BB436C24-AD40-4DE3-8270-661DBE8AD513}"/>
                  </a:ext>
                </a:extLst>
              </p:cNvPr>
              <p:cNvSpPr>
                <a:spLocks noChangeShapeType="1"/>
              </p:cNvSpPr>
              <p:nvPr/>
            </p:nvSpPr>
            <p:spPr bwMode="auto">
              <a:xfrm flipV="1">
                <a:off x="4570"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Line 369">
                <a:extLst>
                  <a:ext uri="{FF2B5EF4-FFF2-40B4-BE49-F238E27FC236}">
                    <a16:creationId xmlns:a16="http://schemas.microsoft.com/office/drawing/2014/main" id="{8B744FA4-8E1F-4625-A66C-002733E47A34}"/>
                  </a:ext>
                </a:extLst>
              </p:cNvPr>
              <p:cNvSpPr>
                <a:spLocks noChangeShapeType="1"/>
              </p:cNvSpPr>
              <p:nvPr/>
            </p:nvSpPr>
            <p:spPr bwMode="auto">
              <a:xfrm flipV="1">
                <a:off x="5075" y="3317"/>
                <a:ext cx="0" cy="2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Line 370">
                <a:extLst>
                  <a:ext uri="{FF2B5EF4-FFF2-40B4-BE49-F238E27FC236}">
                    <a16:creationId xmlns:a16="http://schemas.microsoft.com/office/drawing/2014/main" id="{774056D1-A23E-44E5-B17D-3316BF000092}"/>
                  </a:ext>
                </a:extLst>
              </p:cNvPr>
              <p:cNvSpPr>
                <a:spLocks noChangeShapeType="1"/>
              </p:cNvSpPr>
              <p:nvPr/>
            </p:nvSpPr>
            <p:spPr bwMode="auto">
              <a:xfrm>
                <a:off x="3559"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Line 371">
                <a:extLst>
                  <a:ext uri="{FF2B5EF4-FFF2-40B4-BE49-F238E27FC236}">
                    <a16:creationId xmlns:a16="http://schemas.microsoft.com/office/drawing/2014/main" id="{A221F7A4-18A2-404C-A518-C8DE26BCD92B}"/>
                  </a:ext>
                </a:extLst>
              </p:cNvPr>
              <p:cNvSpPr>
                <a:spLocks noChangeShapeType="1"/>
              </p:cNvSpPr>
              <p:nvPr/>
            </p:nvSpPr>
            <p:spPr bwMode="auto">
              <a:xfrm>
                <a:off x="4065"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Line 372">
                <a:extLst>
                  <a:ext uri="{FF2B5EF4-FFF2-40B4-BE49-F238E27FC236}">
                    <a16:creationId xmlns:a16="http://schemas.microsoft.com/office/drawing/2014/main" id="{155657A1-EBA4-40E5-9DC9-E5E10648CDAE}"/>
                  </a:ext>
                </a:extLst>
              </p:cNvPr>
              <p:cNvSpPr>
                <a:spLocks noChangeShapeType="1"/>
              </p:cNvSpPr>
              <p:nvPr/>
            </p:nvSpPr>
            <p:spPr bwMode="auto">
              <a:xfrm>
                <a:off x="4570"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Line 373">
                <a:extLst>
                  <a:ext uri="{FF2B5EF4-FFF2-40B4-BE49-F238E27FC236}">
                    <a16:creationId xmlns:a16="http://schemas.microsoft.com/office/drawing/2014/main" id="{76FFF85C-0249-42C7-846F-0E43F3BB0D7D}"/>
                  </a:ext>
                </a:extLst>
              </p:cNvPr>
              <p:cNvSpPr>
                <a:spLocks noChangeShapeType="1"/>
              </p:cNvSpPr>
              <p:nvPr/>
            </p:nvSpPr>
            <p:spPr bwMode="auto">
              <a:xfrm>
                <a:off x="5075" y="1057"/>
                <a:ext cx="0" cy="22"/>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Rectangle 374">
                <a:extLst>
                  <a:ext uri="{FF2B5EF4-FFF2-40B4-BE49-F238E27FC236}">
                    <a16:creationId xmlns:a16="http://schemas.microsoft.com/office/drawing/2014/main" id="{19B7552F-F94D-47B8-94EC-5FAD3160A2CF}"/>
                  </a:ext>
                </a:extLst>
              </p:cNvPr>
              <p:cNvSpPr>
                <a:spLocks noChangeArrowheads="1"/>
              </p:cNvSpPr>
              <p:nvPr/>
            </p:nvSpPr>
            <p:spPr bwMode="auto">
              <a:xfrm>
                <a:off x="3531" y="3382"/>
                <a:ext cx="9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0" name="Rectangle 375">
                <a:extLst>
                  <a:ext uri="{FF2B5EF4-FFF2-40B4-BE49-F238E27FC236}">
                    <a16:creationId xmlns:a16="http://schemas.microsoft.com/office/drawing/2014/main" id="{04BF8178-F01C-40B6-B3C9-AA051D013C74}"/>
                  </a:ext>
                </a:extLst>
              </p:cNvPr>
              <p:cNvSpPr>
                <a:spLocks noChangeArrowheads="1"/>
              </p:cNvSpPr>
              <p:nvPr/>
            </p:nvSpPr>
            <p:spPr bwMode="auto">
              <a:xfrm>
                <a:off x="3984"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1" name="Rectangle 376">
                <a:extLst>
                  <a:ext uri="{FF2B5EF4-FFF2-40B4-BE49-F238E27FC236}">
                    <a16:creationId xmlns:a16="http://schemas.microsoft.com/office/drawing/2014/main" id="{279DC7E6-1BB6-40F4-AF6D-50F8ECA64E59}"/>
                  </a:ext>
                </a:extLst>
              </p:cNvPr>
              <p:cNvSpPr>
                <a:spLocks noChangeArrowheads="1"/>
              </p:cNvSpPr>
              <p:nvPr/>
            </p:nvSpPr>
            <p:spPr bwMode="auto">
              <a:xfrm>
                <a:off x="4489"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2" name="Rectangle 377">
                <a:extLst>
                  <a:ext uri="{FF2B5EF4-FFF2-40B4-BE49-F238E27FC236}">
                    <a16:creationId xmlns:a16="http://schemas.microsoft.com/office/drawing/2014/main" id="{DF79590B-2D03-4434-AD86-6F89F5989E7D}"/>
                  </a:ext>
                </a:extLst>
              </p:cNvPr>
              <p:cNvSpPr>
                <a:spLocks noChangeArrowheads="1"/>
              </p:cNvSpPr>
              <p:nvPr/>
            </p:nvSpPr>
            <p:spPr bwMode="auto">
              <a:xfrm>
                <a:off x="4994" y="3382"/>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3" name="Rectangle 378">
                <a:extLst>
                  <a:ext uri="{FF2B5EF4-FFF2-40B4-BE49-F238E27FC236}">
                    <a16:creationId xmlns:a16="http://schemas.microsoft.com/office/drawing/2014/main" id="{045D9651-A322-417C-A564-0DD1B97EA686}"/>
                  </a:ext>
                </a:extLst>
              </p:cNvPr>
              <p:cNvSpPr>
                <a:spLocks noChangeArrowheads="1"/>
              </p:cNvSpPr>
              <p:nvPr/>
            </p:nvSpPr>
            <p:spPr bwMode="auto">
              <a:xfrm>
                <a:off x="4230" y="3504"/>
                <a:ext cx="43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Time (s)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4" name="Line 379">
                <a:extLst>
                  <a:ext uri="{FF2B5EF4-FFF2-40B4-BE49-F238E27FC236}">
                    <a16:creationId xmlns:a16="http://schemas.microsoft.com/office/drawing/2014/main" id="{5118AA30-3F8C-4A2B-BED6-580A6F7B92F7}"/>
                  </a:ext>
                </a:extLst>
              </p:cNvPr>
              <p:cNvSpPr>
                <a:spLocks noChangeShapeType="1"/>
              </p:cNvSpPr>
              <p:nvPr/>
            </p:nvSpPr>
            <p:spPr bwMode="auto">
              <a:xfrm flipV="1">
                <a:off x="3559"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 name="Line 380">
                <a:extLst>
                  <a:ext uri="{FF2B5EF4-FFF2-40B4-BE49-F238E27FC236}">
                    <a16:creationId xmlns:a16="http://schemas.microsoft.com/office/drawing/2014/main" id="{21DBE753-02F2-4AE5-B5D9-0DE7D0F19D7E}"/>
                  </a:ext>
                </a:extLst>
              </p:cNvPr>
              <p:cNvSpPr>
                <a:spLocks noChangeShapeType="1"/>
              </p:cNvSpPr>
              <p:nvPr/>
            </p:nvSpPr>
            <p:spPr bwMode="auto">
              <a:xfrm flipV="1">
                <a:off x="5277" y="1057"/>
                <a:ext cx="0" cy="2283"/>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 name="Line 381">
                <a:extLst>
                  <a:ext uri="{FF2B5EF4-FFF2-40B4-BE49-F238E27FC236}">
                    <a16:creationId xmlns:a16="http://schemas.microsoft.com/office/drawing/2014/main" id="{AD867A84-97F9-48D1-9DBD-C26FBD9E59CD}"/>
                  </a:ext>
                </a:extLst>
              </p:cNvPr>
              <p:cNvSpPr>
                <a:spLocks noChangeShapeType="1"/>
              </p:cNvSpPr>
              <p:nvPr/>
            </p:nvSpPr>
            <p:spPr bwMode="auto">
              <a:xfrm>
                <a:off x="3559" y="3340"/>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 name="Line 382">
                <a:extLst>
                  <a:ext uri="{FF2B5EF4-FFF2-40B4-BE49-F238E27FC236}">
                    <a16:creationId xmlns:a16="http://schemas.microsoft.com/office/drawing/2014/main" id="{68804F5F-E298-473F-A338-E8251EE2F870}"/>
                  </a:ext>
                </a:extLst>
              </p:cNvPr>
              <p:cNvSpPr>
                <a:spLocks noChangeShapeType="1"/>
              </p:cNvSpPr>
              <p:nvPr/>
            </p:nvSpPr>
            <p:spPr bwMode="auto">
              <a:xfrm>
                <a:off x="3559" y="3089"/>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 name="Line 383">
                <a:extLst>
                  <a:ext uri="{FF2B5EF4-FFF2-40B4-BE49-F238E27FC236}">
                    <a16:creationId xmlns:a16="http://schemas.microsoft.com/office/drawing/2014/main" id="{C1140625-B002-4353-8D31-A204ED8AC0DC}"/>
                  </a:ext>
                </a:extLst>
              </p:cNvPr>
              <p:cNvSpPr>
                <a:spLocks noChangeShapeType="1"/>
              </p:cNvSpPr>
              <p:nvPr/>
            </p:nvSpPr>
            <p:spPr bwMode="auto">
              <a:xfrm>
                <a:off x="3559" y="2838"/>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 name="Line 384">
                <a:extLst>
                  <a:ext uri="{FF2B5EF4-FFF2-40B4-BE49-F238E27FC236}">
                    <a16:creationId xmlns:a16="http://schemas.microsoft.com/office/drawing/2014/main" id="{0244AB03-EEAA-4CAB-9852-A67098E13112}"/>
                  </a:ext>
                </a:extLst>
              </p:cNvPr>
              <p:cNvSpPr>
                <a:spLocks noChangeShapeType="1"/>
              </p:cNvSpPr>
              <p:nvPr/>
            </p:nvSpPr>
            <p:spPr bwMode="auto">
              <a:xfrm>
                <a:off x="3559" y="2587"/>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Line 385">
                <a:extLst>
                  <a:ext uri="{FF2B5EF4-FFF2-40B4-BE49-F238E27FC236}">
                    <a16:creationId xmlns:a16="http://schemas.microsoft.com/office/drawing/2014/main" id="{B269E9C7-ACBD-4187-A134-3CB5D80FEBB8}"/>
                  </a:ext>
                </a:extLst>
              </p:cNvPr>
              <p:cNvSpPr>
                <a:spLocks noChangeShapeType="1"/>
              </p:cNvSpPr>
              <p:nvPr/>
            </p:nvSpPr>
            <p:spPr bwMode="auto">
              <a:xfrm>
                <a:off x="3559" y="2336"/>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 name="Line 386">
                <a:extLst>
                  <a:ext uri="{FF2B5EF4-FFF2-40B4-BE49-F238E27FC236}">
                    <a16:creationId xmlns:a16="http://schemas.microsoft.com/office/drawing/2014/main" id="{E9809247-7158-499B-958A-9CA81E4F7F97}"/>
                  </a:ext>
                </a:extLst>
              </p:cNvPr>
              <p:cNvSpPr>
                <a:spLocks noChangeShapeType="1"/>
              </p:cNvSpPr>
              <p:nvPr/>
            </p:nvSpPr>
            <p:spPr bwMode="auto">
              <a:xfrm>
                <a:off x="3559" y="2085"/>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 name="Line 387">
                <a:extLst>
                  <a:ext uri="{FF2B5EF4-FFF2-40B4-BE49-F238E27FC236}">
                    <a16:creationId xmlns:a16="http://schemas.microsoft.com/office/drawing/2014/main" id="{1243E020-88B1-44F9-95C5-9351187E8F96}"/>
                  </a:ext>
                </a:extLst>
              </p:cNvPr>
              <p:cNvSpPr>
                <a:spLocks noChangeShapeType="1"/>
              </p:cNvSpPr>
              <p:nvPr/>
            </p:nvSpPr>
            <p:spPr bwMode="auto">
              <a:xfrm>
                <a:off x="3559" y="1834"/>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Line 388">
                <a:extLst>
                  <a:ext uri="{FF2B5EF4-FFF2-40B4-BE49-F238E27FC236}">
                    <a16:creationId xmlns:a16="http://schemas.microsoft.com/office/drawing/2014/main" id="{E3842935-159E-47FB-ADA9-0AF1E38990D0}"/>
                  </a:ext>
                </a:extLst>
              </p:cNvPr>
              <p:cNvSpPr>
                <a:spLocks noChangeShapeType="1"/>
              </p:cNvSpPr>
              <p:nvPr/>
            </p:nvSpPr>
            <p:spPr bwMode="auto">
              <a:xfrm>
                <a:off x="3559" y="1584"/>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 name="Line 389">
                <a:extLst>
                  <a:ext uri="{FF2B5EF4-FFF2-40B4-BE49-F238E27FC236}">
                    <a16:creationId xmlns:a16="http://schemas.microsoft.com/office/drawing/2014/main" id="{B52C85CC-0BCB-4EEF-AC2A-82B1BC398189}"/>
                  </a:ext>
                </a:extLst>
              </p:cNvPr>
              <p:cNvSpPr>
                <a:spLocks noChangeShapeType="1"/>
              </p:cNvSpPr>
              <p:nvPr/>
            </p:nvSpPr>
            <p:spPr bwMode="auto">
              <a:xfrm>
                <a:off x="3559" y="1333"/>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 name="Line 390">
                <a:extLst>
                  <a:ext uri="{FF2B5EF4-FFF2-40B4-BE49-F238E27FC236}">
                    <a16:creationId xmlns:a16="http://schemas.microsoft.com/office/drawing/2014/main" id="{E211D207-2039-47BD-BF57-45CB522070BD}"/>
                  </a:ext>
                </a:extLst>
              </p:cNvPr>
              <p:cNvSpPr>
                <a:spLocks noChangeShapeType="1"/>
              </p:cNvSpPr>
              <p:nvPr/>
            </p:nvSpPr>
            <p:spPr bwMode="auto">
              <a:xfrm>
                <a:off x="3559" y="1082"/>
                <a:ext cx="25"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 name="Line 391">
                <a:extLst>
                  <a:ext uri="{FF2B5EF4-FFF2-40B4-BE49-F238E27FC236}">
                    <a16:creationId xmlns:a16="http://schemas.microsoft.com/office/drawing/2014/main" id="{70B4147E-6661-403B-AEE9-A66C286B1EF9}"/>
                  </a:ext>
                </a:extLst>
              </p:cNvPr>
              <p:cNvSpPr>
                <a:spLocks noChangeShapeType="1"/>
              </p:cNvSpPr>
              <p:nvPr/>
            </p:nvSpPr>
            <p:spPr bwMode="auto">
              <a:xfrm flipH="1">
                <a:off x="5253" y="3340"/>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 name="Line 392">
                <a:extLst>
                  <a:ext uri="{FF2B5EF4-FFF2-40B4-BE49-F238E27FC236}">
                    <a16:creationId xmlns:a16="http://schemas.microsoft.com/office/drawing/2014/main" id="{6451F33D-0C0E-419F-BC34-44065F1682EA}"/>
                  </a:ext>
                </a:extLst>
              </p:cNvPr>
              <p:cNvSpPr>
                <a:spLocks noChangeShapeType="1"/>
              </p:cNvSpPr>
              <p:nvPr/>
            </p:nvSpPr>
            <p:spPr bwMode="auto">
              <a:xfrm flipH="1">
                <a:off x="5253" y="3089"/>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 name="Line 393">
                <a:extLst>
                  <a:ext uri="{FF2B5EF4-FFF2-40B4-BE49-F238E27FC236}">
                    <a16:creationId xmlns:a16="http://schemas.microsoft.com/office/drawing/2014/main" id="{C89C83E6-EF15-4C38-96C1-6B8598C3017C}"/>
                  </a:ext>
                </a:extLst>
              </p:cNvPr>
              <p:cNvSpPr>
                <a:spLocks noChangeShapeType="1"/>
              </p:cNvSpPr>
              <p:nvPr/>
            </p:nvSpPr>
            <p:spPr bwMode="auto">
              <a:xfrm flipH="1">
                <a:off x="5253" y="2838"/>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Line 394">
                <a:extLst>
                  <a:ext uri="{FF2B5EF4-FFF2-40B4-BE49-F238E27FC236}">
                    <a16:creationId xmlns:a16="http://schemas.microsoft.com/office/drawing/2014/main" id="{F46C4887-986A-476B-B5FB-762E56A7E20C}"/>
                  </a:ext>
                </a:extLst>
              </p:cNvPr>
              <p:cNvSpPr>
                <a:spLocks noChangeShapeType="1"/>
              </p:cNvSpPr>
              <p:nvPr/>
            </p:nvSpPr>
            <p:spPr bwMode="auto">
              <a:xfrm flipH="1">
                <a:off x="5253" y="2587"/>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 name="Line 395">
                <a:extLst>
                  <a:ext uri="{FF2B5EF4-FFF2-40B4-BE49-F238E27FC236}">
                    <a16:creationId xmlns:a16="http://schemas.microsoft.com/office/drawing/2014/main" id="{E9A73AE8-1E5F-4A2C-8740-BED2D075EEB8}"/>
                  </a:ext>
                </a:extLst>
              </p:cNvPr>
              <p:cNvSpPr>
                <a:spLocks noChangeShapeType="1"/>
              </p:cNvSpPr>
              <p:nvPr/>
            </p:nvSpPr>
            <p:spPr bwMode="auto">
              <a:xfrm flipH="1">
                <a:off x="5253" y="2336"/>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 name="Line 396">
                <a:extLst>
                  <a:ext uri="{FF2B5EF4-FFF2-40B4-BE49-F238E27FC236}">
                    <a16:creationId xmlns:a16="http://schemas.microsoft.com/office/drawing/2014/main" id="{6D2A8196-FA42-4AA0-AD0C-F6330D8697A3}"/>
                  </a:ext>
                </a:extLst>
              </p:cNvPr>
              <p:cNvSpPr>
                <a:spLocks noChangeShapeType="1"/>
              </p:cNvSpPr>
              <p:nvPr/>
            </p:nvSpPr>
            <p:spPr bwMode="auto">
              <a:xfrm flipH="1">
                <a:off x="5253" y="2085"/>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 name="Line 397">
                <a:extLst>
                  <a:ext uri="{FF2B5EF4-FFF2-40B4-BE49-F238E27FC236}">
                    <a16:creationId xmlns:a16="http://schemas.microsoft.com/office/drawing/2014/main" id="{27E7B33F-4A55-44F8-99D8-6EFCB5E1AF96}"/>
                  </a:ext>
                </a:extLst>
              </p:cNvPr>
              <p:cNvSpPr>
                <a:spLocks noChangeShapeType="1"/>
              </p:cNvSpPr>
              <p:nvPr/>
            </p:nvSpPr>
            <p:spPr bwMode="auto">
              <a:xfrm flipH="1">
                <a:off x="5253" y="1834"/>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 name="Line 398">
                <a:extLst>
                  <a:ext uri="{FF2B5EF4-FFF2-40B4-BE49-F238E27FC236}">
                    <a16:creationId xmlns:a16="http://schemas.microsoft.com/office/drawing/2014/main" id="{E034A127-A5C9-4667-B6E9-E0FCA87A1D74}"/>
                  </a:ext>
                </a:extLst>
              </p:cNvPr>
              <p:cNvSpPr>
                <a:spLocks noChangeShapeType="1"/>
              </p:cNvSpPr>
              <p:nvPr/>
            </p:nvSpPr>
            <p:spPr bwMode="auto">
              <a:xfrm flipH="1">
                <a:off x="5253" y="1584"/>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 name="Line 399">
                <a:extLst>
                  <a:ext uri="{FF2B5EF4-FFF2-40B4-BE49-F238E27FC236}">
                    <a16:creationId xmlns:a16="http://schemas.microsoft.com/office/drawing/2014/main" id="{A3558466-1445-4DE2-9291-DB0FBA524E18}"/>
                  </a:ext>
                </a:extLst>
              </p:cNvPr>
              <p:cNvSpPr>
                <a:spLocks noChangeShapeType="1"/>
              </p:cNvSpPr>
              <p:nvPr/>
            </p:nvSpPr>
            <p:spPr bwMode="auto">
              <a:xfrm flipH="1">
                <a:off x="5253" y="1333"/>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 name="Line 400">
                <a:extLst>
                  <a:ext uri="{FF2B5EF4-FFF2-40B4-BE49-F238E27FC236}">
                    <a16:creationId xmlns:a16="http://schemas.microsoft.com/office/drawing/2014/main" id="{B92E7DD6-BEC7-437F-A462-E48D2B87BDA0}"/>
                  </a:ext>
                </a:extLst>
              </p:cNvPr>
              <p:cNvSpPr>
                <a:spLocks noChangeShapeType="1"/>
              </p:cNvSpPr>
              <p:nvPr/>
            </p:nvSpPr>
            <p:spPr bwMode="auto">
              <a:xfrm flipH="1">
                <a:off x="5253" y="1082"/>
                <a:ext cx="24" cy="0"/>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Rectangle 401">
                <a:extLst>
                  <a:ext uri="{FF2B5EF4-FFF2-40B4-BE49-F238E27FC236}">
                    <a16:creationId xmlns:a16="http://schemas.microsoft.com/office/drawing/2014/main" id="{169C08F8-326C-4371-B1FA-7873B517A32B}"/>
                  </a:ext>
                </a:extLst>
              </p:cNvPr>
              <p:cNvSpPr>
                <a:spLocks noChangeArrowheads="1"/>
              </p:cNvSpPr>
              <p:nvPr/>
            </p:nvSpPr>
            <p:spPr bwMode="auto">
              <a:xfrm>
                <a:off x="3333" y="3296"/>
                <a:ext cx="2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7" name="Rectangle 402">
                <a:extLst>
                  <a:ext uri="{FF2B5EF4-FFF2-40B4-BE49-F238E27FC236}">
                    <a16:creationId xmlns:a16="http://schemas.microsoft.com/office/drawing/2014/main" id="{33B06A57-AD79-4DB1-8D38-E53F38408876}"/>
                  </a:ext>
                </a:extLst>
              </p:cNvPr>
              <p:cNvSpPr>
                <a:spLocks noChangeArrowheads="1"/>
              </p:cNvSpPr>
              <p:nvPr/>
            </p:nvSpPr>
            <p:spPr bwMode="auto">
              <a:xfrm>
                <a:off x="3333" y="3046"/>
                <a:ext cx="2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8" name="Rectangle 403">
                <a:extLst>
                  <a:ext uri="{FF2B5EF4-FFF2-40B4-BE49-F238E27FC236}">
                    <a16:creationId xmlns:a16="http://schemas.microsoft.com/office/drawing/2014/main" id="{ECF86FC8-A053-4A1F-8BB6-C8D986B91A73}"/>
                  </a:ext>
                </a:extLst>
              </p:cNvPr>
              <p:cNvSpPr>
                <a:spLocks noChangeArrowheads="1"/>
              </p:cNvSpPr>
              <p:nvPr/>
            </p:nvSpPr>
            <p:spPr bwMode="auto">
              <a:xfrm>
                <a:off x="3333" y="2795"/>
                <a:ext cx="2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9" name="Rectangle 404">
                <a:extLst>
                  <a:ext uri="{FF2B5EF4-FFF2-40B4-BE49-F238E27FC236}">
                    <a16:creationId xmlns:a16="http://schemas.microsoft.com/office/drawing/2014/main" id="{71C5D827-DA15-47D3-8970-14D369FA099B}"/>
                  </a:ext>
                </a:extLst>
              </p:cNvPr>
              <p:cNvSpPr>
                <a:spLocks noChangeArrowheads="1"/>
              </p:cNvSpPr>
              <p:nvPr/>
            </p:nvSpPr>
            <p:spPr bwMode="auto">
              <a:xfrm>
                <a:off x="3389" y="2545"/>
                <a:ext cx="179"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0" name="Rectangle 405">
                <a:extLst>
                  <a:ext uri="{FF2B5EF4-FFF2-40B4-BE49-F238E27FC236}">
                    <a16:creationId xmlns:a16="http://schemas.microsoft.com/office/drawing/2014/main" id="{841748E6-FEF7-4BF7-AAEB-929BAB98ACF0}"/>
                  </a:ext>
                </a:extLst>
              </p:cNvPr>
              <p:cNvSpPr>
                <a:spLocks noChangeArrowheads="1"/>
              </p:cNvSpPr>
              <p:nvPr/>
            </p:nvSpPr>
            <p:spPr bwMode="auto">
              <a:xfrm>
                <a:off x="3470" y="2291"/>
                <a:ext cx="9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1" name="Rectangle 406">
                <a:extLst>
                  <a:ext uri="{FF2B5EF4-FFF2-40B4-BE49-F238E27FC236}">
                    <a16:creationId xmlns:a16="http://schemas.microsoft.com/office/drawing/2014/main" id="{5B23D386-738C-4E6C-B476-3C40094D4A20}"/>
                  </a:ext>
                </a:extLst>
              </p:cNvPr>
              <p:cNvSpPr>
                <a:spLocks noChangeArrowheads="1"/>
              </p:cNvSpPr>
              <p:nvPr/>
            </p:nvSpPr>
            <p:spPr bwMode="auto">
              <a:xfrm>
                <a:off x="3418" y="2040"/>
                <a:ext cx="1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2" name="Rectangle 407">
                <a:extLst>
                  <a:ext uri="{FF2B5EF4-FFF2-40B4-BE49-F238E27FC236}">
                    <a16:creationId xmlns:a16="http://schemas.microsoft.com/office/drawing/2014/main" id="{0BF45CEB-9B0A-4B08-8EAE-04CC0BC59703}"/>
                  </a:ext>
                </a:extLst>
              </p:cNvPr>
              <p:cNvSpPr>
                <a:spLocks noChangeArrowheads="1"/>
              </p:cNvSpPr>
              <p:nvPr/>
            </p:nvSpPr>
            <p:spPr bwMode="auto">
              <a:xfrm>
                <a:off x="3366" y="1790"/>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3" name="Rectangle 408">
                <a:extLst>
                  <a:ext uri="{FF2B5EF4-FFF2-40B4-BE49-F238E27FC236}">
                    <a16:creationId xmlns:a16="http://schemas.microsoft.com/office/drawing/2014/main" id="{185546AF-C5CF-4C1C-9FBF-748BD9DFCF0D}"/>
                  </a:ext>
                </a:extLst>
              </p:cNvPr>
              <p:cNvSpPr>
                <a:spLocks noChangeArrowheads="1"/>
              </p:cNvSpPr>
              <p:nvPr/>
            </p:nvSpPr>
            <p:spPr bwMode="auto">
              <a:xfrm>
                <a:off x="3366" y="1540"/>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4" name="Rectangle 409">
                <a:extLst>
                  <a:ext uri="{FF2B5EF4-FFF2-40B4-BE49-F238E27FC236}">
                    <a16:creationId xmlns:a16="http://schemas.microsoft.com/office/drawing/2014/main" id="{DB50EB91-61ED-4B92-92D3-FB9E60677B49}"/>
                  </a:ext>
                </a:extLst>
              </p:cNvPr>
              <p:cNvSpPr>
                <a:spLocks noChangeArrowheads="1"/>
              </p:cNvSpPr>
              <p:nvPr/>
            </p:nvSpPr>
            <p:spPr bwMode="auto">
              <a:xfrm>
                <a:off x="3366" y="1289"/>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5" name="Rectangle 410">
                <a:extLst>
                  <a:ext uri="{FF2B5EF4-FFF2-40B4-BE49-F238E27FC236}">
                    <a16:creationId xmlns:a16="http://schemas.microsoft.com/office/drawing/2014/main" id="{4DCCCCE5-5694-4C7B-8743-2FA6B117AD91}"/>
                  </a:ext>
                </a:extLst>
              </p:cNvPr>
              <p:cNvSpPr>
                <a:spLocks noChangeArrowheads="1"/>
              </p:cNvSpPr>
              <p:nvPr/>
            </p:nvSpPr>
            <p:spPr bwMode="auto">
              <a:xfrm>
                <a:off x="3366" y="1039"/>
                <a:ext cx="19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6" name="Rectangle 411">
                <a:extLst>
                  <a:ext uri="{FF2B5EF4-FFF2-40B4-BE49-F238E27FC236}">
                    <a16:creationId xmlns:a16="http://schemas.microsoft.com/office/drawing/2014/main" id="{F74DFE53-FE21-45B6-B237-412FBF33815A}"/>
                  </a:ext>
                </a:extLst>
              </p:cNvPr>
              <p:cNvSpPr>
                <a:spLocks noChangeArrowheads="1"/>
              </p:cNvSpPr>
              <p:nvPr/>
            </p:nvSpPr>
            <p:spPr bwMode="auto">
              <a:xfrm rot="16200000">
                <a:off x="3206" y="2485"/>
                <a:ext cx="11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7" name="Rectangle 412">
                <a:extLst>
                  <a:ext uri="{FF2B5EF4-FFF2-40B4-BE49-F238E27FC236}">
                    <a16:creationId xmlns:a16="http://schemas.microsoft.com/office/drawing/2014/main" id="{B1C29344-DEC6-4A5A-8411-2B935B169FB9}"/>
                  </a:ext>
                </a:extLst>
              </p:cNvPr>
              <p:cNvSpPr>
                <a:spLocks noChangeArrowheads="1"/>
              </p:cNvSpPr>
              <p:nvPr/>
            </p:nvSpPr>
            <p:spPr bwMode="auto">
              <a:xfrm rot="16200000">
                <a:off x="3192" y="2406"/>
                <a:ext cx="14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8" name="Rectangle 413">
                <a:extLst>
                  <a:ext uri="{FF2B5EF4-FFF2-40B4-BE49-F238E27FC236}">
                    <a16:creationId xmlns:a16="http://schemas.microsoft.com/office/drawing/2014/main" id="{7D4685E8-0C83-4CA1-B3B4-8F6318CAD350}"/>
                  </a:ext>
                </a:extLst>
              </p:cNvPr>
              <p:cNvSpPr>
                <a:spLocks noChangeArrowheads="1"/>
              </p:cNvSpPr>
              <p:nvPr/>
            </p:nvSpPr>
            <p:spPr bwMode="auto">
              <a:xfrm rot="16200000">
                <a:off x="3199" y="2323"/>
                <a:ext cx="13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9" name="Rectangle 414">
                <a:extLst>
                  <a:ext uri="{FF2B5EF4-FFF2-40B4-BE49-F238E27FC236}">
                    <a16:creationId xmlns:a16="http://schemas.microsoft.com/office/drawing/2014/main" id="{806F7305-9C81-45AC-889D-0DF04AAA701B}"/>
                  </a:ext>
                </a:extLst>
              </p:cNvPr>
              <p:cNvSpPr>
                <a:spLocks noChangeArrowheads="1"/>
              </p:cNvSpPr>
              <p:nvPr/>
            </p:nvSpPr>
            <p:spPr bwMode="auto">
              <a:xfrm rot="16200000">
                <a:off x="3227" y="2269"/>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0" name="Rectangle 415">
                <a:extLst>
                  <a:ext uri="{FF2B5EF4-FFF2-40B4-BE49-F238E27FC236}">
                    <a16:creationId xmlns:a16="http://schemas.microsoft.com/office/drawing/2014/main" id="{4D35E0E1-3576-4D74-B8C7-0DA5EBB95C51}"/>
                  </a:ext>
                </a:extLst>
              </p:cNvPr>
              <p:cNvSpPr>
                <a:spLocks noChangeArrowheads="1"/>
              </p:cNvSpPr>
              <p:nvPr/>
            </p:nvSpPr>
            <p:spPr bwMode="auto">
              <a:xfrm rot="16200000">
                <a:off x="3215" y="2231"/>
                <a:ext cx="9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1" name="Rectangle 416">
                <a:extLst>
                  <a:ext uri="{FF2B5EF4-FFF2-40B4-BE49-F238E27FC236}">
                    <a16:creationId xmlns:a16="http://schemas.microsoft.com/office/drawing/2014/main" id="{0B2FF9E6-30DF-4E2E-A516-1928089B0E90}"/>
                  </a:ext>
                </a:extLst>
              </p:cNvPr>
              <p:cNvSpPr>
                <a:spLocks noChangeArrowheads="1"/>
              </p:cNvSpPr>
              <p:nvPr/>
            </p:nvSpPr>
            <p:spPr bwMode="auto">
              <a:xfrm rot="16200000">
                <a:off x="3213" y="2181"/>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2" name="Rectangle 417">
                <a:extLst>
                  <a:ext uri="{FF2B5EF4-FFF2-40B4-BE49-F238E27FC236}">
                    <a16:creationId xmlns:a16="http://schemas.microsoft.com/office/drawing/2014/main" id="{17602B36-C42A-439F-B05C-745AE29A3DB7}"/>
                  </a:ext>
                </a:extLst>
              </p:cNvPr>
              <p:cNvSpPr>
                <a:spLocks noChangeArrowheads="1"/>
              </p:cNvSpPr>
              <p:nvPr/>
            </p:nvSpPr>
            <p:spPr bwMode="auto">
              <a:xfrm rot="16200000">
                <a:off x="3213" y="2130"/>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3" name="Rectangle 418">
                <a:extLst>
                  <a:ext uri="{FF2B5EF4-FFF2-40B4-BE49-F238E27FC236}">
                    <a16:creationId xmlns:a16="http://schemas.microsoft.com/office/drawing/2014/main" id="{4C36206F-4090-4CFD-A7AA-5A859F41BFD0}"/>
                  </a:ext>
                </a:extLst>
              </p:cNvPr>
              <p:cNvSpPr>
                <a:spLocks noChangeArrowheads="1"/>
              </p:cNvSpPr>
              <p:nvPr/>
            </p:nvSpPr>
            <p:spPr bwMode="auto">
              <a:xfrm rot="16200000">
                <a:off x="3227" y="2092"/>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4" name="Rectangle 419">
                <a:extLst>
                  <a:ext uri="{FF2B5EF4-FFF2-40B4-BE49-F238E27FC236}">
                    <a16:creationId xmlns:a16="http://schemas.microsoft.com/office/drawing/2014/main" id="{F6B5A7B3-2903-4A8B-8F47-87D6F27DFC61}"/>
                  </a:ext>
                </a:extLst>
              </p:cNvPr>
              <p:cNvSpPr>
                <a:spLocks noChangeArrowheads="1"/>
              </p:cNvSpPr>
              <p:nvPr/>
            </p:nvSpPr>
            <p:spPr bwMode="auto">
              <a:xfrm rot="16200000">
                <a:off x="3225" y="2064"/>
                <a:ext cx="8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5" name="Rectangle 420">
                <a:extLst>
                  <a:ext uri="{FF2B5EF4-FFF2-40B4-BE49-F238E27FC236}">
                    <a16:creationId xmlns:a16="http://schemas.microsoft.com/office/drawing/2014/main" id="{6BD33C7A-6289-459D-B9B2-8FE6F32E2E60}"/>
                  </a:ext>
                </a:extLst>
              </p:cNvPr>
              <p:cNvSpPr>
                <a:spLocks noChangeArrowheads="1"/>
              </p:cNvSpPr>
              <p:nvPr/>
            </p:nvSpPr>
            <p:spPr bwMode="auto">
              <a:xfrm rot="16200000">
                <a:off x="3213" y="2022"/>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6" name="Rectangle 421">
                <a:extLst>
                  <a:ext uri="{FF2B5EF4-FFF2-40B4-BE49-F238E27FC236}">
                    <a16:creationId xmlns:a16="http://schemas.microsoft.com/office/drawing/2014/main" id="{28A47C6C-F34E-4B4F-AC33-8F9125298F43}"/>
                  </a:ext>
                </a:extLst>
              </p:cNvPr>
              <p:cNvSpPr>
                <a:spLocks noChangeArrowheads="1"/>
              </p:cNvSpPr>
              <p:nvPr/>
            </p:nvSpPr>
            <p:spPr bwMode="auto">
              <a:xfrm rot="16200000">
                <a:off x="3229" y="1986"/>
                <a:ext cx="7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7" name="Rectangle 422">
                <a:extLst>
                  <a:ext uri="{FF2B5EF4-FFF2-40B4-BE49-F238E27FC236}">
                    <a16:creationId xmlns:a16="http://schemas.microsoft.com/office/drawing/2014/main" id="{FC221EDB-69B7-4C9D-9EAE-8799031801EE}"/>
                  </a:ext>
                </a:extLst>
              </p:cNvPr>
              <p:cNvSpPr>
                <a:spLocks noChangeArrowheads="1"/>
              </p:cNvSpPr>
              <p:nvPr/>
            </p:nvSpPr>
            <p:spPr bwMode="auto">
              <a:xfrm rot="16200000">
                <a:off x="3227" y="1962"/>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8" name="Rectangle 423">
                <a:extLst>
                  <a:ext uri="{FF2B5EF4-FFF2-40B4-BE49-F238E27FC236}">
                    <a16:creationId xmlns:a16="http://schemas.microsoft.com/office/drawing/2014/main" id="{077D9590-E1F1-46E0-8464-89C29D7E715C}"/>
                  </a:ext>
                </a:extLst>
              </p:cNvPr>
              <p:cNvSpPr>
                <a:spLocks noChangeArrowheads="1"/>
              </p:cNvSpPr>
              <p:nvPr/>
            </p:nvSpPr>
            <p:spPr bwMode="auto">
              <a:xfrm rot="16200000">
                <a:off x="3213" y="1923"/>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9" name="Rectangle 424">
                <a:extLst>
                  <a:ext uri="{FF2B5EF4-FFF2-40B4-BE49-F238E27FC236}">
                    <a16:creationId xmlns:a16="http://schemas.microsoft.com/office/drawing/2014/main" id="{7DDFFF4E-35E0-4801-8CB2-0C54E9B628CD}"/>
                  </a:ext>
                </a:extLst>
              </p:cNvPr>
              <p:cNvSpPr>
                <a:spLocks noChangeArrowheads="1"/>
              </p:cNvSpPr>
              <p:nvPr/>
            </p:nvSpPr>
            <p:spPr bwMode="auto">
              <a:xfrm rot="16200000">
                <a:off x="3215" y="1873"/>
                <a:ext cx="9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0" name="Rectangle 425">
                <a:extLst>
                  <a:ext uri="{FF2B5EF4-FFF2-40B4-BE49-F238E27FC236}">
                    <a16:creationId xmlns:a16="http://schemas.microsoft.com/office/drawing/2014/main" id="{BF5C7B19-08C9-442B-A6C2-F309348F561C}"/>
                  </a:ext>
                </a:extLst>
              </p:cNvPr>
              <p:cNvSpPr>
                <a:spLocks noChangeArrowheads="1"/>
              </p:cNvSpPr>
              <p:nvPr/>
            </p:nvSpPr>
            <p:spPr bwMode="auto">
              <a:xfrm rot="16200000">
                <a:off x="3227" y="1837"/>
                <a:ext cx="7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1" name="Rectangle 426">
                <a:extLst>
                  <a:ext uri="{FF2B5EF4-FFF2-40B4-BE49-F238E27FC236}">
                    <a16:creationId xmlns:a16="http://schemas.microsoft.com/office/drawing/2014/main" id="{C78CA9EA-B221-4186-B50A-43BAB745ED28}"/>
                  </a:ext>
                </a:extLst>
              </p:cNvPr>
              <p:cNvSpPr>
                <a:spLocks noChangeArrowheads="1"/>
              </p:cNvSpPr>
              <p:nvPr/>
            </p:nvSpPr>
            <p:spPr bwMode="auto">
              <a:xfrm rot="16200000">
                <a:off x="3229" y="1813"/>
                <a:ext cx="7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2" name="Rectangle 427">
                <a:extLst>
                  <a:ext uri="{FF2B5EF4-FFF2-40B4-BE49-F238E27FC236}">
                    <a16:creationId xmlns:a16="http://schemas.microsoft.com/office/drawing/2014/main" id="{CDB3EE34-649D-4099-BF4E-FE75493FD009}"/>
                  </a:ext>
                </a:extLst>
              </p:cNvPr>
              <p:cNvSpPr>
                <a:spLocks noChangeArrowheads="1"/>
              </p:cNvSpPr>
              <p:nvPr/>
            </p:nvSpPr>
            <p:spPr bwMode="auto">
              <a:xfrm rot="16200000">
                <a:off x="3213" y="1776"/>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 name="Rectangle 428">
                <a:extLst>
                  <a:ext uri="{FF2B5EF4-FFF2-40B4-BE49-F238E27FC236}">
                    <a16:creationId xmlns:a16="http://schemas.microsoft.com/office/drawing/2014/main" id="{D74414B1-10C8-47E0-AB1F-5B8E052E4557}"/>
                  </a:ext>
                </a:extLst>
              </p:cNvPr>
              <p:cNvSpPr>
                <a:spLocks noChangeArrowheads="1"/>
              </p:cNvSpPr>
              <p:nvPr/>
            </p:nvSpPr>
            <p:spPr bwMode="auto">
              <a:xfrm rot="16200000">
                <a:off x="3213" y="1724"/>
                <a:ext cx="10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4" name="Freeform 429">
                <a:extLst>
                  <a:ext uri="{FF2B5EF4-FFF2-40B4-BE49-F238E27FC236}">
                    <a16:creationId xmlns:a16="http://schemas.microsoft.com/office/drawing/2014/main" id="{A62FC89F-5EDE-4A1E-8EFF-3B73956EE48E}"/>
                  </a:ext>
                </a:extLst>
              </p:cNvPr>
              <p:cNvSpPr>
                <a:spLocks/>
              </p:cNvSpPr>
              <p:nvPr/>
            </p:nvSpPr>
            <p:spPr bwMode="auto">
              <a:xfrm>
                <a:off x="3565" y="1057"/>
                <a:ext cx="1713" cy="1489"/>
              </a:xfrm>
              <a:custGeom>
                <a:avLst/>
                <a:gdLst>
                  <a:gd name="T0" fmla="*/ 25 w 1713"/>
                  <a:gd name="T1" fmla="*/ 1249 h 1489"/>
                  <a:gd name="T2" fmla="*/ 55 w 1713"/>
                  <a:gd name="T3" fmla="*/ 1263 h 1489"/>
                  <a:gd name="T4" fmla="*/ 86 w 1713"/>
                  <a:gd name="T5" fmla="*/ 1264 h 1489"/>
                  <a:gd name="T6" fmla="*/ 116 w 1713"/>
                  <a:gd name="T7" fmla="*/ 1264 h 1489"/>
                  <a:gd name="T8" fmla="*/ 146 w 1713"/>
                  <a:gd name="T9" fmla="*/ 1264 h 1489"/>
                  <a:gd name="T10" fmla="*/ 176 w 1713"/>
                  <a:gd name="T11" fmla="*/ 1264 h 1489"/>
                  <a:gd name="T12" fmla="*/ 207 w 1713"/>
                  <a:gd name="T13" fmla="*/ 1264 h 1489"/>
                  <a:gd name="T14" fmla="*/ 237 w 1713"/>
                  <a:gd name="T15" fmla="*/ 1264 h 1489"/>
                  <a:gd name="T16" fmla="*/ 267 w 1713"/>
                  <a:gd name="T17" fmla="*/ 992 h 1489"/>
                  <a:gd name="T18" fmla="*/ 298 w 1713"/>
                  <a:gd name="T19" fmla="*/ 854 h 1489"/>
                  <a:gd name="T20" fmla="*/ 328 w 1713"/>
                  <a:gd name="T21" fmla="*/ 863 h 1489"/>
                  <a:gd name="T22" fmla="*/ 358 w 1713"/>
                  <a:gd name="T23" fmla="*/ 874 h 1489"/>
                  <a:gd name="T24" fmla="*/ 389 w 1713"/>
                  <a:gd name="T25" fmla="*/ 883 h 1489"/>
                  <a:gd name="T26" fmla="*/ 419 w 1713"/>
                  <a:gd name="T27" fmla="*/ 890 h 1489"/>
                  <a:gd name="T28" fmla="*/ 449 w 1713"/>
                  <a:gd name="T29" fmla="*/ 896 h 1489"/>
                  <a:gd name="T30" fmla="*/ 480 w 1713"/>
                  <a:gd name="T31" fmla="*/ 900 h 1489"/>
                  <a:gd name="T32" fmla="*/ 510 w 1713"/>
                  <a:gd name="T33" fmla="*/ 904 h 1489"/>
                  <a:gd name="T34" fmla="*/ 540 w 1713"/>
                  <a:gd name="T35" fmla="*/ 906 h 1489"/>
                  <a:gd name="T36" fmla="*/ 571 w 1713"/>
                  <a:gd name="T37" fmla="*/ 908 h 1489"/>
                  <a:gd name="T38" fmla="*/ 601 w 1713"/>
                  <a:gd name="T39" fmla="*/ 910 h 1489"/>
                  <a:gd name="T40" fmla="*/ 631 w 1713"/>
                  <a:gd name="T41" fmla="*/ 911 h 1489"/>
                  <a:gd name="T42" fmla="*/ 662 w 1713"/>
                  <a:gd name="T43" fmla="*/ 912 h 1489"/>
                  <a:gd name="T44" fmla="*/ 692 w 1713"/>
                  <a:gd name="T45" fmla="*/ 913 h 1489"/>
                  <a:gd name="T46" fmla="*/ 722 w 1713"/>
                  <a:gd name="T47" fmla="*/ 914 h 1489"/>
                  <a:gd name="T48" fmla="*/ 753 w 1713"/>
                  <a:gd name="T49" fmla="*/ 914 h 1489"/>
                  <a:gd name="T50" fmla="*/ 783 w 1713"/>
                  <a:gd name="T51" fmla="*/ 914 h 1489"/>
                  <a:gd name="T52" fmla="*/ 813 w 1713"/>
                  <a:gd name="T53" fmla="*/ 915 h 1489"/>
                  <a:gd name="T54" fmla="*/ 843 w 1713"/>
                  <a:gd name="T55" fmla="*/ 915 h 1489"/>
                  <a:gd name="T56" fmla="*/ 874 w 1713"/>
                  <a:gd name="T57" fmla="*/ 915 h 1489"/>
                  <a:gd name="T58" fmla="*/ 904 w 1713"/>
                  <a:gd name="T59" fmla="*/ 915 h 1489"/>
                  <a:gd name="T60" fmla="*/ 935 w 1713"/>
                  <a:gd name="T61" fmla="*/ 915 h 1489"/>
                  <a:gd name="T62" fmla="*/ 965 w 1713"/>
                  <a:gd name="T63" fmla="*/ 916 h 1489"/>
                  <a:gd name="T64" fmla="*/ 995 w 1713"/>
                  <a:gd name="T65" fmla="*/ 916 h 1489"/>
                  <a:gd name="T66" fmla="*/ 1025 w 1713"/>
                  <a:gd name="T67" fmla="*/ 916 h 1489"/>
                  <a:gd name="T68" fmla="*/ 1056 w 1713"/>
                  <a:gd name="T69" fmla="*/ 916 h 1489"/>
                  <a:gd name="T70" fmla="*/ 1086 w 1713"/>
                  <a:gd name="T71" fmla="*/ 916 h 1489"/>
                  <a:gd name="T72" fmla="*/ 1116 w 1713"/>
                  <a:gd name="T73" fmla="*/ 916 h 1489"/>
                  <a:gd name="T74" fmla="*/ 1147 w 1713"/>
                  <a:gd name="T75" fmla="*/ 916 h 1489"/>
                  <a:gd name="T76" fmla="*/ 1177 w 1713"/>
                  <a:gd name="T77" fmla="*/ 916 h 1489"/>
                  <a:gd name="T78" fmla="*/ 1207 w 1713"/>
                  <a:gd name="T79" fmla="*/ 916 h 1489"/>
                  <a:gd name="T80" fmla="*/ 1238 w 1713"/>
                  <a:gd name="T81" fmla="*/ 916 h 1489"/>
                  <a:gd name="T82" fmla="*/ 1268 w 1713"/>
                  <a:gd name="T83" fmla="*/ 916 h 1489"/>
                  <a:gd name="T84" fmla="*/ 1298 w 1713"/>
                  <a:gd name="T85" fmla="*/ 916 h 1489"/>
                  <a:gd name="T86" fmla="*/ 1329 w 1713"/>
                  <a:gd name="T87" fmla="*/ 916 h 1489"/>
                  <a:gd name="T88" fmla="*/ 1359 w 1713"/>
                  <a:gd name="T89" fmla="*/ 916 h 1489"/>
                  <a:gd name="T90" fmla="*/ 1389 w 1713"/>
                  <a:gd name="T91" fmla="*/ 916 h 1489"/>
                  <a:gd name="T92" fmla="*/ 1420 w 1713"/>
                  <a:gd name="T93" fmla="*/ 916 h 1489"/>
                  <a:gd name="T94" fmla="*/ 1450 w 1713"/>
                  <a:gd name="T95" fmla="*/ 916 h 1489"/>
                  <a:gd name="T96" fmla="*/ 1480 w 1713"/>
                  <a:gd name="T97" fmla="*/ 916 h 1489"/>
                  <a:gd name="T98" fmla="*/ 1510 w 1713"/>
                  <a:gd name="T99" fmla="*/ 916 h 1489"/>
                  <a:gd name="T100" fmla="*/ 1541 w 1713"/>
                  <a:gd name="T101" fmla="*/ 916 h 1489"/>
                  <a:gd name="T102" fmla="*/ 1571 w 1713"/>
                  <a:gd name="T103" fmla="*/ 916 h 1489"/>
                  <a:gd name="T104" fmla="*/ 1602 w 1713"/>
                  <a:gd name="T105" fmla="*/ 916 h 1489"/>
                  <a:gd name="T106" fmla="*/ 1632 w 1713"/>
                  <a:gd name="T107" fmla="*/ 916 h 1489"/>
                  <a:gd name="T108" fmla="*/ 1662 w 1713"/>
                  <a:gd name="T109" fmla="*/ 916 h 1489"/>
                  <a:gd name="T110" fmla="*/ 1692 w 1713"/>
                  <a:gd name="T111" fmla="*/ 916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489">
                    <a:moveTo>
                      <a:pt x="0" y="1018"/>
                    </a:moveTo>
                    <a:lnTo>
                      <a:pt x="5" y="1183"/>
                    </a:lnTo>
                    <a:lnTo>
                      <a:pt x="10" y="1203"/>
                    </a:lnTo>
                    <a:lnTo>
                      <a:pt x="15" y="1227"/>
                    </a:lnTo>
                    <a:lnTo>
                      <a:pt x="20" y="1240"/>
                    </a:lnTo>
                    <a:lnTo>
                      <a:pt x="25" y="1249"/>
                    </a:lnTo>
                    <a:lnTo>
                      <a:pt x="30" y="1254"/>
                    </a:lnTo>
                    <a:lnTo>
                      <a:pt x="35" y="1258"/>
                    </a:lnTo>
                    <a:lnTo>
                      <a:pt x="40" y="1260"/>
                    </a:lnTo>
                    <a:lnTo>
                      <a:pt x="45" y="1261"/>
                    </a:lnTo>
                    <a:lnTo>
                      <a:pt x="50" y="1262"/>
                    </a:lnTo>
                    <a:lnTo>
                      <a:pt x="55" y="1263"/>
                    </a:lnTo>
                    <a:lnTo>
                      <a:pt x="60" y="1263"/>
                    </a:lnTo>
                    <a:lnTo>
                      <a:pt x="65" y="1263"/>
                    </a:lnTo>
                    <a:lnTo>
                      <a:pt x="70" y="1264"/>
                    </a:lnTo>
                    <a:lnTo>
                      <a:pt x="76" y="1264"/>
                    </a:lnTo>
                    <a:lnTo>
                      <a:pt x="81" y="1264"/>
                    </a:lnTo>
                    <a:lnTo>
                      <a:pt x="86" y="1264"/>
                    </a:lnTo>
                    <a:lnTo>
                      <a:pt x="91" y="1264"/>
                    </a:lnTo>
                    <a:lnTo>
                      <a:pt x="96" y="1264"/>
                    </a:lnTo>
                    <a:lnTo>
                      <a:pt x="101" y="1264"/>
                    </a:lnTo>
                    <a:lnTo>
                      <a:pt x="106" y="1264"/>
                    </a:lnTo>
                    <a:lnTo>
                      <a:pt x="111" y="1264"/>
                    </a:lnTo>
                    <a:lnTo>
                      <a:pt x="116" y="1264"/>
                    </a:lnTo>
                    <a:lnTo>
                      <a:pt x="121" y="1264"/>
                    </a:lnTo>
                    <a:lnTo>
                      <a:pt x="126" y="1264"/>
                    </a:lnTo>
                    <a:lnTo>
                      <a:pt x="131" y="1264"/>
                    </a:lnTo>
                    <a:lnTo>
                      <a:pt x="136" y="1264"/>
                    </a:lnTo>
                    <a:lnTo>
                      <a:pt x="141" y="1264"/>
                    </a:lnTo>
                    <a:lnTo>
                      <a:pt x="146" y="1264"/>
                    </a:lnTo>
                    <a:lnTo>
                      <a:pt x="151" y="1264"/>
                    </a:lnTo>
                    <a:lnTo>
                      <a:pt x="156" y="1264"/>
                    </a:lnTo>
                    <a:lnTo>
                      <a:pt x="161" y="1264"/>
                    </a:lnTo>
                    <a:lnTo>
                      <a:pt x="166" y="1264"/>
                    </a:lnTo>
                    <a:lnTo>
                      <a:pt x="171" y="1264"/>
                    </a:lnTo>
                    <a:lnTo>
                      <a:pt x="176" y="1264"/>
                    </a:lnTo>
                    <a:lnTo>
                      <a:pt x="181" y="1264"/>
                    </a:lnTo>
                    <a:lnTo>
                      <a:pt x="186" y="1264"/>
                    </a:lnTo>
                    <a:lnTo>
                      <a:pt x="192" y="1264"/>
                    </a:lnTo>
                    <a:lnTo>
                      <a:pt x="197" y="1264"/>
                    </a:lnTo>
                    <a:lnTo>
                      <a:pt x="202" y="1264"/>
                    </a:lnTo>
                    <a:lnTo>
                      <a:pt x="207" y="1264"/>
                    </a:lnTo>
                    <a:lnTo>
                      <a:pt x="212" y="1264"/>
                    </a:lnTo>
                    <a:lnTo>
                      <a:pt x="217" y="1264"/>
                    </a:lnTo>
                    <a:lnTo>
                      <a:pt x="222" y="1264"/>
                    </a:lnTo>
                    <a:lnTo>
                      <a:pt x="227" y="1264"/>
                    </a:lnTo>
                    <a:lnTo>
                      <a:pt x="232" y="1264"/>
                    </a:lnTo>
                    <a:lnTo>
                      <a:pt x="237" y="1264"/>
                    </a:lnTo>
                    <a:lnTo>
                      <a:pt x="242" y="1264"/>
                    </a:lnTo>
                    <a:lnTo>
                      <a:pt x="247" y="1264"/>
                    </a:lnTo>
                    <a:lnTo>
                      <a:pt x="252" y="0"/>
                    </a:lnTo>
                    <a:lnTo>
                      <a:pt x="257" y="1489"/>
                    </a:lnTo>
                    <a:lnTo>
                      <a:pt x="262" y="1070"/>
                    </a:lnTo>
                    <a:lnTo>
                      <a:pt x="267" y="992"/>
                    </a:lnTo>
                    <a:lnTo>
                      <a:pt x="273" y="925"/>
                    </a:lnTo>
                    <a:lnTo>
                      <a:pt x="278" y="890"/>
                    </a:lnTo>
                    <a:lnTo>
                      <a:pt x="283" y="870"/>
                    </a:lnTo>
                    <a:lnTo>
                      <a:pt x="288" y="860"/>
                    </a:lnTo>
                    <a:lnTo>
                      <a:pt x="293" y="855"/>
                    </a:lnTo>
                    <a:lnTo>
                      <a:pt x="298" y="854"/>
                    </a:lnTo>
                    <a:lnTo>
                      <a:pt x="303" y="854"/>
                    </a:lnTo>
                    <a:lnTo>
                      <a:pt x="308" y="855"/>
                    </a:lnTo>
                    <a:lnTo>
                      <a:pt x="313" y="857"/>
                    </a:lnTo>
                    <a:lnTo>
                      <a:pt x="318" y="859"/>
                    </a:lnTo>
                    <a:lnTo>
                      <a:pt x="323" y="861"/>
                    </a:lnTo>
                    <a:lnTo>
                      <a:pt x="328" y="863"/>
                    </a:lnTo>
                    <a:lnTo>
                      <a:pt x="333" y="865"/>
                    </a:lnTo>
                    <a:lnTo>
                      <a:pt x="338" y="867"/>
                    </a:lnTo>
                    <a:lnTo>
                      <a:pt x="343" y="869"/>
                    </a:lnTo>
                    <a:lnTo>
                      <a:pt x="348" y="871"/>
                    </a:lnTo>
                    <a:lnTo>
                      <a:pt x="353" y="873"/>
                    </a:lnTo>
                    <a:lnTo>
                      <a:pt x="358" y="874"/>
                    </a:lnTo>
                    <a:lnTo>
                      <a:pt x="363" y="876"/>
                    </a:lnTo>
                    <a:lnTo>
                      <a:pt x="368" y="878"/>
                    </a:lnTo>
                    <a:lnTo>
                      <a:pt x="373" y="879"/>
                    </a:lnTo>
                    <a:lnTo>
                      <a:pt x="378" y="881"/>
                    </a:lnTo>
                    <a:lnTo>
                      <a:pt x="384" y="882"/>
                    </a:lnTo>
                    <a:lnTo>
                      <a:pt x="389" y="883"/>
                    </a:lnTo>
                    <a:lnTo>
                      <a:pt x="394" y="885"/>
                    </a:lnTo>
                    <a:lnTo>
                      <a:pt x="399" y="886"/>
                    </a:lnTo>
                    <a:lnTo>
                      <a:pt x="404" y="887"/>
                    </a:lnTo>
                    <a:lnTo>
                      <a:pt x="409" y="888"/>
                    </a:lnTo>
                    <a:lnTo>
                      <a:pt x="414" y="889"/>
                    </a:lnTo>
                    <a:lnTo>
                      <a:pt x="419" y="890"/>
                    </a:lnTo>
                    <a:lnTo>
                      <a:pt x="424" y="892"/>
                    </a:lnTo>
                    <a:lnTo>
                      <a:pt x="429" y="893"/>
                    </a:lnTo>
                    <a:lnTo>
                      <a:pt x="434" y="893"/>
                    </a:lnTo>
                    <a:lnTo>
                      <a:pt x="439" y="894"/>
                    </a:lnTo>
                    <a:lnTo>
                      <a:pt x="444" y="895"/>
                    </a:lnTo>
                    <a:lnTo>
                      <a:pt x="449" y="896"/>
                    </a:lnTo>
                    <a:lnTo>
                      <a:pt x="454" y="897"/>
                    </a:lnTo>
                    <a:lnTo>
                      <a:pt x="459" y="897"/>
                    </a:lnTo>
                    <a:lnTo>
                      <a:pt x="465" y="898"/>
                    </a:lnTo>
                    <a:lnTo>
                      <a:pt x="470" y="899"/>
                    </a:lnTo>
                    <a:lnTo>
                      <a:pt x="475" y="900"/>
                    </a:lnTo>
                    <a:lnTo>
                      <a:pt x="480" y="900"/>
                    </a:lnTo>
                    <a:lnTo>
                      <a:pt x="485" y="901"/>
                    </a:lnTo>
                    <a:lnTo>
                      <a:pt x="490" y="902"/>
                    </a:lnTo>
                    <a:lnTo>
                      <a:pt x="495" y="902"/>
                    </a:lnTo>
                    <a:lnTo>
                      <a:pt x="500" y="903"/>
                    </a:lnTo>
                    <a:lnTo>
                      <a:pt x="505" y="903"/>
                    </a:lnTo>
                    <a:lnTo>
                      <a:pt x="510" y="904"/>
                    </a:lnTo>
                    <a:lnTo>
                      <a:pt x="515" y="904"/>
                    </a:lnTo>
                    <a:lnTo>
                      <a:pt x="520" y="904"/>
                    </a:lnTo>
                    <a:lnTo>
                      <a:pt x="525" y="905"/>
                    </a:lnTo>
                    <a:lnTo>
                      <a:pt x="530" y="906"/>
                    </a:lnTo>
                    <a:lnTo>
                      <a:pt x="535" y="906"/>
                    </a:lnTo>
                    <a:lnTo>
                      <a:pt x="540" y="906"/>
                    </a:lnTo>
                    <a:lnTo>
                      <a:pt x="545" y="907"/>
                    </a:lnTo>
                    <a:lnTo>
                      <a:pt x="550" y="907"/>
                    </a:lnTo>
                    <a:lnTo>
                      <a:pt x="555" y="907"/>
                    </a:lnTo>
                    <a:lnTo>
                      <a:pt x="561" y="908"/>
                    </a:lnTo>
                    <a:lnTo>
                      <a:pt x="566" y="908"/>
                    </a:lnTo>
                    <a:lnTo>
                      <a:pt x="571" y="908"/>
                    </a:lnTo>
                    <a:lnTo>
                      <a:pt x="576" y="909"/>
                    </a:lnTo>
                    <a:lnTo>
                      <a:pt x="581" y="909"/>
                    </a:lnTo>
                    <a:lnTo>
                      <a:pt x="586" y="909"/>
                    </a:lnTo>
                    <a:lnTo>
                      <a:pt x="591" y="909"/>
                    </a:lnTo>
                    <a:lnTo>
                      <a:pt x="596" y="910"/>
                    </a:lnTo>
                    <a:lnTo>
                      <a:pt x="601" y="910"/>
                    </a:lnTo>
                    <a:lnTo>
                      <a:pt x="606" y="910"/>
                    </a:lnTo>
                    <a:lnTo>
                      <a:pt x="611" y="910"/>
                    </a:lnTo>
                    <a:lnTo>
                      <a:pt x="616" y="911"/>
                    </a:lnTo>
                    <a:lnTo>
                      <a:pt x="621" y="911"/>
                    </a:lnTo>
                    <a:lnTo>
                      <a:pt x="626" y="911"/>
                    </a:lnTo>
                    <a:lnTo>
                      <a:pt x="631" y="911"/>
                    </a:lnTo>
                    <a:lnTo>
                      <a:pt x="636" y="911"/>
                    </a:lnTo>
                    <a:lnTo>
                      <a:pt x="641" y="912"/>
                    </a:lnTo>
                    <a:lnTo>
                      <a:pt x="646" y="912"/>
                    </a:lnTo>
                    <a:lnTo>
                      <a:pt x="651" y="912"/>
                    </a:lnTo>
                    <a:lnTo>
                      <a:pt x="656" y="912"/>
                    </a:lnTo>
                    <a:lnTo>
                      <a:pt x="662" y="912"/>
                    </a:lnTo>
                    <a:lnTo>
                      <a:pt x="667" y="912"/>
                    </a:lnTo>
                    <a:lnTo>
                      <a:pt x="672" y="912"/>
                    </a:lnTo>
                    <a:lnTo>
                      <a:pt x="677" y="913"/>
                    </a:lnTo>
                    <a:lnTo>
                      <a:pt x="682" y="913"/>
                    </a:lnTo>
                    <a:lnTo>
                      <a:pt x="687" y="913"/>
                    </a:lnTo>
                    <a:lnTo>
                      <a:pt x="692" y="913"/>
                    </a:lnTo>
                    <a:lnTo>
                      <a:pt x="697" y="913"/>
                    </a:lnTo>
                    <a:lnTo>
                      <a:pt x="702" y="913"/>
                    </a:lnTo>
                    <a:lnTo>
                      <a:pt x="707" y="913"/>
                    </a:lnTo>
                    <a:lnTo>
                      <a:pt x="712" y="913"/>
                    </a:lnTo>
                    <a:lnTo>
                      <a:pt x="717" y="913"/>
                    </a:lnTo>
                    <a:lnTo>
                      <a:pt x="722" y="914"/>
                    </a:lnTo>
                    <a:lnTo>
                      <a:pt x="727" y="914"/>
                    </a:lnTo>
                    <a:lnTo>
                      <a:pt x="732" y="914"/>
                    </a:lnTo>
                    <a:lnTo>
                      <a:pt x="737" y="914"/>
                    </a:lnTo>
                    <a:lnTo>
                      <a:pt x="743" y="914"/>
                    </a:lnTo>
                    <a:lnTo>
                      <a:pt x="748" y="914"/>
                    </a:lnTo>
                    <a:lnTo>
                      <a:pt x="753" y="914"/>
                    </a:lnTo>
                    <a:lnTo>
                      <a:pt x="758" y="914"/>
                    </a:lnTo>
                    <a:lnTo>
                      <a:pt x="763" y="914"/>
                    </a:lnTo>
                    <a:lnTo>
                      <a:pt x="768" y="914"/>
                    </a:lnTo>
                    <a:lnTo>
                      <a:pt x="773" y="914"/>
                    </a:lnTo>
                    <a:lnTo>
                      <a:pt x="778" y="914"/>
                    </a:lnTo>
                    <a:lnTo>
                      <a:pt x="783" y="914"/>
                    </a:lnTo>
                    <a:lnTo>
                      <a:pt x="788" y="914"/>
                    </a:lnTo>
                    <a:lnTo>
                      <a:pt x="793" y="914"/>
                    </a:lnTo>
                    <a:lnTo>
                      <a:pt x="798" y="914"/>
                    </a:lnTo>
                    <a:lnTo>
                      <a:pt x="803" y="915"/>
                    </a:lnTo>
                    <a:lnTo>
                      <a:pt x="808" y="915"/>
                    </a:lnTo>
                    <a:lnTo>
                      <a:pt x="813" y="915"/>
                    </a:lnTo>
                    <a:lnTo>
                      <a:pt x="818" y="915"/>
                    </a:lnTo>
                    <a:lnTo>
                      <a:pt x="823" y="915"/>
                    </a:lnTo>
                    <a:lnTo>
                      <a:pt x="828" y="915"/>
                    </a:lnTo>
                    <a:lnTo>
                      <a:pt x="833" y="915"/>
                    </a:lnTo>
                    <a:lnTo>
                      <a:pt x="838" y="915"/>
                    </a:lnTo>
                    <a:lnTo>
                      <a:pt x="843" y="915"/>
                    </a:lnTo>
                    <a:lnTo>
                      <a:pt x="848" y="915"/>
                    </a:lnTo>
                    <a:lnTo>
                      <a:pt x="853" y="915"/>
                    </a:lnTo>
                    <a:lnTo>
                      <a:pt x="859" y="915"/>
                    </a:lnTo>
                    <a:lnTo>
                      <a:pt x="864" y="915"/>
                    </a:lnTo>
                    <a:lnTo>
                      <a:pt x="869" y="915"/>
                    </a:lnTo>
                    <a:lnTo>
                      <a:pt x="874" y="915"/>
                    </a:lnTo>
                    <a:lnTo>
                      <a:pt x="879" y="915"/>
                    </a:lnTo>
                    <a:lnTo>
                      <a:pt x="884" y="915"/>
                    </a:lnTo>
                    <a:lnTo>
                      <a:pt x="889" y="915"/>
                    </a:lnTo>
                    <a:lnTo>
                      <a:pt x="894" y="915"/>
                    </a:lnTo>
                    <a:lnTo>
                      <a:pt x="899" y="915"/>
                    </a:lnTo>
                    <a:lnTo>
                      <a:pt x="904" y="915"/>
                    </a:lnTo>
                    <a:lnTo>
                      <a:pt x="909" y="915"/>
                    </a:lnTo>
                    <a:lnTo>
                      <a:pt x="914" y="915"/>
                    </a:lnTo>
                    <a:lnTo>
                      <a:pt x="919" y="915"/>
                    </a:lnTo>
                    <a:lnTo>
                      <a:pt x="924" y="915"/>
                    </a:lnTo>
                    <a:lnTo>
                      <a:pt x="929" y="915"/>
                    </a:lnTo>
                    <a:lnTo>
                      <a:pt x="935" y="915"/>
                    </a:lnTo>
                    <a:lnTo>
                      <a:pt x="940" y="915"/>
                    </a:lnTo>
                    <a:lnTo>
                      <a:pt x="945" y="916"/>
                    </a:lnTo>
                    <a:lnTo>
                      <a:pt x="950" y="916"/>
                    </a:lnTo>
                    <a:lnTo>
                      <a:pt x="955" y="916"/>
                    </a:lnTo>
                    <a:lnTo>
                      <a:pt x="960" y="916"/>
                    </a:lnTo>
                    <a:lnTo>
                      <a:pt x="965" y="916"/>
                    </a:lnTo>
                    <a:lnTo>
                      <a:pt x="970" y="916"/>
                    </a:lnTo>
                    <a:lnTo>
                      <a:pt x="975" y="916"/>
                    </a:lnTo>
                    <a:lnTo>
                      <a:pt x="980" y="916"/>
                    </a:lnTo>
                    <a:lnTo>
                      <a:pt x="985" y="916"/>
                    </a:lnTo>
                    <a:lnTo>
                      <a:pt x="990" y="916"/>
                    </a:lnTo>
                    <a:lnTo>
                      <a:pt x="995" y="916"/>
                    </a:lnTo>
                    <a:lnTo>
                      <a:pt x="1000" y="916"/>
                    </a:lnTo>
                    <a:lnTo>
                      <a:pt x="1005" y="916"/>
                    </a:lnTo>
                    <a:lnTo>
                      <a:pt x="1010" y="916"/>
                    </a:lnTo>
                    <a:lnTo>
                      <a:pt x="1015" y="916"/>
                    </a:lnTo>
                    <a:lnTo>
                      <a:pt x="1020" y="916"/>
                    </a:lnTo>
                    <a:lnTo>
                      <a:pt x="1025" y="916"/>
                    </a:lnTo>
                    <a:lnTo>
                      <a:pt x="1030" y="916"/>
                    </a:lnTo>
                    <a:lnTo>
                      <a:pt x="1035" y="916"/>
                    </a:lnTo>
                    <a:lnTo>
                      <a:pt x="1040" y="916"/>
                    </a:lnTo>
                    <a:lnTo>
                      <a:pt x="1045" y="916"/>
                    </a:lnTo>
                    <a:lnTo>
                      <a:pt x="1051" y="916"/>
                    </a:lnTo>
                    <a:lnTo>
                      <a:pt x="1056" y="916"/>
                    </a:lnTo>
                    <a:lnTo>
                      <a:pt x="1061" y="916"/>
                    </a:lnTo>
                    <a:lnTo>
                      <a:pt x="1066" y="916"/>
                    </a:lnTo>
                    <a:lnTo>
                      <a:pt x="1071" y="916"/>
                    </a:lnTo>
                    <a:lnTo>
                      <a:pt x="1076" y="916"/>
                    </a:lnTo>
                    <a:lnTo>
                      <a:pt x="1081" y="916"/>
                    </a:lnTo>
                    <a:lnTo>
                      <a:pt x="1086" y="916"/>
                    </a:lnTo>
                    <a:lnTo>
                      <a:pt x="1091" y="916"/>
                    </a:lnTo>
                    <a:lnTo>
                      <a:pt x="1096" y="916"/>
                    </a:lnTo>
                    <a:lnTo>
                      <a:pt x="1101" y="916"/>
                    </a:lnTo>
                    <a:lnTo>
                      <a:pt x="1106" y="916"/>
                    </a:lnTo>
                    <a:lnTo>
                      <a:pt x="1111" y="916"/>
                    </a:lnTo>
                    <a:lnTo>
                      <a:pt x="1116" y="916"/>
                    </a:lnTo>
                    <a:lnTo>
                      <a:pt x="1121" y="916"/>
                    </a:lnTo>
                    <a:lnTo>
                      <a:pt x="1126" y="916"/>
                    </a:lnTo>
                    <a:lnTo>
                      <a:pt x="1132" y="916"/>
                    </a:lnTo>
                    <a:lnTo>
                      <a:pt x="1137" y="916"/>
                    </a:lnTo>
                    <a:lnTo>
                      <a:pt x="1142" y="916"/>
                    </a:lnTo>
                    <a:lnTo>
                      <a:pt x="1147" y="916"/>
                    </a:lnTo>
                    <a:lnTo>
                      <a:pt x="1152" y="916"/>
                    </a:lnTo>
                    <a:lnTo>
                      <a:pt x="1157" y="916"/>
                    </a:lnTo>
                    <a:lnTo>
                      <a:pt x="1162" y="916"/>
                    </a:lnTo>
                    <a:lnTo>
                      <a:pt x="1167" y="916"/>
                    </a:lnTo>
                    <a:lnTo>
                      <a:pt x="1172" y="916"/>
                    </a:lnTo>
                    <a:lnTo>
                      <a:pt x="1177" y="916"/>
                    </a:lnTo>
                    <a:lnTo>
                      <a:pt x="1182" y="916"/>
                    </a:lnTo>
                    <a:lnTo>
                      <a:pt x="1187" y="916"/>
                    </a:lnTo>
                    <a:lnTo>
                      <a:pt x="1192" y="916"/>
                    </a:lnTo>
                    <a:lnTo>
                      <a:pt x="1197" y="916"/>
                    </a:lnTo>
                    <a:lnTo>
                      <a:pt x="1202" y="916"/>
                    </a:lnTo>
                    <a:lnTo>
                      <a:pt x="1207" y="916"/>
                    </a:lnTo>
                    <a:lnTo>
                      <a:pt x="1212" y="916"/>
                    </a:lnTo>
                    <a:lnTo>
                      <a:pt x="1217" y="916"/>
                    </a:lnTo>
                    <a:lnTo>
                      <a:pt x="1222" y="916"/>
                    </a:lnTo>
                    <a:lnTo>
                      <a:pt x="1227" y="916"/>
                    </a:lnTo>
                    <a:lnTo>
                      <a:pt x="1233" y="916"/>
                    </a:lnTo>
                    <a:lnTo>
                      <a:pt x="1238" y="916"/>
                    </a:lnTo>
                    <a:lnTo>
                      <a:pt x="1243" y="916"/>
                    </a:lnTo>
                    <a:lnTo>
                      <a:pt x="1248" y="916"/>
                    </a:lnTo>
                    <a:lnTo>
                      <a:pt x="1253" y="916"/>
                    </a:lnTo>
                    <a:lnTo>
                      <a:pt x="1258" y="916"/>
                    </a:lnTo>
                    <a:lnTo>
                      <a:pt x="1263" y="916"/>
                    </a:lnTo>
                    <a:lnTo>
                      <a:pt x="1268" y="916"/>
                    </a:lnTo>
                    <a:lnTo>
                      <a:pt x="1273" y="916"/>
                    </a:lnTo>
                    <a:lnTo>
                      <a:pt x="1278" y="916"/>
                    </a:lnTo>
                    <a:lnTo>
                      <a:pt x="1283" y="916"/>
                    </a:lnTo>
                    <a:lnTo>
                      <a:pt x="1288" y="916"/>
                    </a:lnTo>
                    <a:lnTo>
                      <a:pt x="1293" y="916"/>
                    </a:lnTo>
                    <a:lnTo>
                      <a:pt x="1298" y="916"/>
                    </a:lnTo>
                    <a:lnTo>
                      <a:pt x="1303" y="916"/>
                    </a:lnTo>
                    <a:lnTo>
                      <a:pt x="1308" y="916"/>
                    </a:lnTo>
                    <a:lnTo>
                      <a:pt x="1313" y="916"/>
                    </a:lnTo>
                    <a:lnTo>
                      <a:pt x="1318" y="916"/>
                    </a:lnTo>
                    <a:lnTo>
                      <a:pt x="1324" y="916"/>
                    </a:lnTo>
                    <a:lnTo>
                      <a:pt x="1329" y="916"/>
                    </a:lnTo>
                    <a:lnTo>
                      <a:pt x="1334" y="916"/>
                    </a:lnTo>
                    <a:lnTo>
                      <a:pt x="1339" y="916"/>
                    </a:lnTo>
                    <a:lnTo>
                      <a:pt x="1344" y="916"/>
                    </a:lnTo>
                    <a:lnTo>
                      <a:pt x="1349" y="916"/>
                    </a:lnTo>
                    <a:lnTo>
                      <a:pt x="1354" y="916"/>
                    </a:lnTo>
                    <a:lnTo>
                      <a:pt x="1359" y="916"/>
                    </a:lnTo>
                    <a:lnTo>
                      <a:pt x="1364" y="916"/>
                    </a:lnTo>
                    <a:lnTo>
                      <a:pt x="1369" y="916"/>
                    </a:lnTo>
                    <a:lnTo>
                      <a:pt x="1374" y="916"/>
                    </a:lnTo>
                    <a:lnTo>
                      <a:pt x="1379" y="916"/>
                    </a:lnTo>
                    <a:lnTo>
                      <a:pt x="1384" y="916"/>
                    </a:lnTo>
                    <a:lnTo>
                      <a:pt x="1389" y="916"/>
                    </a:lnTo>
                    <a:lnTo>
                      <a:pt x="1394" y="916"/>
                    </a:lnTo>
                    <a:lnTo>
                      <a:pt x="1399" y="916"/>
                    </a:lnTo>
                    <a:lnTo>
                      <a:pt x="1404" y="916"/>
                    </a:lnTo>
                    <a:lnTo>
                      <a:pt x="1410" y="916"/>
                    </a:lnTo>
                    <a:lnTo>
                      <a:pt x="1415" y="916"/>
                    </a:lnTo>
                    <a:lnTo>
                      <a:pt x="1420" y="916"/>
                    </a:lnTo>
                    <a:lnTo>
                      <a:pt x="1425" y="916"/>
                    </a:lnTo>
                    <a:lnTo>
                      <a:pt x="1430" y="916"/>
                    </a:lnTo>
                    <a:lnTo>
                      <a:pt x="1435" y="916"/>
                    </a:lnTo>
                    <a:lnTo>
                      <a:pt x="1440" y="916"/>
                    </a:lnTo>
                    <a:lnTo>
                      <a:pt x="1445" y="916"/>
                    </a:lnTo>
                    <a:lnTo>
                      <a:pt x="1450" y="916"/>
                    </a:lnTo>
                    <a:lnTo>
                      <a:pt x="1455" y="916"/>
                    </a:lnTo>
                    <a:lnTo>
                      <a:pt x="1460" y="916"/>
                    </a:lnTo>
                    <a:lnTo>
                      <a:pt x="1465" y="916"/>
                    </a:lnTo>
                    <a:lnTo>
                      <a:pt x="1470" y="916"/>
                    </a:lnTo>
                    <a:lnTo>
                      <a:pt x="1475" y="916"/>
                    </a:lnTo>
                    <a:lnTo>
                      <a:pt x="1480" y="916"/>
                    </a:lnTo>
                    <a:lnTo>
                      <a:pt x="1485" y="916"/>
                    </a:lnTo>
                    <a:lnTo>
                      <a:pt x="1490" y="916"/>
                    </a:lnTo>
                    <a:lnTo>
                      <a:pt x="1495" y="916"/>
                    </a:lnTo>
                    <a:lnTo>
                      <a:pt x="1500" y="916"/>
                    </a:lnTo>
                    <a:lnTo>
                      <a:pt x="1505" y="916"/>
                    </a:lnTo>
                    <a:lnTo>
                      <a:pt x="1510" y="916"/>
                    </a:lnTo>
                    <a:lnTo>
                      <a:pt x="1515" y="916"/>
                    </a:lnTo>
                    <a:lnTo>
                      <a:pt x="1521" y="916"/>
                    </a:lnTo>
                    <a:lnTo>
                      <a:pt x="1526" y="916"/>
                    </a:lnTo>
                    <a:lnTo>
                      <a:pt x="1531" y="916"/>
                    </a:lnTo>
                    <a:lnTo>
                      <a:pt x="1536" y="916"/>
                    </a:lnTo>
                    <a:lnTo>
                      <a:pt x="1541" y="916"/>
                    </a:lnTo>
                    <a:lnTo>
                      <a:pt x="1546" y="916"/>
                    </a:lnTo>
                    <a:lnTo>
                      <a:pt x="1551" y="916"/>
                    </a:lnTo>
                    <a:lnTo>
                      <a:pt x="1556" y="916"/>
                    </a:lnTo>
                    <a:lnTo>
                      <a:pt x="1561" y="916"/>
                    </a:lnTo>
                    <a:lnTo>
                      <a:pt x="1566" y="916"/>
                    </a:lnTo>
                    <a:lnTo>
                      <a:pt x="1571" y="916"/>
                    </a:lnTo>
                    <a:lnTo>
                      <a:pt x="1576" y="916"/>
                    </a:lnTo>
                    <a:lnTo>
                      <a:pt x="1581" y="916"/>
                    </a:lnTo>
                    <a:lnTo>
                      <a:pt x="1586" y="916"/>
                    </a:lnTo>
                    <a:lnTo>
                      <a:pt x="1591" y="916"/>
                    </a:lnTo>
                    <a:lnTo>
                      <a:pt x="1596" y="916"/>
                    </a:lnTo>
                    <a:lnTo>
                      <a:pt x="1602" y="916"/>
                    </a:lnTo>
                    <a:lnTo>
                      <a:pt x="1607" y="916"/>
                    </a:lnTo>
                    <a:lnTo>
                      <a:pt x="1612" y="916"/>
                    </a:lnTo>
                    <a:lnTo>
                      <a:pt x="1617" y="916"/>
                    </a:lnTo>
                    <a:lnTo>
                      <a:pt x="1622" y="916"/>
                    </a:lnTo>
                    <a:lnTo>
                      <a:pt x="1627" y="916"/>
                    </a:lnTo>
                    <a:lnTo>
                      <a:pt x="1632" y="916"/>
                    </a:lnTo>
                    <a:lnTo>
                      <a:pt x="1637" y="916"/>
                    </a:lnTo>
                    <a:lnTo>
                      <a:pt x="1642" y="916"/>
                    </a:lnTo>
                    <a:lnTo>
                      <a:pt x="1647" y="916"/>
                    </a:lnTo>
                    <a:lnTo>
                      <a:pt x="1652" y="916"/>
                    </a:lnTo>
                    <a:lnTo>
                      <a:pt x="1657" y="916"/>
                    </a:lnTo>
                    <a:lnTo>
                      <a:pt x="1662" y="916"/>
                    </a:lnTo>
                    <a:lnTo>
                      <a:pt x="1667" y="916"/>
                    </a:lnTo>
                    <a:lnTo>
                      <a:pt x="1672" y="916"/>
                    </a:lnTo>
                    <a:lnTo>
                      <a:pt x="1677" y="916"/>
                    </a:lnTo>
                    <a:lnTo>
                      <a:pt x="1682" y="916"/>
                    </a:lnTo>
                    <a:lnTo>
                      <a:pt x="1687" y="916"/>
                    </a:lnTo>
                    <a:lnTo>
                      <a:pt x="1692" y="916"/>
                    </a:lnTo>
                    <a:lnTo>
                      <a:pt x="1697" y="916"/>
                    </a:lnTo>
                    <a:lnTo>
                      <a:pt x="1702" y="916"/>
                    </a:lnTo>
                    <a:lnTo>
                      <a:pt x="1707" y="916"/>
                    </a:lnTo>
                    <a:lnTo>
                      <a:pt x="1712" y="916"/>
                    </a:lnTo>
                    <a:lnTo>
                      <a:pt x="1713" y="916"/>
                    </a:lnTo>
                  </a:path>
                </a:pathLst>
              </a:custGeom>
              <a:noFill/>
              <a:ln w="19050"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Freeform 430">
                <a:extLst>
                  <a:ext uri="{FF2B5EF4-FFF2-40B4-BE49-F238E27FC236}">
                    <a16:creationId xmlns:a16="http://schemas.microsoft.com/office/drawing/2014/main" id="{4A6C77E6-FC84-486E-8D57-E8A423C89ACB}"/>
                  </a:ext>
                </a:extLst>
              </p:cNvPr>
              <p:cNvSpPr>
                <a:spLocks/>
              </p:cNvSpPr>
              <p:nvPr/>
            </p:nvSpPr>
            <p:spPr bwMode="auto">
              <a:xfrm>
                <a:off x="3565" y="1057"/>
                <a:ext cx="1713" cy="2209"/>
              </a:xfrm>
              <a:custGeom>
                <a:avLst/>
                <a:gdLst>
                  <a:gd name="T0" fmla="*/ 25 w 1713"/>
                  <a:gd name="T1" fmla="*/ 1272 h 2209"/>
                  <a:gd name="T2" fmla="*/ 55 w 1713"/>
                  <a:gd name="T3" fmla="*/ 1265 h 2209"/>
                  <a:gd name="T4" fmla="*/ 86 w 1713"/>
                  <a:gd name="T5" fmla="*/ 1265 h 2209"/>
                  <a:gd name="T6" fmla="*/ 116 w 1713"/>
                  <a:gd name="T7" fmla="*/ 1265 h 2209"/>
                  <a:gd name="T8" fmla="*/ 146 w 1713"/>
                  <a:gd name="T9" fmla="*/ 1265 h 2209"/>
                  <a:gd name="T10" fmla="*/ 176 w 1713"/>
                  <a:gd name="T11" fmla="*/ 1265 h 2209"/>
                  <a:gd name="T12" fmla="*/ 207 w 1713"/>
                  <a:gd name="T13" fmla="*/ 1265 h 2209"/>
                  <a:gd name="T14" fmla="*/ 237 w 1713"/>
                  <a:gd name="T15" fmla="*/ 1264 h 2209"/>
                  <a:gd name="T16" fmla="*/ 267 w 1713"/>
                  <a:gd name="T17" fmla="*/ 1250 h 2209"/>
                  <a:gd name="T18" fmla="*/ 298 w 1713"/>
                  <a:gd name="T19" fmla="*/ 1042 h 2209"/>
                  <a:gd name="T20" fmla="*/ 328 w 1713"/>
                  <a:gd name="T21" fmla="*/ 1016 h 2209"/>
                  <a:gd name="T22" fmla="*/ 358 w 1713"/>
                  <a:gd name="T23" fmla="*/ 1001 h 2209"/>
                  <a:gd name="T24" fmla="*/ 389 w 1713"/>
                  <a:gd name="T25" fmla="*/ 989 h 2209"/>
                  <a:gd name="T26" fmla="*/ 419 w 1713"/>
                  <a:gd name="T27" fmla="*/ 979 h 2209"/>
                  <a:gd name="T28" fmla="*/ 449 w 1713"/>
                  <a:gd name="T29" fmla="*/ 972 h 2209"/>
                  <a:gd name="T30" fmla="*/ 480 w 1713"/>
                  <a:gd name="T31" fmla="*/ 966 h 2209"/>
                  <a:gd name="T32" fmla="*/ 510 w 1713"/>
                  <a:gd name="T33" fmla="*/ 961 h 2209"/>
                  <a:gd name="T34" fmla="*/ 540 w 1713"/>
                  <a:gd name="T35" fmla="*/ 957 h 2209"/>
                  <a:gd name="T36" fmla="*/ 571 w 1713"/>
                  <a:gd name="T37" fmla="*/ 954 h 2209"/>
                  <a:gd name="T38" fmla="*/ 601 w 1713"/>
                  <a:gd name="T39" fmla="*/ 952 h 2209"/>
                  <a:gd name="T40" fmla="*/ 631 w 1713"/>
                  <a:gd name="T41" fmla="*/ 950 h 2209"/>
                  <a:gd name="T42" fmla="*/ 662 w 1713"/>
                  <a:gd name="T43" fmla="*/ 949 h 2209"/>
                  <a:gd name="T44" fmla="*/ 692 w 1713"/>
                  <a:gd name="T45" fmla="*/ 947 h 2209"/>
                  <a:gd name="T46" fmla="*/ 722 w 1713"/>
                  <a:gd name="T47" fmla="*/ 947 h 2209"/>
                  <a:gd name="T48" fmla="*/ 753 w 1713"/>
                  <a:gd name="T49" fmla="*/ 946 h 2209"/>
                  <a:gd name="T50" fmla="*/ 783 w 1713"/>
                  <a:gd name="T51" fmla="*/ 945 h 2209"/>
                  <a:gd name="T52" fmla="*/ 813 w 1713"/>
                  <a:gd name="T53" fmla="*/ 945 h 2209"/>
                  <a:gd name="T54" fmla="*/ 843 w 1713"/>
                  <a:gd name="T55" fmla="*/ 944 h 2209"/>
                  <a:gd name="T56" fmla="*/ 874 w 1713"/>
                  <a:gd name="T57" fmla="*/ 944 h 2209"/>
                  <a:gd name="T58" fmla="*/ 904 w 1713"/>
                  <a:gd name="T59" fmla="*/ 944 h 2209"/>
                  <a:gd name="T60" fmla="*/ 935 w 1713"/>
                  <a:gd name="T61" fmla="*/ 944 h 2209"/>
                  <a:gd name="T62" fmla="*/ 965 w 1713"/>
                  <a:gd name="T63" fmla="*/ 943 h 2209"/>
                  <a:gd name="T64" fmla="*/ 995 w 1713"/>
                  <a:gd name="T65" fmla="*/ 943 h 2209"/>
                  <a:gd name="T66" fmla="*/ 1025 w 1713"/>
                  <a:gd name="T67" fmla="*/ 943 h 2209"/>
                  <a:gd name="T68" fmla="*/ 1056 w 1713"/>
                  <a:gd name="T69" fmla="*/ 943 h 2209"/>
                  <a:gd name="T70" fmla="*/ 1086 w 1713"/>
                  <a:gd name="T71" fmla="*/ 943 h 2209"/>
                  <a:gd name="T72" fmla="*/ 1116 w 1713"/>
                  <a:gd name="T73" fmla="*/ 943 h 2209"/>
                  <a:gd name="T74" fmla="*/ 1147 w 1713"/>
                  <a:gd name="T75" fmla="*/ 943 h 2209"/>
                  <a:gd name="T76" fmla="*/ 1177 w 1713"/>
                  <a:gd name="T77" fmla="*/ 943 h 2209"/>
                  <a:gd name="T78" fmla="*/ 1207 w 1713"/>
                  <a:gd name="T79" fmla="*/ 943 h 2209"/>
                  <a:gd name="T80" fmla="*/ 1238 w 1713"/>
                  <a:gd name="T81" fmla="*/ 943 h 2209"/>
                  <a:gd name="T82" fmla="*/ 1268 w 1713"/>
                  <a:gd name="T83" fmla="*/ 943 h 2209"/>
                  <a:gd name="T84" fmla="*/ 1298 w 1713"/>
                  <a:gd name="T85" fmla="*/ 943 h 2209"/>
                  <a:gd name="T86" fmla="*/ 1329 w 1713"/>
                  <a:gd name="T87" fmla="*/ 943 h 2209"/>
                  <a:gd name="T88" fmla="*/ 1359 w 1713"/>
                  <a:gd name="T89" fmla="*/ 943 h 2209"/>
                  <a:gd name="T90" fmla="*/ 1389 w 1713"/>
                  <a:gd name="T91" fmla="*/ 943 h 2209"/>
                  <a:gd name="T92" fmla="*/ 1420 w 1713"/>
                  <a:gd name="T93" fmla="*/ 943 h 2209"/>
                  <a:gd name="T94" fmla="*/ 1450 w 1713"/>
                  <a:gd name="T95" fmla="*/ 943 h 2209"/>
                  <a:gd name="T96" fmla="*/ 1480 w 1713"/>
                  <a:gd name="T97" fmla="*/ 943 h 2209"/>
                  <a:gd name="T98" fmla="*/ 1510 w 1713"/>
                  <a:gd name="T99" fmla="*/ 943 h 2209"/>
                  <a:gd name="T100" fmla="*/ 1541 w 1713"/>
                  <a:gd name="T101" fmla="*/ 943 h 2209"/>
                  <a:gd name="T102" fmla="*/ 1571 w 1713"/>
                  <a:gd name="T103" fmla="*/ 943 h 2209"/>
                  <a:gd name="T104" fmla="*/ 1602 w 1713"/>
                  <a:gd name="T105" fmla="*/ 943 h 2209"/>
                  <a:gd name="T106" fmla="*/ 1632 w 1713"/>
                  <a:gd name="T107" fmla="*/ 943 h 2209"/>
                  <a:gd name="T108" fmla="*/ 1662 w 1713"/>
                  <a:gd name="T109" fmla="*/ 943 h 2209"/>
                  <a:gd name="T110" fmla="*/ 1692 w 1713"/>
                  <a:gd name="T111" fmla="*/ 943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2209">
                    <a:moveTo>
                      <a:pt x="0" y="1018"/>
                    </a:moveTo>
                    <a:lnTo>
                      <a:pt x="5" y="1364"/>
                    </a:lnTo>
                    <a:lnTo>
                      <a:pt x="10" y="1206"/>
                    </a:lnTo>
                    <a:lnTo>
                      <a:pt x="15" y="1292"/>
                    </a:lnTo>
                    <a:lnTo>
                      <a:pt x="20" y="1250"/>
                    </a:lnTo>
                    <a:lnTo>
                      <a:pt x="25" y="1272"/>
                    </a:lnTo>
                    <a:lnTo>
                      <a:pt x="30" y="1261"/>
                    </a:lnTo>
                    <a:lnTo>
                      <a:pt x="35" y="1266"/>
                    </a:lnTo>
                    <a:lnTo>
                      <a:pt x="40" y="1264"/>
                    </a:lnTo>
                    <a:lnTo>
                      <a:pt x="45" y="1265"/>
                    </a:lnTo>
                    <a:lnTo>
                      <a:pt x="50" y="1264"/>
                    </a:lnTo>
                    <a:lnTo>
                      <a:pt x="55" y="1265"/>
                    </a:lnTo>
                    <a:lnTo>
                      <a:pt x="60" y="1265"/>
                    </a:lnTo>
                    <a:lnTo>
                      <a:pt x="65" y="1265"/>
                    </a:lnTo>
                    <a:lnTo>
                      <a:pt x="70" y="1265"/>
                    </a:lnTo>
                    <a:lnTo>
                      <a:pt x="76" y="1265"/>
                    </a:lnTo>
                    <a:lnTo>
                      <a:pt x="81" y="1265"/>
                    </a:lnTo>
                    <a:lnTo>
                      <a:pt x="86" y="1265"/>
                    </a:lnTo>
                    <a:lnTo>
                      <a:pt x="91" y="1265"/>
                    </a:lnTo>
                    <a:lnTo>
                      <a:pt x="96" y="1265"/>
                    </a:lnTo>
                    <a:lnTo>
                      <a:pt x="101" y="1265"/>
                    </a:lnTo>
                    <a:lnTo>
                      <a:pt x="106" y="1265"/>
                    </a:lnTo>
                    <a:lnTo>
                      <a:pt x="111" y="1265"/>
                    </a:lnTo>
                    <a:lnTo>
                      <a:pt x="116" y="1265"/>
                    </a:lnTo>
                    <a:lnTo>
                      <a:pt x="121" y="1265"/>
                    </a:lnTo>
                    <a:lnTo>
                      <a:pt x="126" y="1265"/>
                    </a:lnTo>
                    <a:lnTo>
                      <a:pt x="131" y="1265"/>
                    </a:lnTo>
                    <a:lnTo>
                      <a:pt x="136" y="1265"/>
                    </a:lnTo>
                    <a:lnTo>
                      <a:pt x="141" y="1265"/>
                    </a:lnTo>
                    <a:lnTo>
                      <a:pt x="146" y="1265"/>
                    </a:lnTo>
                    <a:lnTo>
                      <a:pt x="151" y="1265"/>
                    </a:lnTo>
                    <a:lnTo>
                      <a:pt x="156" y="1265"/>
                    </a:lnTo>
                    <a:lnTo>
                      <a:pt x="161" y="1265"/>
                    </a:lnTo>
                    <a:lnTo>
                      <a:pt x="166" y="1265"/>
                    </a:lnTo>
                    <a:lnTo>
                      <a:pt x="171" y="1265"/>
                    </a:lnTo>
                    <a:lnTo>
                      <a:pt x="176" y="1265"/>
                    </a:lnTo>
                    <a:lnTo>
                      <a:pt x="181" y="1265"/>
                    </a:lnTo>
                    <a:lnTo>
                      <a:pt x="186" y="1265"/>
                    </a:lnTo>
                    <a:lnTo>
                      <a:pt x="192" y="1265"/>
                    </a:lnTo>
                    <a:lnTo>
                      <a:pt x="197" y="1265"/>
                    </a:lnTo>
                    <a:lnTo>
                      <a:pt x="202" y="1265"/>
                    </a:lnTo>
                    <a:lnTo>
                      <a:pt x="207" y="1265"/>
                    </a:lnTo>
                    <a:lnTo>
                      <a:pt x="212" y="1265"/>
                    </a:lnTo>
                    <a:lnTo>
                      <a:pt x="217" y="1264"/>
                    </a:lnTo>
                    <a:lnTo>
                      <a:pt x="222" y="1264"/>
                    </a:lnTo>
                    <a:lnTo>
                      <a:pt x="227" y="1264"/>
                    </a:lnTo>
                    <a:lnTo>
                      <a:pt x="232" y="1264"/>
                    </a:lnTo>
                    <a:lnTo>
                      <a:pt x="237" y="1264"/>
                    </a:lnTo>
                    <a:lnTo>
                      <a:pt x="242" y="1264"/>
                    </a:lnTo>
                    <a:lnTo>
                      <a:pt x="247" y="1264"/>
                    </a:lnTo>
                    <a:lnTo>
                      <a:pt x="252" y="0"/>
                    </a:lnTo>
                    <a:lnTo>
                      <a:pt x="257" y="2209"/>
                    </a:lnTo>
                    <a:lnTo>
                      <a:pt x="262" y="952"/>
                    </a:lnTo>
                    <a:lnTo>
                      <a:pt x="267" y="1250"/>
                    </a:lnTo>
                    <a:lnTo>
                      <a:pt x="273" y="986"/>
                    </a:lnTo>
                    <a:lnTo>
                      <a:pt x="278" y="1106"/>
                    </a:lnTo>
                    <a:lnTo>
                      <a:pt x="283" y="1015"/>
                    </a:lnTo>
                    <a:lnTo>
                      <a:pt x="288" y="1061"/>
                    </a:lnTo>
                    <a:lnTo>
                      <a:pt x="293" y="1026"/>
                    </a:lnTo>
                    <a:lnTo>
                      <a:pt x="298" y="1042"/>
                    </a:lnTo>
                    <a:lnTo>
                      <a:pt x="303" y="1026"/>
                    </a:lnTo>
                    <a:lnTo>
                      <a:pt x="308" y="1030"/>
                    </a:lnTo>
                    <a:lnTo>
                      <a:pt x="313" y="1022"/>
                    </a:lnTo>
                    <a:lnTo>
                      <a:pt x="318" y="1022"/>
                    </a:lnTo>
                    <a:lnTo>
                      <a:pt x="323" y="1018"/>
                    </a:lnTo>
                    <a:lnTo>
                      <a:pt x="328" y="1016"/>
                    </a:lnTo>
                    <a:lnTo>
                      <a:pt x="333" y="1012"/>
                    </a:lnTo>
                    <a:lnTo>
                      <a:pt x="338" y="1010"/>
                    </a:lnTo>
                    <a:lnTo>
                      <a:pt x="343" y="1008"/>
                    </a:lnTo>
                    <a:lnTo>
                      <a:pt x="348" y="1005"/>
                    </a:lnTo>
                    <a:lnTo>
                      <a:pt x="353" y="1003"/>
                    </a:lnTo>
                    <a:lnTo>
                      <a:pt x="358" y="1001"/>
                    </a:lnTo>
                    <a:lnTo>
                      <a:pt x="363" y="998"/>
                    </a:lnTo>
                    <a:lnTo>
                      <a:pt x="368" y="996"/>
                    </a:lnTo>
                    <a:lnTo>
                      <a:pt x="373" y="994"/>
                    </a:lnTo>
                    <a:lnTo>
                      <a:pt x="378" y="992"/>
                    </a:lnTo>
                    <a:lnTo>
                      <a:pt x="384" y="991"/>
                    </a:lnTo>
                    <a:lnTo>
                      <a:pt x="389" y="989"/>
                    </a:lnTo>
                    <a:lnTo>
                      <a:pt x="394" y="987"/>
                    </a:lnTo>
                    <a:lnTo>
                      <a:pt x="399" y="985"/>
                    </a:lnTo>
                    <a:lnTo>
                      <a:pt x="404" y="984"/>
                    </a:lnTo>
                    <a:lnTo>
                      <a:pt x="409" y="982"/>
                    </a:lnTo>
                    <a:lnTo>
                      <a:pt x="414" y="981"/>
                    </a:lnTo>
                    <a:lnTo>
                      <a:pt x="419" y="979"/>
                    </a:lnTo>
                    <a:lnTo>
                      <a:pt x="424" y="978"/>
                    </a:lnTo>
                    <a:lnTo>
                      <a:pt x="429" y="977"/>
                    </a:lnTo>
                    <a:lnTo>
                      <a:pt x="434" y="975"/>
                    </a:lnTo>
                    <a:lnTo>
                      <a:pt x="439" y="974"/>
                    </a:lnTo>
                    <a:lnTo>
                      <a:pt x="444" y="973"/>
                    </a:lnTo>
                    <a:lnTo>
                      <a:pt x="449" y="972"/>
                    </a:lnTo>
                    <a:lnTo>
                      <a:pt x="454" y="971"/>
                    </a:lnTo>
                    <a:lnTo>
                      <a:pt x="459" y="970"/>
                    </a:lnTo>
                    <a:lnTo>
                      <a:pt x="465" y="969"/>
                    </a:lnTo>
                    <a:lnTo>
                      <a:pt x="470" y="968"/>
                    </a:lnTo>
                    <a:lnTo>
                      <a:pt x="475" y="967"/>
                    </a:lnTo>
                    <a:lnTo>
                      <a:pt x="480" y="966"/>
                    </a:lnTo>
                    <a:lnTo>
                      <a:pt x="485" y="965"/>
                    </a:lnTo>
                    <a:lnTo>
                      <a:pt x="490" y="964"/>
                    </a:lnTo>
                    <a:lnTo>
                      <a:pt x="495" y="964"/>
                    </a:lnTo>
                    <a:lnTo>
                      <a:pt x="500" y="963"/>
                    </a:lnTo>
                    <a:lnTo>
                      <a:pt x="505" y="962"/>
                    </a:lnTo>
                    <a:lnTo>
                      <a:pt x="510" y="961"/>
                    </a:lnTo>
                    <a:lnTo>
                      <a:pt x="515" y="961"/>
                    </a:lnTo>
                    <a:lnTo>
                      <a:pt x="520" y="960"/>
                    </a:lnTo>
                    <a:lnTo>
                      <a:pt x="525" y="959"/>
                    </a:lnTo>
                    <a:lnTo>
                      <a:pt x="530" y="959"/>
                    </a:lnTo>
                    <a:lnTo>
                      <a:pt x="535" y="958"/>
                    </a:lnTo>
                    <a:lnTo>
                      <a:pt x="540" y="957"/>
                    </a:lnTo>
                    <a:lnTo>
                      <a:pt x="545" y="957"/>
                    </a:lnTo>
                    <a:lnTo>
                      <a:pt x="550" y="956"/>
                    </a:lnTo>
                    <a:lnTo>
                      <a:pt x="555" y="956"/>
                    </a:lnTo>
                    <a:lnTo>
                      <a:pt x="561" y="955"/>
                    </a:lnTo>
                    <a:lnTo>
                      <a:pt x="566" y="955"/>
                    </a:lnTo>
                    <a:lnTo>
                      <a:pt x="571" y="954"/>
                    </a:lnTo>
                    <a:lnTo>
                      <a:pt x="576" y="954"/>
                    </a:lnTo>
                    <a:lnTo>
                      <a:pt x="581" y="954"/>
                    </a:lnTo>
                    <a:lnTo>
                      <a:pt x="586" y="953"/>
                    </a:lnTo>
                    <a:lnTo>
                      <a:pt x="591" y="953"/>
                    </a:lnTo>
                    <a:lnTo>
                      <a:pt x="596" y="953"/>
                    </a:lnTo>
                    <a:lnTo>
                      <a:pt x="601" y="952"/>
                    </a:lnTo>
                    <a:lnTo>
                      <a:pt x="606" y="952"/>
                    </a:lnTo>
                    <a:lnTo>
                      <a:pt x="611" y="951"/>
                    </a:lnTo>
                    <a:lnTo>
                      <a:pt x="616" y="951"/>
                    </a:lnTo>
                    <a:lnTo>
                      <a:pt x="621" y="951"/>
                    </a:lnTo>
                    <a:lnTo>
                      <a:pt x="626" y="950"/>
                    </a:lnTo>
                    <a:lnTo>
                      <a:pt x="631" y="950"/>
                    </a:lnTo>
                    <a:lnTo>
                      <a:pt x="636" y="950"/>
                    </a:lnTo>
                    <a:lnTo>
                      <a:pt x="641" y="950"/>
                    </a:lnTo>
                    <a:lnTo>
                      <a:pt x="646" y="949"/>
                    </a:lnTo>
                    <a:lnTo>
                      <a:pt x="651" y="949"/>
                    </a:lnTo>
                    <a:lnTo>
                      <a:pt x="656" y="949"/>
                    </a:lnTo>
                    <a:lnTo>
                      <a:pt x="662" y="949"/>
                    </a:lnTo>
                    <a:lnTo>
                      <a:pt x="667" y="948"/>
                    </a:lnTo>
                    <a:lnTo>
                      <a:pt x="672" y="948"/>
                    </a:lnTo>
                    <a:lnTo>
                      <a:pt x="677" y="948"/>
                    </a:lnTo>
                    <a:lnTo>
                      <a:pt x="682" y="948"/>
                    </a:lnTo>
                    <a:lnTo>
                      <a:pt x="687" y="948"/>
                    </a:lnTo>
                    <a:lnTo>
                      <a:pt x="692" y="947"/>
                    </a:lnTo>
                    <a:lnTo>
                      <a:pt x="697" y="947"/>
                    </a:lnTo>
                    <a:lnTo>
                      <a:pt x="702" y="947"/>
                    </a:lnTo>
                    <a:lnTo>
                      <a:pt x="707" y="947"/>
                    </a:lnTo>
                    <a:lnTo>
                      <a:pt x="712" y="947"/>
                    </a:lnTo>
                    <a:lnTo>
                      <a:pt x="717" y="947"/>
                    </a:lnTo>
                    <a:lnTo>
                      <a:pt x="722" y="947"/>
                    </a:lnTo>
                    <a:lnTo>
                      <a:pt x="727" y="946"/>
                    </a:lnTo>
                    <a:lnTo>
                      <a:pt x="732" y="946"/>
                    </a:lnTo>
                    <a:lnTo>
                      <a:pt x="737" y="946"/>
                    </a:lnTo>
                    <a:lnTo>
                      <a:pt x="743" y="946"/>
                    </a:lnTo>
                    <a:lnTo>
                      <a:pt x="748" y="946"/>
                    </a:lnTo>
                    <a:lnTo>
                      <a:pt x="753" y="946"/>
                    </a:lnTo>
                    <a:lnTo>
                      <a:pt x="758" y="945"/>
                    </a:lnTo>
                    <a:lnTo>
                      <a:pt x="763" y="945"/>
                    </a:lnTo>
                    <a:lnTo>
                      <a:pt x="768" y="945"/>
                    </a:lnTo>
                    <a:lnTo>
                      <a:pt x="773" y="945"/>
                    </a:lnTo>
                    <a:lnTo>
                      <a:pt x="778" y="945"/>
                    </a:lnTo>
                    <a:lnTo>
                      <a:pt x="783" y="945"/>
                    </a:lnTo>
                    <a:lnTo>
                      <a:pt x="788" y="945"/>
                    </a:lnTo>
                    <a:lnTo>
                      <a:pt x="793" y="945"/>
                    </a:lnTo>
                    <a:lnTo>
                      <a:pt x="798" y="945"/>
                    </a:lnTo>
                    <a:lnTo>
                      <a:pt x="803" y="945"/>
                    </a:lnTo>
                    <a:lnTo>
                      <a:pt x="808" y="945"/>
                    </a:lnTo>
                    <a:lnTo>
                      <a:pt x="813" y="945"/>
                    </a:lnTo>
                    <a:lnTo>
                      <a:pt x="818" y="945"/>
                    </a:lnTo>
                    <a:lnTo>
                      <a:pt x="823" y="944"/>
                    </a:lnTo>
                    <a:lnTo>
                      <a:pt x="828" y="944"/>
                    </a:lnTo>
                    <a:lnTo>
                      <a:pt x="833" y="944"/>
                    </a:lnTo>
                    <a:lnTo>
                      <a:pt x="838" y="944"/>
                    </a:lnTo>
                    <a:lnTo>
                      <a:pt x="843" y="944"/>
                    </a:lnTo>
                    <a:lnTo>
                      <a:pt x="848" y="944"/>
                    </a:lnTo>
                    <a:lnTo>
                      <a:pt x="853" y="944"/>
                    </a:lnTo>
                    <a:lnTo>
                      <a:pt x="859" y="944"/>
                    </a:lnTo>
                    <a:lnTo>
                      <a:pt x="864" y="944"/>
                    </a:lnTo>
                    <a:lnTo>
                      <a:pt x="869" y="944"/>
                    </a:lnTo>
                    <a:lnTo>
                      <a:pt x="874" y="944"/>
                    </a:lnTo>
                    <a:lnTo>
                      <a:pt x="879" y="944"/>
                    </a:lnTo>
                    <a:lnTo>
                      <a:pt x="884" y="944"/>
                    </a:lnTo>
                    <a:lnTo>
                      <a:pt x="889" y="944"/>
                    </a:lnTo>
                    <a:lnTo>
                      <a:pt x="894" y="944"/>
                    </a:lnTo>
                    <a:lnTo>
                      <a:pt x="899" y="944"/>
                    </a:lnTo>
                    <a:lnTo>
                      <a:pt x="904" y="944"/>
                    </a:lnTo>
                    <a:lnTo>
                      <a:pt x="909" y="944"/>
                    </a:lnTo>
                    <a:lnTo>
                      <a:pt x="914" y="944"/>
                    </a:lnTo>
                    <a:lnTo>
                      <a:pt x="919" y="944"/>
                    </a:lnTo>
                    <a:lnTo>
                      <a:pt x="924" y="944"/>
                    </a:lnTo>
                    <a:lnTo>
                      <a:pt x="929" y="944"/>
                    </a:lnTo>
                    <a:lnTo>
                      <a:pt x="935" y="944"/>
                    </a:lnTo>
                    <a:lnTo>
                      <a:pt x="940" y="943"/>
                    </a:lnTo>
                    <a:lnTo>
                      <a:pt x="945" y="943"/>
                    </a:lnTo>
                    <a:lnTo>
                      <a:pt x="950" y="943"/>
                    </a:lnTo>
                    <a:lnTo>
                      <a:pt x="955" y="943"/>
                    </a:lnTo>
                    <a:lnTo>
                      <a:pt x="960" y="943"/>
                    </a:lnTo>
                    <a:lnTo>
                      <a:pt x="965" y="943"/>
                    </a:lnTo>
                    <a:lnTo>
                      <a:pt x="970" y="943"/>
                    </a:lnTo>
                    <a:lnTo>
                      <a:pt x="975" y="943"/>
                    </a:lnTo>
                    <a:lnTo>
                      <a:pt x="980" y="943"/>
                    </a:lnTo>
                    <a:lnTo>
                      <a:pt x="985" y="943"/>
                    </a:lnTo>
                    <a:lnTo>
                      <a:pt x="990" y="943"/>
                    </a:lnTo>
                    <a:lnTo>
                      <a:pt x="995" y="943"/>
                    </a:lnTo>
                    <a:lnTo>
                      <a:pt x="1000" y="943"/>
                    </a:lnTo>
                    <a:lnTo>
                      <a:pt x="1005" y="943"/>
                    </a:lnTo>
                    <a:lnTo>
                      <a:pt x="1010" y="943"/>
                    </a:lnTo>
                    <a:lnTo>
                      <a:pt x="1015" y="943"/>
                    </a:lnTo>
                    <a:lnTo>
                      <a:pt x="1020" y="943"/>
                    </a:lnTo>
                    <a:lnTo>
                      <a:pt x="1025" y="943"/>
                    </a:lnTo>
                    <a:lnTo>
                      <a:pt x="1030" y="943"/>
                    </a:lnTo>
                    <a:lnTo>
                      <a:pt x="1035" y="943"/>
                    </a:lnTo>
                    <a:lnTo>
                      <a:pt x="1040" y="943"/>
                    </a:lnTo>
                    <a:lnTo>
                      <a:pt x="1045" y="943"/>
                    </a:lnTo>
                    <a:lnTo>
                      <a:pt x="1051" y="943"/>
                    </a:lnTo>
                    <a:lnTo>
                      <a:pt x="1056" y="943"/>
                    </a:lnTo>
                    <a:lnTo>
                      <a:pt x="1061" y="943"/>
                    </a:lnTo>
                    <a:lnTo>
                      <a:pt x="1066" y="943"/>
                    </a:lnTo>
                    <a:lnTo>
                      <a:pt x="1071" y="943"/>
                    </a:lnTo>
                    <a:lnTo>
                      <a:pt x="1076" y="943"/>
                    </a:lnTo>
                    <a:lnTo>
                      <a:pt x="1081" y="943"/>
                    </a:lnTo>
                    <a:lnTo>
                      <a:pt x="1086" y="943"/>
                    </a:lnTo>
                    <a:lnTo>
                      <a:pt x="1091" y="943"/>
                    </a:lnTo>
                    <a:lnTo>
                      <a:pt x="1096" y="943"/>
                    </a:lnTo>
                    <a:lnTo>
                      <a:pt x="1101" y="943"/>
                    </a:lnTo>
                    <a:lnTo>
                      <a:pt x="1106" y="943"/>
                    </a:lnTo>
                    <a:lnTo>
                      <a:pt x="1111" y="943"/>
                    </a:lnTo>
                    <a:lnTo>
                      <a:pt x="1116" y="943"/>
                    </a:lnTo>
                    <a:lnTo>
                      <a:pt x="1121" y="943"/>
                    </a:lnTo>
                    <a:lnTo>
                      <a:pt x="1126" y="943"/>
                    </a:lnTo>
                    <a:lnTo>
                      <a:pt x="1132" y="943"/>
                    </a:lnTo>
                    <a:lnTo>
                      <a:pt x="1137" y="943"/>
                    </a:lnTo>
                    <a:lnTo>
                      <a:pt x="1142" y="943"/>
                    </a:lnTo>
                    <a:lnTo>
                      <a:pt x="1147" y="943"/>
                    </a:lnTo>
                    <a:lnTo>
                      <a:pt x="1152" y="943"/>
                    </a:lnTo>
                    <a:lnTo>
                      <a:pt x="1157" y="943"/>
                    </a:lnTo>
                    <a:lnTo>
                      <a:pt x="1162" y="943"/>
                    </a:lnTo>
                    <a:lnTo>
                      <a:pt x="1167" y="943"/>
                    </a:lnTo>
                    <a:lnTo>
                      <a:pt x="1172" y="943"/>
                    </a:lnTo>
                    <a:lnTo>
                      <a:pt x="1177" y="943"/>
                    </a:lnTo>
                    <a:lnTo>
                      <a:pt x="1182" y="943"/>
                    </a:lnTo>
                    <a:lnTo>
                      <a:pt x="1187" y="943"/>
                    </a:lnTo>
                    <a:lnTo>
                      <a:pt x="1192" y="943"/>
                    </a:lnTo>
                    <a:lnTo>
                      <a:pt x="1197" y="943"/>
                    </a:lnTo>
                    <a:lnTo>
                      <a:pt x="1202" y="943"/>
                    </a:lnTo>
                    <a:lnTo>
                      <a:pt x="1207" y="943"/>
                    </a:lnTo>
                    <a:lnTo>
                      <a:pt x="1212" y="943"/>
                    </a:lnTo>
                    <a:lnTo>
                      <a:pt x="1217" y="943"/>
                    </a:lnTo>
                    <a:lnTo>
                      <a:pt x="1222" y="943"/>
                    </a:lnTo>
                    <a:lnTo>
                      <a:pt x="1227" y="943"/>
                    </a:lnTo>
                    <a:lnTo>
                      <a:pt x="1233" y="943"/>
                    </a:lnTo>
                    <a:lnTo>
                      <a:pt x="1238" y="943"/>
                    </a:lnTo>
                    <a:lnTo>
                      <a:pt x="1243" y="943"/>
                    </a:lnTo>
                    <a:lnTo>
                      <a:pt x="1248" y="943"/>
                    </a:lnTo>
                    <a:lnTo>
                      <a:pt x="1253" y="943"/>
                    </a:lnTo>
                    <a:lnTo>
                      <a:pt x="1258" y="943"/>
                    </a:lnTo>
                    <a:lnTo>
                      <a:pt x="1263" y="943"/>
                    </a:lnTo>
                    <a:lnTo>
                      <a:pt x="1268" y="943"/>
                    </a:lnTo>
                    <a:lnTo>
                      <a:pt x="1273" y="943"/>
                    </a:lnTo>
                    <a:lnTo>
                      <a:pt x="1278" y="943"/>
                    </a:lnTo>
                    <a:lnTo>
                      <a:pt x="1283" y="943"/>
                    </a:lnTo>
                    <a:lnTo>
                      <a:pt x="1288" y="943"/>
                    </a:lnTo>
                    <a:lnTo>
                      <a:pt x="1293" y="943"/>
                    </a:lnTo>
                    <a:lnTo>
                      <a:pt x="1298" y="943"/>
                    </a:lnTo>
                    <a:lnTo>
                      <a:pt x="1303" y="943"/>
                    </a:lnTo>
                    <a:lnTo>
                      <a:pt x="1308" y="943"/>
                    </a:lnTo>
                    <a:lnTo>
                      <a:pt x="1313" y="943"/>
                    </a:lnTo>
                    <a:lnTo>
                      <a:pt x="1318" y="943"/>
                    </a:lnTo>
                    <a:lnTo>
                      <a:pt x="1324" y="943"/>
                    </a:lnTo>
                    <a:lnTo>
                      <a:pt x="1329" y="943"/>
                    </a:lnTo>
                    <a:lnTo>
                      <a:pt x="1334" y="943"/>
                    </a:lnTo>
                    <a:lnTo>
                      <a:pt x="1339" y="943"/>
                    </a:lnTo>
                    <a:lnTo>
                      <a:pt x="1344" y="943"/>
                    </a:lnTo>
                    <a:lnTo>
                      <a:pt x="1349" y="943"/>
                    </a:lnTo>
                    <a:lnTo>
                      <a:pt x="1354" y="943"/>
                    </a:lnTo>
                    <a:lnTo>
                      <a:pt x="1359" y="943"/>
                    </a:lnTo>
                    <a:lnTo>
                      <a:pt x="1364" y="943"/>
                    </a:lnTo>
                    <a:lnTo>
                      <a:pt x="1369" y="943"/>
                    </a:lnTo>
                    <a:lnTo>
                      <a:pt x="1374" y="943"/>
                    </a:lnTo>
                    <a:lnTo>
                      <a:pt x="1379" y="943"/>
                    </a:lnTo>
                    <a:lnTo>
                      <a:pt x="1384" y="943"/>
                    </a:lnTo>
                    <a:lnTo>
                      <a:pt x="1389" y="943"/>
                    </a:lnTo>
                    <a:lnTo>
                      <a:pt x="1394" y="943"/>
                    </a:lnTo>
                    <a:lnTo>
                      <a:pt x="1399" y="943"/>
                    </a:lnTo>
                    <a:lnTo>
                      <a:pt x="1404" y="943"/>
                    </a:lnTo>
                    <a:lnTo>
                      <a:pt x="1410" y="943"/>
                    </a:lnTo>
                    <a:lnTo>
                      <a:pt x="1415" y="943"/>
                    </a:lnTo>
                    <a:lnTo>
                      <a:pt x="1420" y="943"/>
                    </a:lnTo>
                    <a:lnTo>
                      <a:pt x="1425" y="943"/>
                    </a:lnTo>
                    <a:lnTo>
                      <a:pt x="1430" y="943"/>
                    </a:lnTo>
                    <a:lnTo>
                      <a:pt x="1435" y="943"/>
                    </a:lnTo>
                    <a:lnTo>
                      <a:pt x="1440" y="943"/>
                    </a:lnTo>
                    <a:lnTo>
                      <a:pt x="1445" y="943"/>
                    </a:lnTo>
                    <a:lnTo>
                      <a:pt x="1450" y="943"/>
                    </a:lnTo>
                    <a:lnTo>
                      <a:pt x="1455" y="943"/>
                    </a:lnTo>
                    <a:lnTo>
                      <a:pt x="1460" y="943"/>
                    </a:lnTo>
                    <a:lnTo>
                      <a:pt x="1465" y="943"/>
                    </a:lnTo>
                    <a:lnTo>
                      <a:pt x="1470" y="943"/>
                    </a:lnTo>
                    <a:lnTo>
                      <a:pt x="1475" y="943"/>
                    </a:lnTo>
                    <a:lnTo>
                      <a:pt x="1480" y="943"/>
                    </a:lnTo>
                    <a:lnTo>
                      <a:pt x="1485" y="943"/>
                    </a:lnTo>
                    <a:lnTo>
                      <a:pt x="1490" y="943"/>
                    </a:lnTo>
                    <a:lnTo>
                      <a:pt x="1495" y="943"/>
                    </a:lnTo>
                    <a:lnTo>
                      <a:pt x="1500" y="943"/>
                    </a:lnTo>
                    <a:lnTo>
                      <a:pt x="1505" y="943"/>
                    </a:lnTo>
                    <a:lnTo>
                      <a:pt x="1510" y="943"/>
                    </a:lnTo>
                    <a:lnTo>
                      <a:pt x="1515" y="943"/>
                    </a:lnTo>
                    <a:lnTo>
                      <a:pt x="1521" y="943"/>
                    </a:lnTo>
                    <a:lnTo>
                      <a:pt x="1526" y="943"/>
                    </a:lnTo>
                    <a:lnTo>
                      <a:pt x="1531" y="943"/>
                    </a:lnTo>
                    <a:lnTo>
                      <a:pt x="1536" y="943"/>
                    </a:lnTo>
                    <a:lnTo>
                      <a:pt x="1541" y="943"/>
                    </a:lnTo>
                    <a:lnTo>
                      <a:pt x="1546" y="943"/>
                    </a:lnTo>
                    <a:lnTo>
                      <a:pt x="1551" y="943"/>
                    </a:lnTo>
                    <a:lnTo>
                      <a:pt x="1556" y="943"/>
                    </a:lnTo>
                    <a:lnTo>
                      <a:pt x="1561" y="943"/>
                    </a:lnTo>
                    <a:lnTo>
                      <a:pt x="1566" y="943"/>
                    </a:lnTo>
                    <a:lnTo>
                      <a:pt x="1571" y="943"/>
                    </a:lnTo>
                    <a:lnTo>
                      <a:pt x="1576" y="943"/>
                    </a:lnTo>
                    <a:lnTo>
                      <a:pt x="1581" y="943"/>
                    </a:lnTo>
                    <a:lnTo>
                      <a:pt x="1586" y="943"/>
                    </a:lnTo>
                    <a:lnTo>
                      <a:pt x="1591" y="943"/>
                    </a:lnTo>
                    <a:lnTo>
                      <a:pt x="1596" y="943"/>
                    </a:lnTo>
                    <a:lnTo>
                      <a:pt x="1602" y="943"/>
                    </a:lnTo>
                    <a:lnTo>
                      <a:pt x="1607" y="943"/>
                    </a:lnTo>
                    <a:lnTo>
                      <a:pt x="1612" y="943"/>
                    </a:lnTo>
                    <a:lnTo>
                      <a:pt x="1617" y="943"/>
                    </a:lnTo>
                    <a:lnTo>
                      <a:pt x="1622" y="943"/>
                    </a:lnTo>
                    <a:lnTo>
                      <a:pt x="1627" y="943"/>
                    </a:lnTo>
                    <a:lnTo>
                      <a:pt x="1632" y="943"/>
                    </a:lnTo>
                    <a:lnTo>
                      <a:pt x="1637" y="943"/>
                    </a:lnTo>
                    <a:lnTo>
                      <a:pt x="1642" y="943"/>
                    </a:lnTo>
                    <a:lnTo>
                      <a:pt x="1647" y="943"/>
                    </a:lnTo>
                    <a:lnTo>
                      <a:pt x="1652" y="943"/>
                    </a:lnTo>
                    <a:lnTo>
                      <a:pt x="1657" y="943"/>
                    </a:lnTo>
                    <a:lnTo>
                      <a:pt x="1662" y="943"/>
                    </a:lnTo>
                    <a:lnTo>
                      <a:pt x="1667" y="943"/>
                    </a:lnTo>
                    <a:lnTo>
                      <a:pt x="1672" y="943"/>
                    </a:lnTo>
                    <a:lnTo>
                      <a:pt x="1677" y="943"/>
                    </a:lnTo>
                    <a:lnTo>
                      <a:pt x="1682" y="943"/>
                    </a:lnTo>
                    <a:lnTo>
                      <a:pt x="1687" y="943"/>
                    </a:lnTo>
                    <a:lnTo>
                      <a:pt x="1692" y="943"/>
                    </a:lnTo>
                    <a:lnTo>
                      <a:pt x="1697" y="943"/>
                    </a:lnTo>
                    <a:lnTo>
                      <a:pt x="1702" y="943"/>
                    </a:lnTo>
                    <a:lnTo>
                      <a:pt x="1707" y="943"/>
                    </a:lnTo>
                    <a:lnTo>
                      <a:pt x="1712" y="943"/>
                    </a:lnTo>
                    <a:lnTo>
                      <a:pt x="1713" y="943"/>
                    </a:lnTo>
                  </a:path>
                </a:pathLst>
              </a:custGeom>
              <a:noFill/>
              <a:ln w="6350" cap="flat">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Freeform 431">
                <a:extLst>
                  <a:ext uri="{FF2B5EF4-FFF2-40B4-BE49-F238E27FC236}">
                    <a16:creationId xmlns:a16="http://schemas.microsoft.com/office/drawing/2014/main" id="{8FC046F1-AD5F-4B66-BA9A-6CAAE8C7D1A9}"/>
                  </a:ext>
                </a:extLst>
              </p:cNvPr>
              <p:cNvSpPr>
                <a:spLocks/>
              </p:cNvSpPr>
              <p:nvPr/>
            </p:nvSpPr>
            <p:spPr bwMode="auto">
              <a:xfrm>
                <a:off x="3565" y="1057"/>
                <a:ext cx="1713" cy="1254"/>
              </a:xfrm>
              <a:custGeom>
                <a:avLst/>
                <a:gdLst>
                  <a:gd name="T0" fmla="*/ 25 w 1713"/>
                  <a:gd name="T1" fmla="*/ 1204 h 1254"/>
                  <a:gd name="T2" fmla="*/ 55 w 1713"/>
                  <a:gd name="T3" fmla="*/ 1242 h 1254"/>
                  <a:gd name="T4" fmla="*/ 86 w 1713"/>
                  <a:gd name="T5" fmla="*/ 1251 h 1254"/>
                  <a:gd name="T6" fmla="*/ 116 w 1713"/>
                  <a:gd name="T7" fmla="*/ 1253 h 1254"/>
                  <a:gd name="T8" fmla="*/ 146 w 1713"/>
                  <a:gd name="T9" fmla="*/ 1254 h 1254"/>
                  <a:gd name="T10" fmla="*/ 176 w 1713"/>
                  <a:gd name="T11" fmla="*/ 1254 h 1254"/>
                  <a:gd name="T12" fmla="*/ 207 w 1713"/>
                  <a:gd name="T13" fmla="*/ 1254 h 1254"/>
                  <a:gd name="T14" fmla="*/ 237 w 1713"/>
                  <a:gd name="T15" fmla="*/ 1254 h 1254"/>
                  <a:gd name="T16" fmla="*/ 267 w 1713"/>
                  <a:gd name="T17" fmla="*/ 851 h 1254"/>
                  <a:gd name="T18" fmla="*/ 298 w 1713"/>
                  <a:gd name="T19" fmla="*/ 633 h 1254"/>
                  <a:gd name="T20" fmla="*/ 328 w 1713"/>
                  <a:gd name="T21" fmla="*/ 635 h 1254"/>
                  <a:gd name="T22" fmla="*/ 358 w 1713"/>
                  <a:gd name="T23" fmla="*/ 656 h 1254"/>
                  <a:gd name="T24" fmla="*/ 389 w 1713"/>
                  <a:gd name="T25" fmla="*/ 675 h 1254"/>
                  <a:gd name="T26" fmla="*/ 419 w 1713"/>
                  <a:gd name="T27" fmla="*/ 691 h 1254"/>
                  <a:gd name="T28" fmla="*/ 449 w 1713"/>
                  <a:gd name="T29" fmla="*/ 703 h 1254"/>
                  <a:gd name="T30" fmla="*/ 480 w 1713"/>
                  <a:gd name="T31" fmla="*/ 712 h 1254"/>
                  <a:gd name="T32" fmla="*/ 510 w 1713"/>
                  <a:gd name="T33" fmla="*/ 720 h 1254"/>
                  <a:gd name="T34" fmla="*/ 540 w 1713"/>
                  <a:gd name="T35" fmla="*/ 726 h 1254"/>
                  <a:gd name="T36" fmla="*/ 571 w 1713"/>
                  <a:gd name="T37" fmla="*/ 730 h 1254"/>
                  <a:gd name="T38" fmla="*/ 601 w 1713"/>
                  <a:gd name="T39" fmla="*/ 734 h 1254"/>
                  <a:gd name="T40" fmla="*/ 631 w 1713"/>
                  <a:gd name="T41" fmla="*/ 737 h 1254"/>
                  <a:gd name="T42" fmla="*/ 662 w 1713"/>
                  <a:gd name="T43" fmla="*/ 739 h 1254"/>
                  <a:gd name="T44" fmla="*/ 692 w 1713"/>
                  <a:gd name="T45" fmla="*/ 741 h 1254"/>
                  <a:gd name="T46" fmla="*/ 722 w 1713"/>
                  <a:gd name="T47" fmla="*/ 742 h 1254"/>
                  <a:gd name="T48" fmla="*/ 753 w 1713"/>
                  <a:gd name="T49" fmla="*/ 743 h 1254"/>
                  <a:gd name="T50" fmla="*/ 783 w 1713"/>
                  <a:gd name="T51" fmla="*/ 744 h 1254"/>
                  <a:gd name="T52" fmla="*/ 813 w 1713"/>
                  <a:gd name="T53" fmla="*/ 745 h 1254"/>
                  <a:gd name="T54" fmla="*/ 843 w 1713"/>
                  <a:gd name="T55" fmla="*/ 745 h 1254"/>
                  <a:gd name="T56" fmla="*/ 874 w 1713"/>
                  <a:gd name="T57" fmla="*/ 746 h 1254"/>
                  <a:gd name="T58" fmla="*/ 904 w 1713"/>
                  <a:gd name="T59" fmla="*/ 746 h 1254"/>
                  <a:gd name="T60" fmla="*/ 935 w 1713"/>
                  <a:gd name="T61" fmla="*/ 746 h 1254"/>
                  <a:gd name="T62" fmla="*/ 965 w 1713"/>
                  <a:gd name="T63" fmla="*/ 746 h 1254"/>
                  <a:gd name="T64" fmla="*/ 995 w 1713"/>
                  <a:gd name="T65" fmla="*/ 746 h 1254"/>
                  <a:gd name="T66" fmla="*/ 1025 w 1713"/>
                  <a:gd name="T67" fmla="*/ 747 h 1254"/>
                  <a:gd name="T68" fmla="*/ 1056 w 1713"/>
                  <a:gd name="T69" fmla="*/ 747 h 1254"/>
                  <a:gd name="T70" fmla="*/ 1086 w 1713"/>
                  <a:gd name="T71" fmla="*/ 747 h 1254"/>
                  <a:gd name="T72" fmla="*/ 1116 w 1713"/>
                  <a:gd name="T73" fmla="*/ 747 h 1254"/>
                  <a:gd name="T74" fmla="*/ 1147 w 1713"/>
                  <a:gd name="T75" fmla="*/ 747 h 1254"/>
                  <a:gd name="T76" fmla="*/ 1177 w 1713"/>
                  <a:gd name="T77" fmla="*/ 747 h 1254"/>
                  <a:gd name="T78" fmla="*/ 1207 w 1713"/>
                  <a:gd name="T79" fmla="*/ 747 h 1254"/>
                  <a:gd name="T80" fmla="*/ 1238 w 1713"/>
                  <a:gd name="T81" fmla="*/ 747 h 1254"/>
                  <a:gd name="T82" fmla="*/ 1268 w 1713"/>
                  <a:gd name="T83" fmla="*/ 747 h 1254"/>
                  <a:gd name="T84" fmla="*/ 1298 w 1713"/>
                  <a:gd name="T85" fmla="*/ 747 h 1254"/>
                  <a:gd name="T86" fmla="*/ 1329 w 1713"/>
                  <a:gd name="T87" fmla="*/ 747 h 1254"/>
                  <a:gd name="T88" fmla="*/ 1359 w 1713"/>
                  <a:gd name="T89" fmla="*/ 747 h 1254"/>
                  <a:gd name="T90" fmla="*/ 1389 w 1713"/>
                  <a:gd name="T91" fmla="*/ 747 h 1254"/>
                  <a:gd name="T92" fmla="*/ 1420 w 1713"/>
                  <a:gd name="T93" fmla="*/ 747 h 1254"/>
                  <a:gd name="T94" fmla="*/ 1450 w 1713"/>
                  <a:gd name="T95" fmla="*/ 747 h 1254"/>
                  <a:gd name="T96" fmla="*/ 1480 w 1713"/>
                  <a:gd name="T97" fmla="*/ 747 h 1254"/>
                  <a:gd name="T98" fmla="*/ 1510 w 1713"/>
                  <a:gd name="T99" fmla="*/ 747 h 1254"/>
                  <a:gd name="T100" fmla="*/ 1541 w 1713"/>
                  <a:gd name="T101" fmla="*/ 747 h 1254"/>
                  <a:gd name="T102" fmla="*/ 1571 w 1713"/>
                  <a:gd name="T103" fmla="*/ 747 h 1254"/>
                  <a:gd name="T104" fmla="*/ 1602 w 1713"/>
                  <a:gd name="T105" fmla="*/ 747 h 1254"/>
                  <a:gd name="T106" fmla="*/ 1632 w 1713"/>
                  <a:gd name="T107" fmla="*/ 747 h 1254"/>
                  <a:gd name="T108" fmla="*/ 1662 w 1713"/>
                  <a:gd name="T109" fmla="*/ 747 h 1254"/>
                  <a:gd name="T110" fmla="*/ 1692 w 1713"/>
                  <a:gd name="T111" fmla="*/ 74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254">
                    <a:moveTo>
                      <a:pt x="0" y="1018"/>
                    </a:moveTo>
                    <a:lnTo>
                      <a:pt x="5" y="1126"/>
                    </a:lnTo>
                    <a:lnTo>
                      <a:pt x="10" y="1150"/>
                    </a:lnTo>
                    <a:lnTo>
                      <a:pt x="15" y="1173"/>
                    </a:lnTo>
                    <a:lnTo>
                      <a:pt x="20" y="1190"/>
                    </a:lnTo>
                    <a:lnTo>
                      <a:pt x="25" y="1204"/>
                    </a:lnTo>
                    <a:lnTo>
                      <a:pt x="30" y="1214"/>
                    </a:lnTo>
                    <a:lnTo>
                      <a:pt x="35" y="1223"/>
                    </a:lnTo>
                    <a:lnTo>
                      <a:pt x="40" y="1230"/>
                    </a:lnTo>
                    <a:lnTo>
                      <a:pt x="45" y="1235"/>
                    </a:lnTo>
                    <a:lnTo>
                      <a:pt x="50" y="1239"/>
                    </a:lnTo>
                    <a:lnTo>
                      <a:pt x="55" y="1242"/>
                    </a:lnTo>
                    <a:lnTo>
                      <a:pt x="60" y="1244"/>
                    </a:lnTo>
                    <a:lnTo>
                      <a:pt x="65" y="1246"/>
                    </a:lnTo>
                    <a:lnTo>
                      <a:pt x="70" y="1248"/>
                    </a:lnTo>
                    <a:lnTo>
                      <a:pt x="76" y="1249"/>
                    </a:lnTo>
                    <a:lnTo>
                      <a:pt x="81" y="1250"/>
                    </a:lnTo>
                    <a:lnTo>
                      <a:pt x="86" y="1251"/>
                    </a:lnTo>
                    <a:lnTo>
                      <a:pt x="91" y="1251"/>
                    </a:lnTo>
                    <a:lnTo>
                      <a:pt x="96" y="1252"/>
                    </a:lnTo>
                    <a:lnTo>
                      <a:pt x="101" y="1252"/>
                    </a:lnTo>
                    <a:lnTo>
                      <a:pt x="106" y="1252"/>
                    </a:lnTo>
                    <a:lnTo>
                      <a:pt x="111" y="1253"/>
                    </a:lnTo>
                    <a:lnTo>
                      <a:pt x="116" y="1253"/>
                    </a:lnTo>
                    <a:lnTo>
                      <a:pt x="121" y="1253"/>
                    </a:lnTo>
                    <a:lnTo>
                      <a:pt x="126" y="1253"/>
                    </a:lnTo>
                    <a:lnTo>
                      <a:pt x="131" y="1253"/>
                    </a:lnTo>
                    <a:lnTo>
                      <a:pt x="136" y="1253"/>
                    </a:lnTo>
                    <a:lnTo>
                      <a:pt x="141" y="1254"/>
                    </a:lnTo>
                    <a:lnTo>
                      <a:pt x="146" y="1254"/>
                    </a:lnTo>
                    <a:lnTo>
                      <a:pt x="151" y="1254"/>
                    </a:lnTo>
                    <a:lnTo>
                      <a:pt x="156" y="1254"/>
                    </a:lnTo>
                    <a:lnTo>
                      <a:pt x="161" y="1254"/>
                    </a:lnTo>
                    <a:lnTo>
                      <a:pt x="166" y="1254"/>
                    </a:lnTo>
                    <a:lnTo>
                      <a:pt x="171" y="1254"/>
                    </a:lnTo>
                    <a:lnTo>
                      <a:pt x="176" y="1254"/>
                    </a:lnTo>
                    <a:lnTo>
                      <a:pt x="181" y="1254"/>
                    </a:lnTo>
                    <a:lnTo>
                      <a:pt x="186" y="1254"/>
                    </a:lnTo>
                    <a:lnTo>
                      <a:pt x="192" y="1254"/>
                    </a:lnTo>
                    <a:lnTo>
                      <a:pt x="197" y="1254"/>
                    </a:lnTo>
                    <a:lnTo>
                      <a:pt x="202" y="1254"/>
                    </a:lnTo>
                    <a:lnTo>
                      <a:pt x="207" y="1254"/>
                    </a:lnTo>
                    <a:lnTo>
                      <a:pt x="212" y="1254"/>
                    </a:lnTo>
                    <a:lnTo>
                      <a:pt x="217" y="1254"/>
                    </a:lnTo>
                    <a:lnTo>
                      <a:pt x="222" y="1254"/>
                    </a:lnTo>
                    <a:lnTo>
                      <a:pt x="227" y="1254"/>
                    </a:lnTo>
                    <a:lnTo>
                      <a:pt x="232" y="1254"/>
                    </a:lnTo>
                    <a:lnTo>
                      <a:pt x="237" y="1254"/>
                    </a:lnTo>
                    <a:lnTo>
                      <a:pt x="242" y="1254"/>
                    </a:lnTo>
                    <a:lnTo>
                      <a:pt x="247" y="1254"/>
                    </a:lnTo>
                    <a:lnTo>
                      <a:pt x="252" y="0"/>
                    </a:lnTo>
                    <a:lnTo>
                      <a:pt x="257" y="1216"/>
                    </a:lnTo>
                    <a:lnTo>
                      <a:pt x="262" y="955"/>
                    </a:lnTo>
                    <a:lnTo>
                      <a:pt x="267" y="851"/>
                    </a:lnTo>
                    <a:lnTo>
                      <a:pt x="273" y="772"/>
                    </a:lnTo>
                    <a:lnTo>
                      <a:pt x="278" y="718"/>
                    </a:lnTo>
                    <a:lnTo>
                      <a:pt x="283" y="681"/>
                    </a:lnTo>
                    <a:lnTo>
                      <a:pt x="288" y="657"/>
                    </a:lnTo>
                    <a:lnTo>
                      <a:pt x="293" y="642"/>
                    </a:lnTo>
                    <a:lnTo>
                      <a:pt x="298" y="633"/>
                    </a:lnTo>
                    <a:lnTo>
                      <a:pt x="303" y="629"/>
                    </a:lnTo>
                    <a:lnTo>
                      <a:pt x="308" y="627"/>
                    </a:lnTo>
                    <a:lnTo>
                      <a:pt x="313" y="628"/>
                    </a:lnTo>
                    <a:lnTo>
                      <a:pt x="318" y="630"/>
                    </a:lnTo>
                    <a:lnTo>
                      <a:pt x="323" y="632"/>
                    </a:lnTo>
                    <a:lnTo>
                      <a:pt x="328" y="635"/>
                    </a:lnTo>
                    <a:lnTo>
                      <a:pt x="333" y="639"/>
                    </a:lnTo>
                    <a:lnTo>
                      <a:pt x="338" y="642"/>
                    </a:lnTo>
                    <a:lnTo>
                      <a:pt x="343" y="646"/>
                    </a:lnTo>
                    <a:lnTo>
                      <a:pt x="348" y="649"/>
                    </a:lnTo>
                    <a:lnTo>
                      <a:pt x="353" y="653"/>
                    </a:lnTo>
                    <a:lnTo>
                      <a:pt x="358" y="656"/>
                    </a:lnTo>
                    <a:lnTo>
                      <a:pt x="363" y="660"/>
                    </a:lnTo>
                    <a:lnTo>
                      <a:pt x="368" y="663"/>
                    </a:lnTo>
                    <a:lnTo>
                      <a:pt x="373" y="666"/>
                    </a:lnTo>
                    <a:lnTo>
                      <a:pt x="378" y="670"/>
                    </a:lnTo>
                    <a:lnTo>
                      <a:pt x="384" y="673"/>
                    </a:lnTo>
                    <a:lnTo>
                      <a:pt x="389" y="675"/>
                    </a:lnTo>
                    <a:lnTo>
                      <a:pt x="394" y="678"/>
                    </a:lnTo>
                    <a:lnTo>
                      <a:pt x="399" y="681"/>
                    </a:lnTo>
                    <a:lnTo>
                      <a:pt x="404" y="684"/>
                    </a:lnTo>
                    <a:lnTo>
                      <a:pt x="409" y="686"/>
                    </a:lnTo>
                    <a:lnTo>
                      <a:pt x="414" y="688"/>
                    </a:lnTo>
                    <a:lnTo>
                      <a:pt x="419" y="691"/>
                    </a:lnTo>
                    <a:lnTo>
                      <a:pt x="424" y="693"/>
                    </a:lnTo>
                    <a:lnTo>
                      <a:pt x="429" y="695"/>
                    </a:lnTo>
                    <a:lnTo>
                      <a:pt x="434" y="697"/>
                    </a:lnTo>
                    <a:lnTo>
                      <a:pt x="439" y="699"/>
                    </a:lnTo>
                    <a:lnTo>
                      <a:pt x="444" y="701"/>
                    </a:lnTo>
                    <a:lnTo>
                      <a:pt x="449" y="703"/>
                    </a:lnTo>
                    <a:lnTo>
                      <a:pt x="454" y="705"/>
                    </a:lnTo>
                    <a:lnTo>
                      <a:pt x="459" y="706"/>
                    </a:lnTo>
                    <a:lnTo>
                      <a:pt x="465" y="708"/>
                    </a:lnTo>
                    <a:lnTo>
                      <a:pt x="470" y="709"/>
                    </a:lnTo>
                    <a:lnTo>
                      <a:pt x="475" y="711"/>
                    </a:lnTo>
                    <a:lnTo>
                      <a:pt x="480" y="712"/>
                    </a:lnTo>
                    <a:lnTo>
                      <a:pt x="485" y="714"/>
                    </a:lnTo>
                    <a:lnTo>
                      <a:pt x="490" y="715"/>
                    </a:lnTo>
                    <a:lnTo>
                      <a:pt x="495" y="716"/>
                    </a:lnTo>
                    <a:lnTo>
                      <a:pt x="500" y="718"/>
                    </a:lnTo>
                    <a:lnTo>
                      <a:pt x="505" y="719"/>
                    </a:lnTo>
                    <a:lnTo>
                      <a:pt x="510" y="720"/>
                    </a:lnTo>
                    <a:lnTo>
                      <a:pt x="515" y="721"/>
                    </a:lnTo>
                    <a:lnTo>
                      <a:pt x="520" y="722"/>
                    </a:lnTo>
                    <a:lnTo>
                      <a:pt x="525" y="723"/>
                    </a:lnTo>
                    <a:lnTo>
                      <a:pt x="530" y="724"/>
                    </a:lnTo>
                    <a:lnTo>
                      <a:pt x="535" y="725"/>
                    </a:lnTo>
                    <a:lnTo>
                      <a:pt x="540" y="726"/>
                    </a:lnTo>
                    <a:lnTo>
                      <a:pt x="545" y="726"/>
                    </a:lnTo>
                    <a:lnTo>
                      <a:pt x="550" y="727"/>
                    </a:lnTo>
                    <a:lnTo>
                      <a:pt x="555" y="728"/>
                    </a:lnTo>
                    <a:lnTo>
                      <a:pt x="561" y="729"/>
                    </a:lnTo>
                    <a:lnTo>
                      <a:pt x="566" y="730"/>
                    </a:lnTo>
                    <a:lnTo>
                      <a:pt x="571" y="730"/>
                    </a:lnTo>
                    <a:lnTo>
                      <a:pt x="576" y="731"/>
                    </a:lnTo>
                    <a:lnTo>
                      <a:pt x="581" y="732"/>
                    </a:lnTo>
                    <a:lnTo>
                      <a:pt x="586" y="732"/>
                    </a:lnTo>
                    <a:lnTo>
                      <a:pt x="591" y="733"/>
                    </a:lnTo>
                    <a:lnTo>
                      <a:pt x="596" y="733"/>
                    </a:lnTo>
                    <a:lnTo>
                      <a:pt x="601" y="734"/>
                    </a:lnTo>
                    <a:lnTo>
                      <a:pt x="606" y="735"/>
                    </a:lnTo>
                    <a:lnTo>
                      <a:pt x="611" y="735"/>
                    </a:lnTo>
                    <a:lnTo>
                      <a:pt x="616" y="735"/>
                    </a:lnTo>
                    <a:lnTo>
                      <a:pt x="621" y="736"/>
                    </a:lnTo>
                    <a:lnTo>
                      <a:pt x="626" y="736"/>
                    </a:lnTo>
                    <a:lnTo>
                      <a:pt x="631" y="737"/>
                    </a:lnTo>
                    <a:lnTo>
                      <a:pt x="636" y="737"/>
                    </a:lnTo>
                    <a:lnTo>
                      <a:pt x="641" y="738"/>
                    </a:lnTo>
                    <a:lnTo>
                      <a:pt x="646" y="738"/>
                    </a:lnTo>
                    <a:lnTo>
                      <a:pt x="651" y="738"/>
                    </a:lnTo>
                    <a:lnTo>
                      <a:pt x="656" y="739"/>
                    </a:lnTo>
                    <a:lnTo>
                      <a:pt x="662" y="739"/>
                    </a:lnTo>
                    <a:lnTo>
                      <a:pt x="667" y="739"/>
                    </a:lnTo>
                    <a:lnTo>
                      <a:pt x="672" y="740"/>
                    </a:lnTo>
                    <a:lnTo>
                      <a:pt x="677" y="740"/>
                    </a:lnTo>
                    <a:lnTo>
                      <a:pt x="682" y="740"/>
                    </a:lnTo>
                    <a:lnTo>
                      <a:pt x="687" y="740"/>
                    </a:lnTo>
                    <a:lnTo>
                      <a:pt x="692" y="741"/>
                    </a:lnTo>
                    <a:lnTo>
                      <a:pt x="697" y="741"/>
                    </a:lnTo>
                    <a:lnTo>
                      <a:pt x="702" y="741"/>
                    </a:lnTo>
                    <a:lnTo>
                      <a:pt x="707" y="742"/>
                    </a:lnTo>
                    <a:lnTo>
                      <a:pt x="712" y="742"/>
                    </a:lnTo>
                    <a:lnTo>
                      <a:pt x="717" y="742"/>
                    </a:lnTo>
                    <a:lnTo>
                      <a:pt x="722" y="742"/>
                    </a:lnTo>
                    <a:lnTo>
                      <a:pt x="727" y="742"/>
                    </a:lnTo>
                    <a:lnTo>
                      <a:pt x="732" y="742"/>
                    </a:lnTo>
                    <a:lnTo>
                      <a:pt x="737" y="743"/>
                    </a:lnTo>
                    <a:lnTo>
                      <a:pt x="743" y="743"/>
                    </a:lnTo>
                    <a:lnTo>
                      <a:pt x="748" y="743"/>
                    </a:lnTo>
                    <a:lnTo>
                      <a:pt x="753" y="743"/>
                    </a:lnTo>
                    <a:lnTo>
                      <a:pt x="758" y="743"/>
                    </a:lnTo>
                    <a:lnTo>
                      <a:pt x="763" y="743"/>
                    </a:lnTo>
                    <a:lnTo>
                      <a:pt x="768" y="744"/>
                    </a:lnTo>
                    <a:lnTo>
                      <a:pt x="773" y="744"/>
                    </a:lnTo>
                    <a:lnTo>
                      <a:pt x="778" y="744"/>
                    </a:lnTo>
                    <a:lnTo>
                      <a:pt x="783" y="744"/>
                    </a:lnTo>
                    <a:lnTo>
                      <a:pt x="788" y="744"/>
                    </a:lnTo>
                    <a:lnTo>
                      <a:pt x="793" y="744"/>
                    </a:lnTo>
                    <a:lnTo>
                      <a:pt x="798" y="744"/>
                    </a:lnTo>
                    <a:lnTo>
                      <a:pt x="803" y="745"/>
                    </a:lnTo>
                    <a:lnTo>
                      <a:pt x="808" y="745"/>
                    </a:lnTo>
                    <a:lnTo>
                      <a:pt x="813" y="745"/>
                    </a:lnTo>
                    <a:lnTo>
                      <a:pt x="818" y="745"/>
                    </a:lnTo>
                    <a:lnTo>
                      <a:pt x="823" y="745"/>
                    </a:lnTo>
                    <a:lnTo>
                      <a:pt x="828" y="745"/>
                    </a:lnTo>
                    <a:lnTo>
                      <a:pt x="833" y="745"/>
                    </a:lnTo>
                    <a:lnTo>
                      <a:pt x="838" y="745"/>
                    </a:lnTo>
                    <a:lnTo>
                      <a:pt x="843" y="745"/>
                    </a:lnTo>
                    <a:lnTo>
                      <a:pt x="848" y="745"/>
                    </a:lnTo>
                    <a:lnTo>
                      <a:pt x="853" y="745"/>
                    </a:lnTo>
                    <a:lnTo>
                      <a:pt x="859" y="745"/>
                    </a:lnTo>
                    <a:lnTo>
                      <a:pt x="864" y="746"/>
                    </a:lnTo>
                    <a:lnTo>
                      <a:pt x="869" y="746"/>
                    </a:lnTo>
                    <a:lnTo>
                      <a:pt x="874" y="746"/>
                    </a:lnTo>
                    <a:lnTo>
                      <a:pt x="879" y="746"/>
                    </a:lnTo>
                    <a:lnTo>
                      <a:pt x="884" y="746"/>
                    </a:lnTo>
                    <a:lnTo>
                      <a:pt x="889" y="746"/>
                    </a:lnTo>
                    <a:lnTo>
                      <a:pt x="894" y="746"/>
                    </a:lnTo>
                    <a:lnTo>
                      <a:pt x="899" y="746"/>
                    </a:lnTo>
                    <a:lnTo>
                      <a:pt x="904" y="746"/>
                    </a:lnTo>
                    <a:lnTo>
                      <a:pt x="909" y="746"/>
                    </a:lnTo>
                    <a:lnTo>
                      <a:pt x="914" y="746"/>
                    </a:lnTo>
                    <a:lnTo>
                      <a:pt x="919" y="746"/>
                    </a:lnTo>
                    <a:lnTo>
                      <a:pt x="924" y="746"/>
                    </a:lnTo>
                    <a:lnTo>
                      <a:pt x="929" y="746"/>
                    </a:lnTo>
                    <a:lnTo>
                      <a:pt x="935" y="746"/>
                    </a:lnTo>
                    <a:lnTo>
                      <a:pt x="940" y="746"/>
                    </a:lnTo>
                    <a:lnTo>
                      <a:pt x="945" y="746"/>
                    </a:lnTo>
                    <a:lnTo>
                      <a:pt x="950" y="746"/>
                    </a:lnTo>
                    <a:lnTo>
                      <a:pt x="955" y="746"/>
                    </a:lnTo>
                    <a:lnTo>
                      <a:pt x="960" y="746"/>
                    </a:lnTo>
                    <a:lnTo>
                      <a:pt x="965" y="746"/>
                    </a:lnTo>
                    <a:lnTo>
                      <a:pt x="970" y="746"/>
                    </a:lnTo>
                    <a:lnTo>
                      <a:pt x="975" y="746"/>
                    </a:lnTo>
                    <a:lnTo>
                      <a:pt x="980" y="746"/>
                    </a:lnTo>
                    <a:lnTo>
                      <a:pt x="985" y="746"/>
                    </a:lnTo>
                    <a:lnTo>
                      <a:pt x="990" y="746"/>
                    </a:lnTo>
                    <a:lnTo>
                      <a:pt x="995" y="746"/>
                    </a:lnTo>
                    <a:lnTo>
                      <a:pt x="1000" y="746"/>
                    </a:lnTo>
                    <a:lnTo>
                      <a:pt x="1005" y="747"/>
                    </a:lnTo>
                    <a:lnTo>
                      <a:pt x="1010" y="747"/>
                    </a:lnTo>
                    <a:lnTo>
                      <a:pt x="1015" y="747"/>
                    </a:lnTo>
                    <a:lnTo>
                      <a:pt x="1020" y="747"/>
                    </a:lnTo>
                    <a:lnTo>
                      <a:pt x="1025" y="747"/>
                    </a:lnTo>
                    <a:lnTo>
                      <a:pt x="1030" y="747"/>
                    </a:lnTo>
                    <a:lnTo>
                      <a:pt x="1035" y="747"/>
                    </a:lnTo>
                    <a:lnTo>
                      <a:pt x="1040" y="747"/>
                    </a:lnTo>
                    <a:lnTo>
                      <a:pt x="1045" y="747"/>
                    </a:lnTo>
                    <a:lnTo>
                      <a:pt x="1051" y="747"/>
                    </a:lnTo>
                    <a:lnTo>
                      <a:pt x="1056" y="747"/>
                    </a:lnTo>
                    <a:lnTo>
                      <a:pt x="1061" y="747"/>
                    </a:lnTo>
                    <a:lnTo>
                      <a:pt x="1066" y="747"/>
                    </a:lnTo>
                    <a:lnTo>
                      <a:pt x="1071" y="747"/>
                    </a:lnTo>
                    <a:lnTo>
                      <a:pt x="1076" y="747"/>
                    </a:lnTo>
                    <a:lnTo>
                      <a:pt x="1081" y="747"/>
                    </a:lnTo>
                    <a:lnTo>
                      <a:pt x="1086" y="747"/>
                    </a:lnTo>
                    <a:lnTo>
                      <a:pt x="1091" y="747"/>
                    </a:lnTo>
                    <a:lnTo>
                      <a:pt x="1096" y="747"/>
                    </a:lnTo>
                    <a:lnTo>
                      <a:pt x="1101" y="747"/>
                    </a:lnTo>
                    <a:lnTo>
                      <a:pt x="1106" y="747"/>
                    </a:lnTo>
                    <a:lnTo>
                      <a:pt x="1111" y="747"/>
                    </a:lnTo>
                    <a:lnTo>
                      <a:pt x="1116" y="747"/>
                    </a:lnTo>
                    <a:lnTo>
                      <a:pt x="1121" y="747"/>
                    </a:lnTo>
                    <a:lnTo>
                      <a:pt x="1126" y="747"/>
                    </a:lnTo>
                    <a:lnTo>
                      <a:pt x="1132" y="747"/>
                    </a:lnTo>
                    <a:lnTo>
                      <a:pt x="1137" y="747"/>
                    </a:lnTo>
                    <a:lnTo>
                      <a:pt x="1142" y="747"/>
                    </a:lnTo>
                    <a:lnTo>
                      <a:pt x="1147" y="747"/>
                    </a:lnTo>
                    <a:lnTo>
                      <a:pt x="1152" y="747"/>
                    </a:lnTo>
                    <a:lnTo>
                      <a:pt x="1157" y="747"/>
                    </a:lnTo>
                    <a:lnTo>
                      <a:pt x="1162" y="747"/>
                    </a:lnTo>
                    <a:lnTo>
                      <a:pt x="1167" y="747"/>
                    </a:lnTo>
                    <a:lnTo>
                      <a:pt x="1172" y="747"/>
                    </a:lnTo>
                    <a:lnTo>
                      <a:pt x="1177" y="747"/>
                    </a:lnTo>
                    <a:lnTo>
                      <a:pt x="1182" y="747"/>
                    </a:lnTo>
                    <a:lnTo>
                      <a:pt x="1187" y="747"/>
                    </a:lnTo>
                    <a:lnTo>
                      <a:pt x="1192" y="747"/>
                    </a:lnTo>
                    <a:lnTo>
                      <a:pt x="1197" y="747"/>
                    </a:lnTo>
                    <a:lnTo>
                      <a:pt x="1202" y="747"/>
                    </a:lnTo>
                    <a:lnTo>
                      <a:pt x="1207" y="747"/>
                    </a:lnTo>
                    <a:lnTo>
                      <a:pt x="1212" y="747"/>
                    </a:lnTo>
                    <a:lnTo>
                      <a:pt x="1217" y="747"/>
                    </a:lnTo>
                    <a:lnTo>
                      <a:pt x="1222" y="747"/>
                    </a:lnTo>
                    <a:lnTo>
                      <a:pt x="1227" y="747"/>
                    </a:lnTo>
                    <a:lnTo>
                      <a:pt x="1233" y="747"/>
                    </a:lnTo>
                    <a:lnTo>
                      <a:pt x="1238" y="747"/>
                    </a:lnTo>
                    <a:lnTo>
                      <a:pt x="1243" y="747"/>
                    </a:lnTo>
                    <a:lnTo>
                      <a:pt x="1248" y="747"/>
                    </a:lnTo>
                    <a:lnTo>
                      <a:pt x="1253" y="747"/>
                    </a:lnTo>
                    <a:lnTo>
                      <a:pt x="1258" y="747"/>
                    </a:lnTo>
                    <a:lnTo>
                      <a:pt x="1263" y="747"/>
                    </a:lnTo>
                    <a:lnTo>
                      <a:pt x="1268" y="747"/>
                    </a:lnTo>
                    <a:lnTo>
                      <a:pt x="1273" y="747"/>
                    </a:lnTo>
                    <a:lnTo>
                      <a:pt x="1278" y="747"/>
                    </a:lnTo>
                    <a:lnTo>
                      <a:pt x="1283" y="747"/>
                    </a:lnTo>
                    <a:lnTo>
                      <a:pt x="1288" y="747"/>
                    </a:lnTo>
                    <a:lnTo>
                      <a:pt x="1293" y="747"/>
                    </a:lnTo>
                    <a:lnTo>
                      <a:pt x="1298" y="747"/>
                    </a:lnTo>
                    <a:lnTo>
                      <a:pt x="1303" y="747"/>
                    </a:lnTo>
                    <a:lnTo>
                      <a:pt x="1308" y="747"/>
                    </a:lnTo>
                    <a:lnTo>
                      <a:pt x="1313" y="747"/>
                    </a:lnTo>
                    <a:lnTo>
                      <a:pt x="1318" y="747"/>
                    </a:lnTo>
                    <a:lnTo>
                      <a:pt x="1324" y="747"/>
                    </a:lnTo>
                    <a:lnTo>
                      <a:pt x="1329" y="747"/>
                    </a:lnTo>
                    <a:lnTo>
                      <a:pt x="1334" y="747"/>
                    </a:lnTo>
                    <a:lnTo>
                      <a:pt x="1339" y="747"/>
                    </a:lnTo>
                    <a:lnTo>
                      <a:pt x="1344" y="747"/>
                    </a:lnTo>
                    <a:lnTo>
                      <a:pt x="1349" y="747"/>
                    </a:lnTo>
                    <a:lnTo>
                      <a:pt x="1354" y="747"/>
                    </a:lnTo>
                    <a:lnTo>
                      <a:pt x="1359" y="747"/>
                    </a:lnTo>
                    <a:lnTo>
                      <a:pt x="1364" y="747"/>
                    </a:lnTo>
                    <a:lnTo>
                      <a:pt x="1369" y="747"/>
                    </a:lnTo>
                    <a:lnTo>
                      <a:pt x="1374" y="747"/>
                    </a:lnTo>
                    <a:lnTo>
                      <a:pt x="1379" y="747"/>
                    </a:lnTo>
                    <a:lnTo>
                      <a:pt x="1384" y="747"/>
                    </a:lnTo>
                    <a:lnTo>
                      <a:pt x="1389" y="747"/>
                    </a:lnTo>
                    <a:lnTo>
                      <a:pt x="1394" y="747"/>
                    </a:lnTo>
                    <a:lnTo>
                      <a:pt x="1399" y="747"/>
                    </a:lnTo>
                    <a:lnTo>
                      <a:pt x="1404" y="747"/>
                    </a:lnTo>
                    <a:lnTo>
                      <a:pt x="1410" y="747"/>
                    </a:lnTo>
                    <a:lnTo>
                      <a:pt x="1415" y="747"/>
                    </a:lnTo>
                    <a:lnTo>
                      <a:pt x="1420" y="747"/>
                    </a:lnTo>
                    <a:lnTo>
                      <a:pt x="1425" y="747"/>
                    </a:lnTo>
                    <a:lnTo>
                      <a:pt x="1430" y="747"/>
                    </a:lnTo>
                    <a:lnTo>
                      <a:pt x="1435" y="747"/>
                    </a:lnTo>
                    <a:lnTo>
                      <a:pt x="1440" y="747"/>
                    </a:lnTo>
                    <a:lnTo>
                      <a:pt x="1445" y="747"/>
                    </a:lnTo>
                    <a:lnTo>
                      <a:pt x="1450" y="747"/>
                    </a:lnTo>
                    <a:lnTo>
                      <a:pt x="1455" y="747"/>
                    </a:lnTo>
                    <a:lnTo>
                      <a:pt x="1460" y="747"/>
                    </a:lnTo>
                    <a:lnTo>
                      <a:pt x="1465" y="747"/>
                    </a:lnTo>
                    <a:lnTo>
                      <a:pt x="1470" y="747"/>
                    </a:lnTo>
                    <a:lnTo>
                      <a:pt x="1475" y="747"/>
                    </a:lnTo>
                    <a:lnTo>
                      <a:pt x="1480" y="747"/>
                    </a:lnTo>
                    <a:lnTo>
                      <a:pt x="1485" y="747"/>
                    </a:lnTo>
                    <a:lnTo>
                      <a:pt x="1490" y="747"/>
                    </a:lnTo>
                    <a:lnTo>
                      <a:pt x="1495" y="747"/>
                    </a:lnTo>
                    <a:lnTo>
                      <a:pt x="1500" y="747"/>
                    </a:lnTo>
                    <a:lnTo>
                      <a:pt x="1505" y="747"/>
                    </a:lnTo>
                    <a:lnTo>
                      <a:pt x="1510" y="747"/>
                    </a:lnTo>
                    <a:lnTo>
                      <a:pt x="1515" y="747"/>
                    </a:lnTo>
                    <a:lnTo>
                      <a:pt x="1521" y="747"/>
                    </a:lnTo>
                    <a:lnTo>
                      <a:pt x="1526" y="747"/>
                    </a:lnTo>
                    <a:lnTo>
                      <a:pt x="1531" y="747"/>
                    </a:lnTo>
                    <a:lnTo>
                      <a:pt x="1536" y="747"/>
                    </a:lnTo>
                    <a:lnTo>
                      <a:pt x="1541" y="747"/>
                    </a:lnTo>
                    <a:lnTo>
                      <a:pt x="1546" y="747"/>
                    </a:lnTo>
                    <a:lnTo>
                      <a:pt x="1551" y="747"/>
                    </a:lnTo>
                    <a:lnTo>
                      <a:pt x="1556" y="747"/>
                    </a:lnTo>
                    <a:lnTo>
                      <a:pt x="1561" y="747"/>
                    </a:lnTo>
                    <a:lnTo>
                      <a:pt x="1566" y="747"/>
                    </a:lnTo>
                    <a:lnTo>
                      <a:pt x="1571" y="747"/>
                    </a:lnTo>
                    <a:lnTo>
                      <a:pt x="1576" y="747"/>
                    </a:lnTo>
                    <a:lnTo>
                      <a:pt x="1581" y="747"/>
                    </a:lnTo>
                    <a:lnTo>
                      <a:pt x="1586" y="747"/>
                    </a:lnTo>
                    <a:lnTo>
                      <a:pt x="1591" y="747"/>
                    </a:lnTo>
                    <a:lnTo>
                      <a:pt x="1596" y="747"/>
                    </a:lnTo>
                    <a:lnTo>
                      <a:pt x="1602" y="747"/>
                    </a:lnTo>
                    <a:lnTo>
                      <a:pt x="1607" y="747"/>
                    </a:lnTo>
                    <a:lnTo>
                      <a:pt x="1612" y="747"/>
                    </a:lnTo>
                    <a:lnTo>
                      <a:pt x="1617" y="747"/>
                    </a:lnTo>
                    <a:lnTo>
                      <a:pt x="1622" y="747"/>
                    </a:lnTo>
                    <a:lnTo>
                      <a:pt x="1627" y="747"/>
                    </a:lnTo>
                    <a:lnTo>
                      <a:pt x="1632" y="747"/>
                    </a:lnTo>
                    <a:lnTo>
                      <a:pt x="1637" y="747"/>
                    </a:lnTo>
                    <a:lnTo>
                      <a:pt x="1642" y="747"/>
                    </a:lnTo>
                    <a:lnTo>
                      <a:pt x="1647" y="747"/>
                    </a:lnTo>
                    <a:lnTo>
                      <a:pt x="1652" y="747"/>
                    </a:lnTo>
                    <a:lnTo>
                      <a:pt x="1657" y="747"/>
                    </a:lnTo>
                    <a:lnTo>
                      <a:pt x="1662" y="747"/>
                    </a:lnTo>
                    <a:lnTo>
                      <a:pt x="1667" y="747"/>
                    </a:lnTo>
                    <a:lnTo>
                      <a:pt x="1672" y="747"/>
                    </a:lnTo>
                    <a:lnTo>
                      <a:pt x="1677" y="747"/>
                    </a:lnTo>
                    <a:lnTo>
                      <a:pt x="1682" y="747"/>
                    </a:lnTo>
                    <a:lnTo>
                      <a:pt x="1687" y="747"/>
                    </a:lnTo>
                    <a:lnTo>
                      <a:pt x="1692" y="747"/>
                    </a:lnTo>
                    <a:lnTo>
                      <a:pt x="1697" y="747"/>
                    </a:lnTo>
                    <a:lnTo>
                      <a:pt x="1702" y="747"/>
                    </a:lnTo>
                    <a:lnTo>
                      <a:pt x="1707" y="747"/>
                    </a:lnTo>
                    <a:lnTo>
                      <a:pt x="1712" y="747"/>
                    </a:lnTo>
                    <a:lnTo>
                      <a:pt x="1713" y="747"/>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 name="Freeform 432">
                <a:extLst>
                  <a:ext uri="{FF2B5EF4-FFF2-40B4-BE49-F238E27FC236}">
                    <a16:creationId xmlns:a16="http://schemas.microsoft.com/office/drawing/2014/main" id="{E6EEF333-532E-4C44-9B30-C3FBCF8EFB6E}"/>
                  </a:ext>
                </a:extLst>
              </p:cNvPr>
              <p:cNvSpPr>
                <a:spLocks/>
              </p:cNvSpPr>
              <p:nvPr/>
            </p:nvSpPr>
            <p:spPr bwMode="auto">
              <a:xfrm>
                <a:off x="3565" y="1057"/>
                <a:ext cx="1713" cy="1545"/>
              </a:xfrm>
              <a:custGeom>
                <a:avLst/>
                <a:gdLst>
                  <a:gd name="T0" fmla="*/ 25 w 1713"/>
                  <a:gd name="T1" fmla="*/ 1243 h 1545"/>
                  <a:gd name="T2" fmla="*/ 55 w 1713"/>
                  <a:gd name="T3" fmla="*/ 1261 h 1545"/>
                  <a:gd name="T4" fmla="*/ 86 w 1713"/>
                  <a:gd name="T5" fmla="*/ 1263 h 1545"/>
                  <a:gd name="T6" fmla="*/ 116 w 1713"/>
                  <a:gd name="T7" fmla="*/ 1264 h 1545"/>
                  <a:gd name="T8" fmla="*/ 146 w 1713"/>
                  <a:gd name="T9" fmla="*/ 1264 h 1545"/>
                  <a:gd name="T10" fmla="*/ 176 w 1713"/>
                  <a:gd name="T11" fmla="*/ 1263 h 1545"/>
                  <a:gd name="T12" fmla="*/ 207 w 1713"/>
                  <a:gd name="T13" fmla="*/ 1263 h 1545"/>
                  <a:gd name="T14" fmla="*/ 237 w 1713"/>
                  <a:gd name="T15" fmla="*/ 1263 h 1545"/>
                  <a:gd name="T16" fmla="*/ 267 w 1713"/>
                  <a:gd name="T17" fmla="*/ 1010 h 1545"/>
                  <a:gd name="T18" fmla="*/ 298 w 1713"/>
                  <a:gd name="T19" fmla="*/ 843 h 1545"/>
                  <a:gd name="T20" fmla="*/ 328 w 1713"/>
                  <a:gd name="T21" fmla="*/ 856 h 1545"/>
                  <a:gd name="T22" fmla="*/ 358 w 1713"/>
                  <a:gd name="T23" fmla="*/ 873 h 1545"/>
                  <a:gd name="T24" fmla="*/ 389 w 1713"/>
                  <a:gd name="T25" fmla="*/ 886 h 1545"/>
                  <a:gd name="T26" fmla="*/ 419 w 1713"/>
                  <a:gd name="T27" fmla="*/ 896 h 1545"/>
                  <a:gd name="T28" fmla="*/ 449 w 1713"/>
                  <a:gd name="T29" fmla="*/ 905 h 1545"/>
                  <a:gd name="T30" fmla="*/ 480 w 1713"/>
                  <a:gd name="T31" fmla="*/ 911 h 1545"/>
                  <a:gd name="T32" fmla="*/ 510 w 1713"/>
                  <a:gd name="T33" fmla="*/ 916 h 1545"/>
                  <a:gd name="T34" fmla="*/ 540 w 1713"/>
                  <a:gd name="T35" fmla="*/ 920 h 1545"/>
                  <a:gd name="T36" fmla="*/ 571 w 1713"/>
                  <a:gd name="T37" fmla="*/ 923 h 1545"/>
                  <a:gd name="T38" fmla="*/ 601 w 1713"/>
                  <a:gd name="T39" fmla="*/ 926 h 1545"/>
                  <a:gd name="T40" fmla="*/ 631 w 1713"/>
                  <a:gd name="T41" fmla="*/ 928 h 1545"/>
                  <a:gd name="T42" fmla="*/ 662 w 1713"/>
                  <a:gd name="T43" fmla="*/ 929 h 1545"/>
                  <a:gd name="T44" fmla="*/ 692 w 1713"/>
                  <a:gd name="T45" fmla="*/ 930 h 1545"/>
                  <a:gd name="T46" fmla="*/ 722 w 1713"/>
                  <a:gd name="T47" fmla="*/ 931 h 1545"/>
                  <a:gd name="T48" fmla="*/ 753 w 1713"/>
                  <a:gd name="T49" fmla="*/ 932 h 1545"/>
                  <a:gd name="T50" fmla="*/ 783 w 1713"/>
                  <a:gd name="T51" fmla="*/ 933 h 1545"/>
                  <a:gd name="T52" fmla="*/ 813 w 1713"/>
                  <a:gd name="T53" fmla="*/ 933 h 1545"/>
                  <a:gd name="T54" fmla="*/ 843 w 1713"/>
                  <a:gd name="T55" fmla="*/ 934 h 1545"/>
                  <a:gd name="T56" fmla="*/ 874 w 1713"/>
                  <a:gd name="T57" fmla="*/ 934 h 1545"/>
                  <a:gd name="T58" fmla="*/ 904 w 1713"/>
                  <a:gd name="T59" fmla="*/ 934 h 1545"/>
                  <a:gd name="T60" fmla="*/ 935 w 1713"/>
                  <a:gd name="T61" fmla="*/ 934 h 1545"/>
                  <a:gd name="T62" fmla="*/ 965 w 1713"/>
                  <a:gd name="T63" fmla="*/ 934 h 1545"/>
                  <a:gd name="T64" fmla="*/ 995 w 1713"/>
                  <a:gd name="T65" fmla="*/ 934 h 1545"/>
                  <a:gd name="T66" fmla="*/ 1025 w 1713"/>
                  <a:gd name="T67" fmla="*/ 934 h 1545"/>
                  <a:gd name="T68" fmla="*/ 1056 w 1713"/>
                  <a:gd name="T69" fmla="*/ 935 h 1545"/>
                  <a:gd name="T70" fmla="*/ 1086 w 1713"/>
                  <a:gd name="T71" fmla="*/ 935 h 1545"/>
                  <a:gd name="T72" fmla="*/ 1116 w 1713"/>
                  <a:gd name="T73" fmla="*/ 935 h 1545"/>
                  <a:gd name="T74" fmla="*/ 1147 w 1713"/>
                  <a:gd name="T75" fmla="*/ 935 h 1545"/>
                  <a:gd name="T76" fmla="*/ 1177 w 1713"/>
                  <a:gd name="T77" fmla="*/ 935 h 1545"/>
                  <a:gd name="T78" fmla="*/ 1207 w 1713"/>
                  <a:gd name="T79" fmla="*/ 935 h 1545"/>
                  <a:gd name="T80" fmla="*/ 1238 w 1713"/>
                  <a:gd name="T81" fmla="*/ 935 h 1545"/>
                  <a:gd name="T82" fmla="*/ 1268 w 1713"/>
                  <a:gd name="T83" fmla="*/ 935 h 1545"/>
                  <a:gd name="T84" fmla="*/ 1298 w 1713"/>
                  <a:gd name="T85" fmla="*/ 935 h 1545"/>
                  <a:gd name="T86" fmla="*/ 1329 w 1713"/>
                  <a:gd name="T87" fmla="*/ 935 h 1545"/>
                  <a:gd name="T88" fmla="*/ 1359 w 1713"/>
                  <a:gd name="T89" fmla="*/ 935 h 1545"/>
                  <a:gd name="T90" fmla="*/ 1389 w 1713"/>
                  <a:gd name="T91" fmla="*/ 935 h 1545"/>
                  <a:gd name="T92" fmla="*/ 1420 w 1713"/>
                  <a:gd name="T93" fmla="*/ 935 h 1545"/>
                  <a:gd name="T94" fmla="*/ 1450 w 1713"/>
                  <a:gd name="T95" fmla="*/ 935 h 1545"/>
                  <a:gd name="T96" fmla="*/ 1480 w 1713"/>
                  <a:gd name="T97" fmla="*/ 935 h 1545"/>
                  <a:gd name="T98" fmla="*/ 1510 w 1713"/>
                  <a:gd name="T99" fmla="*/ 935 h 1545"/>
                  <a:gd name="T100" fmla="*/ 1541 w 1713"/>
                  <a:gd name="T101" fmla="*/ 935 h 1545"/>
                  <a:gd name="T102" fmla="*/ 1571 w 1713"/>
                  <a:gd name="T103" fmla="*/ 935 h 1545"/>
                  <a:gd name="T104" fmla="*/ 1602 w 1713"/>
                  <a:gd name="T105" fmla="*/ 935 h 1545"/>
                  <a:gd name="T106" fmla="*/ 1632 w 1713"/>
                  <a:gd name="T107" fmla="*/ 935 h 1545"/>
                  <a:gd name="T108" fmla="*/ 1662 w 1713"/>
                  <a:gd name="T109" fmla="*/ 935 h 1545"/>
                  <a:gd name="T110" fmla="*/ 1692 w 1713"/>
                  <a:gd name="T111" fmla="*/ 935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545">
                    <a:moveTo>
                      <a:pt x="0" y="1018"/>
                    </a:moveTo>
                    <a:lnTo>
                      <a:pt x="5" y="1172"/>
                    </a:lnTo>
                    <a:lnTo>
                      <a:pt x="10" y="1194"/>
                    </a:lnTo>
                    <a:lnTo>
                      <a:pt x="15" y="1218"/>
                    </a:lnTo>
                    <a:lnTo>
                      <a:pt x="20" y="1232"/>
                    </a:lnTo>
                    <a:lnTo>
                      <a:pt x="25" y="1243"/>
                    </a:lnTo>
                    <a:lnTo>
                      <a:pt x="30" y="1249"/>
                    </a:lnTo>
                    <a:lnTo>
                      <a:pt x="35" y="1254"/>
                    </a:lnTo>
                    <a:lnTo>
                      <a:pt x="40" y="1257"/>
                    </a:lnTo>
                    <a:lnTo>
                      <a:pt x="45" y="1259"/>
                    </a:lnTo>
                    <a:lnTo>
                      <a:pt x="50" y="1261"/>
                    </a:lnTo>
                    <a:lnTo>
                      <a:pt x="55" y="1261"/>
                    </a:lnTo>
                    <a:lnTo>
                      <a:pt x="60" y="1262"/>
                    </a:lnTo>
                    <a:lnTo>
                      <a:pt x="65" y="1262"/>
                    </a:lnTo>
                    <a:lnTo>
                      <a:pt x="70" y="1263"/>
                    </a:lnTo>
                    <a:lnTo>
                      <a:pt x="76" y="1263"/>
                    </a:lnTo>
                    <a:lnTo>
                      <a:pt x="81" y="1263"/>
                    </a:lnTo>
                    <a:lnTo>
                      <a:pt x="86" y="1263"/>
                    </a:lnTo>
                    <a:lnTo>
                      <a:pt x="91" y="1263"/>
                    </a:lnTo>
                    <a:lnTo>
                      <a:pt x="96" y="1263"/>
                    </a:lnTo>
                    <a:lnTo>
                      <a:pt x="101" y="1263"/>
                    </a:lnTo>
                    <a:lnTo>
                      <a:pt x="106" y="1263"/>
                    </a:lnTo>
                    <a:lnTo>
                      <a:pt x="111" y="1264"/>
                    </a:lnTo>
                    <a:lnTo>
                      <a:pt x="116" y="1264"/>
                    </a:lnTo>
                    <a:lnTo>
                      <a:pt x="121" y="1264"/>
                    </a:lnTo>
                    <a:lnTo>
                      <a:pt x="126" y="1264"/>
                    </a:lnTo>
                    <a:lnTo>
                      <a:pt x="131" y="1264"/>
                    </a:lnTo>
                    <a:lnTo>
                      <a:pt x="136" y="1264"/>
                    </a:lnTo>
                    <a:lnTo>
                      <a:pt x="141" y="1264"/>
                    </a:lnTo>
                    <a:lnTo>
                      <a:pt x="146" y="1264"/>
                    </a:lnTo>
                    <a:lnTo>
                      <a:pt x="151" y="1263"/>
                    </a:lnTo>
                    <a:lnTo>
                      <a:pt x="156" y="1263"/>
                    </a:lnTo>
                    <a:lnTo>
                      <a:pt x="161" y="1263"/>
                    </a:lnTo>
                    <a:lnTo>
                      <a:pt x="166" y="1263"/>
                    </a:lnTo>
                    <a:lnTo>
                      <a:pt x="171" y="1263"/>
                    </a:lnTo>
                    <a:lnTo>
                      <a:pt x="176" y="1263"/>
                    </a:lnTo>
                    <a:lnTo>
                      <a:pt x="181" y="1263"/>
                    </a:lnTo>
                    <a:lnTo>
                      <a:pt x="186" y="1263"/>
                    </a:lnTo>
                    <a:lnTo>
                      <a:pt x="192" y="1263"/>
                    </a:lnTo>
                    <a:lnTo>
                      <a:pt x="197" y="1263"/>
                    </a:lnTo>
                    <a:lnTo>
                      <a:pt x="202" y="1263"/>
                    </a:lnTo>
                    <a:lnTo>
                      <a:pt x="207" y="1263"/>
                    </a:lnTo>
                    <a:lnTo>
                      <a:pt x="212" y="1263"/>
                    </a:lnTo>
                    <a:lnTo>
                      <a:pt x="217" y="1263"/>
                    </a:lnTo>
                    <a:lnTo>
                      <a:pt x="222" y="1263"/>
                    </a:lnTo>
                    <a:lnTo>
                      <a:pt x="227" y="1263"/>
                    </a:lnTo>
                    <a:lnTo>
                      <a:pt x="232" y="1263"/>
                    </a:lnTo>
                    <a:lnTo>
                      <a:pt x="237" y="1263"/>
                    </a:lnTo>
                    <a:lnTo>
                      <a:pt x="242" y="1263"/>
                    </a:lnTo>
                    <a:lnTo>
                      <a:pt x="247" y="1263"/>
                    </a:lnTo>
                    <a:lnTo>
                      <a:pt x="252" y="0"/>
                    </a:lnTo>
                    <a:lnTo>
                      <a:pt x="257" y="1545"/>
                    </a:lnTo>
                    <a:lnTo>
                      <a:pt x="262" y="1120"/>
                    </a:lnTo>
                    <a:lnTo>
                      <a:pt x="267" y="1010"/>
                    </a:lnTo>
                    <a:lnTo>
                      <a:pt x="273" y="930"/>
                    </a:lnTo>
                    <a:lnTo>
                      <a:pt x="278" y="886"/>
                    </a:lnTo>
                    <a:lnTo>
                      <a:pt x="283" y="862"/>
                    </a:lnTo>
                    <a:lnTo>
                      <a:pt x="288" y="850"/>
                    </a:lnTo>
                    <a:lnTo>
                      <a:pt x="293" y="844"/>
                    </a:lnTo>
                    <a:lnTo>
                      <a:pt x="298" y="843"/>
                    </a:lnTo>
                    <a:lnTo>
                      <a:pt x="303" y="843"/>
                    </a:lnTo>
                    <a:lnTo>
                      <a:pt x="308" y="845"/>
                    </a:lnTo>
                    <a:lnTo>
                      <a:pt x="313" y="848"/>
                    </a:lnTo>
                    <a:lnTo>
                      <a:pt x="318" y="851"/>
                    </a:lnTo>
                    <a:lnTo>
                      <a:pt x="323" y="854"/>
                    </a:lnTo>
                    <a:lnTo>
                      <a:pt x="328" y="856"/>
                    </a:lnTo>
                    <a:lnTo>
                      <a:pt x="333" y="859"/>
                    </a:lnTo>
                    <a:lnTo>
                      <a:pt x="338" y="862"/>
                    </a:lnTo>
                    <a:lnTo>
                      <a:pt x="343" y="865"/>
                    </a:lnTo>
                    <a:lnTo>
                      <a:pt x="348" y="868"/>
                    </a:lnTo>
                    <a:lnTo>
                      <a:pt x="353" y="870"/>
                    </a:lnTo>
                    <a:lnTo>
                      <a:pt x="358" y="873"/>
                    </a:lnTo>
                    <a:lnTo>
                      <a:pt x="363" y="875"/>
                    </a:lnTo>
                    <a:lnTo>
                      <a:pt x="368" y="878"/>
                    </a:lnTo>
                    <a:lnTo>
                      <a:pt x="373" y="880"/>
                    </a:lnTo>
                    <a:lnTo>
                      <a:pt x="378" y="882"/>
                    </a:lnTo>
                    <a:lnTo>
                      <a:pt x="384" y="884"/>
                    </a:lnTo>
                    <a:lnTo>
                      <a:pt x="389" y="886"/>
                    </a:lnTo>
                    <a:lnTo>
                      <a:pt x="394" y="888"/>
                    </a:lnTo>
                    <a:lnTo>
                      <a:pt x="399" y="890"/>
                    </a:lnTo>
                    <a:lnTo>
                      <a:pt x="404" y="892"/>
                    </a:lnTo>
                    <a:lnTo>
                      <a:pt x="409" y="893"/>
                    </a:lnTo>
                    <a:lnTo>
                      <a:pt x="414" y="895"/>
                    </a:lnTo>
                    <a:lnTo>
                      <a:pt x="419" y="896"/>
                    </a:lnTo>
                    <a:lnTo>
                      <a:pt x="424" y="898"/>
                    </a:lnTo>
                    <a:lnTo>
                      <a:pt x="429" y="899"/>
                    </a:lnTo>
                    <a:lnTo>
                      <a:pt x="434" y="901"/>
                    </a:lnTo>
                    <a:lnTo>
                      <a:pt x="439" y="902"/>
                    </a:lnTo>
                    <a:lnTo>
                      <a:pt x="444" y="903"/>
                    </a:lnTo>
                    <a:lnTo>
                      <a:pt x="449" y="905"/>
                    </a:lnTo>
                    <a:lnTo>
                      <a:pt x="454" y="906"/>
                    </a:lnTo>
                    <a:lnTo>
                      <a:pt x="459" y="907"/>
                    </a:lnTo>
                    <a:lnTo>
                      <a:pt x="465" y="908"/>
                    </a:lnTo>
                    <a:lnTo>
                      <a:pt x="470" y="909"/>
                    </a:lnTo>
                    <a:lnTo>
                      <a:pt x="475" y="910"/>
                    </a:lnTo>
                    <a:lnTo>
                      <a:pt x="480" y="911"/>
                    </a:lnTo>
                    <a:lnTo>
                      <a:pt x="485" y="912"/>
                    </a:lnTo>
                    <a:lnTo>
                      <a:pt x="490" y="913"/>
                    </a:lnTo>
                    <a:lnTo>
                      <a:pt x="495" y="914"/>
                    </a:lnTo>
                    <a:lnTo>
                      <a:pt x="500" y="914"/>
                    </a:lnTo>
                    <a:lnTo>
                      <a:pt x="505" y="915"/>
                    </a:lnTo>
                    <a:lnTo>
                      <a:pt x="510" y="916"/>
                    </a:lnTo>
                    <a:lnTo>
                      <a:pt x="515" y="917"/>
                    </a:lnTo>
                    <a:lnTo>
                      <a:pt x="520" y="918"/>
                    </a:lnTo>
                    <a:lnTo>
                      <a:pt x="525" y="918"/>
                    </a:lnTo>
                    <a:lnTo>
                      <a:pt x="530" y="919"/>
                    </a:lnTo>
                    <a:lnTo>
                      <a:pt x="535" y="920"/>
                    </a:lnTo>
                    <a:lnTo>
                      <a:pt x="540" y="920"/>
                    </a:lnTo>
                    <a:lnTo>
                      <a:pt x="545" y="921"/>
                    </a:lnTo>
                    <a:lnTo>
                      <a:pt x="550" y="921"/>
                    </a:lnTo>
                    <a:lnTo>
                      <a:pt x="555" y="922"/>
                    </a:lnTo>
                    <a:lnTo>
                      <a:pt x="561" y="922"/>
                    </a:lnTo>
                    <a:lnTo>
                      <a:pt x="566" y="923"/>
                    </a:lnTo>
                    <a:lnTo>
                      <a:pt x="571" y="923"/>
                    </a:lnTo>
                    <a:lnTo>
                      <a:pt x="576" y="924"/>
                    </a:lnTo>
                    <a:lnTo>
                      <a:pt x="581" y="924"/>
                    </a:lnTo>
                    <a:lnTo>
                      <a:pt x="586" y="925"/>
                    </a:lnTo>
                    <a:lnTo>
                      <a:pt x="591" y="925"/>
                    </a:lnTo>
                    <a:lnTo>
                      <a:pt x="596" y="926"/>
                    </a:lnTo>
                    <a:lnTo>
                      <a:pt x="601" y="926"/>
                    </a:lnTo>
                    <a:lnTo>
                      <a:pt x="606" y="926"/>
                    </a:lnTo>
                    <a:lnTo>
                      <a:pt x="611" y="926"/>
                    </a:lnTo>
                    <a:lnTo>
                      <a:pt x="616" y="927"/>
                    </a:lnTo>
                    <a:lnTo>
                      <a:pt x="621" y="927"/>
                    </a:lnTo>
                    <a:lnTo>
                      <a:pt x="626" y="927"/>
                    </a:lnTo>
                    <a:lnTo>
                      <a:pt x="631" y="928"/>
                    </a:lnTo>
                    <a:lnTo>
                      <a:pt x="636" y="928"/>
                    </a:lnTo>
                    <a:lnTo>
                      <a:pt x="641" y="928"/>
                    </a:lnTo>
                    <a:lnTo>
                      <a:pt x="646" y="928"/>
                    </a:lnTo>
                    <a:lnTo>
                      <a:pt x="651" y="929"/>
                    </a:lnTo>
                    <a:lnTo>
                      <a:pt x="656" y="929"/>
                    </a:lnTo>
                    <a:lnTo>
                      <a:pt x="662" y="929"/>
                    </a:lnTo>
                    <a:lnTo>
                      <a:pt x="667" y="930"/>
                    </a:lnTo>
                    <a:lnTo>
                      <a:pt x="672" y="930"/>
                    </a:lnTo>
                    <a:lnTo>
                      <a:pt x="677" y="930"/>
                    </a:lnTo>
                    <a:lnTo>
                      <a:pt x="682" y="930"/>
                    </a:lnTo>
                    <a:lnTo>
                      <a:pt x="687" y="930"/>
                    </a:lnTo>
                    <a:lnTo>
                      <a:pt x="692" y="930"/>
                    </a:lnTo>
                    <a:lnTo>
                      <a:pt x="697" y="931"/>
                    </a:lnTo>
                    <a:lnTo>
                      <a:pt x="702" y="931"/>
                    </a:lnTo>
                    <a:lnTo>
                      <a:pt x="707" y="931"/>
                    </a:lnTo>
                    <a:lnTo>
                      <a:pt x="712" y="931"/>
                    </a:lnTo>
                    <a:lnTo>
                      <a:pt x="717" y="931"/>
                    </a:lnTo>
                    <a:lnTo>
                      <a:pt x="722" y="931"/>
                    </a:lnTo>
                    <a:lnTo>
                      <a:pt x="727" y="931"/>
                    </a:lnTo>
                    <a:lnTo>
                      <a:pt x="732" y="932"/>
                    </a:lnTo>
                    <a:lnTo>
                      <a:pt x="737" y="932"/>
                    </a:lnTo>
                    <a:lnTo>
                      <a:pt x="743" y="932"/>
                    </a:lnTo>
                    <a:lnTo>
                      <a:pt x="748" y="932"/>
                    </a:lnTo>
                    <a:lnTo>
                      <a:pt x="753" y="932"/>
                    </a:lnTo>
                    <a:lnTo>
                      <a:pt x="758" y="932"/>
                    </a:lnTo>
                    <a:lnTo>
                      <a:pt x="763" y="932"/>
                    </a:lnTo>
                    <a:lnTo>
                      <a:pt x="768" y="933"/>
                    </a:lnTo>
                    <a:lnTo>
                      <a:pt x="773" y="933"/>
                    </a:lnTo>
                    <a:lnTo>
                      <a:pt x="778" y="933"/>
                    </a:lnTo>
                    <a:lnTo>
                      <a:pt x="783" y="933"/>
                    </a:lnTo>
                    <a:lnTo>
                      <a:pt x="788" y="933"/>
                    </a:lnTo>
                    <a:lnTo>
                      <a:pt x="793" y="933"/>
                    </a:lnTo>
                    <a:lnTo>
                      <a:pt x="798" y="933"/>
                    </a:lnTo>
                    <a:lnTo>
                      <a:pt x="803" y="933"/>
                    </a:lnTo>
                    <a:lnTo>
                      <a:pt x="808" y="933"/>
                    </a:lnTo>
                    <a:lnTo>
                      <a:pt x="813" y="933"/>
                    </a:lnTo>
                    <a:lnTo>
                      <a:pt x="818" y="933"/>
                    </a:lnTo>
                    <a:lnTo>
                      <a:pt x="823" y="933"/>
                    </a:lnTo>
                    <a:lnTo>
                      <a:pt x="828" y="933"/>
                    </a:lnTo>
                    <a:lnTo>
                      <a:pt x="833" y="933"/>
                    </a:lnTo>
                    <a:lnTo>
                      <a:pt x="838" y="933"/>
                    </a:lnTo>
                    <a:lnTo>
                      <a:pt x="843" y="934"/>
                    </a:lnTo>
                    <a:lnTo>
                      <a:pt x="848" y="934"/>
                    </a:lnTo>
                    <a:lnTo>
                      <a:pt x="853" y="934"/>
                    </a:lnTo>
                    <a:lnTo>
                      <a:pt x="859" y="934"/>
                    </a:lnTo>
                    <a:lnTo>
                      <a:pt x="864" y="934"/>
                    </a:lnTo>
                    <a:lnTo>
                      <a:pt x="869" y="934"/>
                    </a:lnTo>
                    <a:lnTo>
                      <a:pt x="874" y="934"/>
                    </a:lnTo>
                    <a:lnTo>
                      <a:pt x="879" y="934"/>
                    </a:lnTo>
                    <a:lnTo>
                      <a:pt x="884" y="934"/>
                    </a:lnTo>
                    <a:lnTo>
                      <a:pt x="889" y="934"/>
                    </a:lnTo>
                    <a:lnTo>
                      <a:pt x="894" y="934"/>
                    </a:lnTo>
                    <a:lnTo>
                      <a:pt x="899" y="934"/>
                    </a:lnTo>
                    <a:lnTo>
                      <a:pt x="904" y="934"/>
                    </a:lnTo>
                    <a:lnTo>
                      <a:pt x="909" y="934"/>
                    </a:lnTo>
                    <a:lnTo>
                      <a:pt x="914" y="934"/>
                    </a:lnTo>
                    <a:lnTo>
                      <a:pt x="919" y="934"/>
                    </a:lnTo>
                    <a:lnTo>
                      <a:pt x="924" y="934"/>
                    </a:lnTo>
                    <a:lnTo>
                      <a:pt x="929" y="934"/>
                    </a:lnTo>
                    <a:lnTo>
                      <a:pt x="935" y="934"/>
                    </a:lnTo>
                    <a:lnTo>
                      <a:pt x="940" y="934"/>
                    </a:lnTo>
                    <a:lnTo>
                      <a:pt x="945" y="934"/>
                    </a:lnTo>
                    <a:lnTo>
                      <a:pt x="950" y="934"/>
                    </a:lnTo>
                    <a:lnTo>
                      <a:pt x="955" y="934"/>
                    </a:lnTo>
                    <a:lnTo>
                      <a:pt x="960" y="934"/>
                    </a:lnTo>
                    <a:lnTo>
                      <a:pt x="965" y="934"/>
                    </a:lnTo>
                    <a:lnTo>
                      <a:pt x="970" y="934"/>
                    </a:lnTo>
                    <a:lnTo>
                      <a:pt x="975" y="934"/>
                    </a:lnTo>
                    <a:lnTo>
                      <a:pt x="980" y="934"/>
                    </a:lnTo>
                    <a:lnTo>
                      <a:pt x="985" y="934"/>
                    </a:lnTo>
                    <a:lnTo>
                      <a:pt x="990" y="934"/>
                    </a:lnTo>
                    <a:lnTo>
                      <a:pt x="995" y="934"/>
                    </a:lnTo>
                    <a:lnTo>
                      <a:pt x="1000" y="934"/>
                    </a:lnTo>
                    <a:lnTo>
                      <a:pt x="1005" y="934"/>
                    </a:lnTo>
                    <a:lnTo>
                      <a:pt x="1010" y="934"/>
                    </a:lnTo>
                    <a:lnTo>
                      <a:pt x="1015" y="934"/>
                    </a:lnTo>
                    <a:lnTo>
                      <a:pt x="1020" y="934"/>
                    </a:lnTo>
                    <a:lnTo>
                      <a:pt x="1025" y="934"/>
                    </a:lnTo>
                    <a:lnTo>
                      <a:pt x="1030" y="934"/>
                    </a:lnTo>
                    <a:lnTo>
                      <a:pt x="1035" y="934"/>
                    </a:lnTo>
                    <a:lnTo>
                      <a:pt x="1040" y="935"/>
                    </a:lnTo>
                    <a:lnTo>
                      <a:pt x="1045" y="935"/>
                    </a:lnTo>
                    <a:lnTo>
                      <a:pt x="1051" y="935"/>
                    </a:lnTo>
                    <a:lnTo>
                      <a:pt x="1056" y="935"/>
                    </a:lnTo>
                    <a:lnTo>
                      <a:pt x="1061" y="935"/>
                    </a:lnTo>
                    <a:lnTo>
                      <a:pt x="1066" y="935"/>
                    </a:lnTo>
                    <a:lnTo>
                      <a:pt x="1071" y="935"/>
                    </a:lnTo>
                    <a:lnTo>
                      <a:pt x="1076" y="935"/>
                    </a:lnTo>
                    <a:lnTo>
                      <a:pt x="1081" y="935"/>
                    </a:lnTo>
                    <a:lnTo>
                      <a:pt x="1086" y="935"/>
                    </a:lnTo>
                    <a:lnTo>
                      <a:pt x="1091" y="935"/>
                    </a:lnTo>
                    <a:lnTo>
                      <a:pt x="1096" y="935"/>
                    </a:lnTo>
                    <a:lnTo>
                      <a:pt x="1101" y="935"/>
                    </a:lnTo>
                    <a:lnTo>
                      <a:pt x="1106" y="935"/>
                    </a:lnTo>
                    <a:lnTo>
                      <a:pt x="1111" y="935"/>
                    </a:lnTo>
                    <a:lnTo>
                      <a:pt x="1116" y="935"/>
                    </a:lnTo>
                    <a:lnTo>
                      <a:pt x="1121" y="935"/>
                    </a:lnTo>
                    <a:lnTo>
                      <a:pt x="1126" y="935"/>
                    </a:lnTo>
                    <a:lnTo>
                      <a:pt x="1132" y="935"/>
                    </a:lnTo>
                    <a:lnTo>
                      <a:pt x="1137" y="935"/>
                    </a:lnTo>
                    <a:lnTo>
                      <a:pt x="1142" y="935"/>
                    </a:lnTo>
                    <a:lnTo>
                      <a:pt x="1147" y="935"/>
                    </a:lnTo>
                    <a:lnTo>
                      <a:pt x="1152" y="935"/>
                    </a:lnTo>
                    <a:lnTo>
                      <a:pt x="1157" y="935"/>
                    </a:lnTo>
                    <a:lnTo>
                      <a:pt x="1162" y="935"/>
                    </a:lnTo>
                    <a:lnTo>
                      <a:pt x="1167" y="935"/>
                    </a:lnTo>
                    <a:lnTo>
                      <a:pt x="1172" y="935"/>
                    </a:lnTo>
                    <a:lnTo>
                      <a:pt x="1177" y="935"/>
                    </a:lnTo>
                    <a:lnTo>
                      <a:pt x="1182" y="935"/>
                    </a:lnTo>
                    <a:lnTo>
                      <a:pt x="1187" y="935"/>
                    </a:lnTo>
                    <a:lnTo>
                      <a:pt x="1192" y="935"/>
                    </a:lnTo>
                    <a:lnTo>
                      <a:pt x="1197" y="935"/>
                    </a:lnTo>
                    <a:lnTo>
                      <a:pt x="1202" y="935"/>
                    </a:lnTo>
                    <a:lnTo>
                      <a:pt x="1207" y="935"/>
                    </a:lnTo>
                    <a:lnTo>
                      <a:pt x="1212" y="935"/>
                    </a:lnTo>
                    <a:lnTo>
                      <a:pt x="1217" y="935"/>
                    </a:lnTo>
                    <a:lnTo>
                      <a:pt x="1222" y="935"/>
                    </a:lnTo>
                    <a:lnTo>
                      <a:pt x="1227" y="935"/>
                    </a:lnTo>
                    <a:lnTo>
                      <a:pt x="1233" y="935"/>
                    </a:lnTo>
                    <a:lnTo>
                      <a:pt x="1238" y="935"/>
                    </a:lnTo>
                    <a:lnTo>
                      <a:pt x="1243" y="935"/>
                    </a:lnTo>
                    <a:lnTo>
                      <a:pt x="1248" y="935"/>
                    </a:lnTo>
                    <a:lnTo>
                      <a:pt x="1253" y="935"/>
                    </a:lnTo>
                    <a:lnTo>
                      <a:pt x="1258" y="935"/>
                    </a:lnTo>
                    <a:lnTo>
                      <a:pt x="1263" y="935"/>
                    </a:lnTo>
                    <a:lnTo>
                      <a:pt x="1268" y="935"/>
                    </a:lnTo>
                    <a:lnTo>
                      <a:pt x="1273" y="935"/>
                    </a:lnTo>
                    <a:lnTo>
                      <a:pt x="1278" y="935"/>
                    </a:lnTo>
                    <a:lnTo>
                      <a:pt x="1283" y="935"/>
                    </a:lnTo>
                    <a:lnTo>
                      <a:pt x="1288" y="935"/>
                    </a:lnTo>
                    <a:lnTo>
                      <a:pt x="1293" y="935"/>
                    </a:lnTo>
                    <a:lnTo>
                      <a:pt x="1298" y="935"/>
                    </a:lnTo>
                    <a:lnTo>
                      <a:pt x="1303" y="935"/>
                    </a:lnTo>
                    <a:lnTo>
                      <a:pt x="1308" y="935"/>
                    </a:lnTo>
                    <a:lnTo>
                      <a:pt x="1313" y="935"/>
                    </a:lnTo>
                    <a:lnTo>
                      <a:pt x="1318" y="935"/>
                    </a:lnTo>
                    <a:lnTo>
                      <a:pt x="1324" y="935"/>
                    </a:lnTo>
                    <a:lnTo>
                      <a:pt x="1329" y="935"/>
                    </a:lnTo>
                    <a:lnTo>
                      <a:pt x="1334" y="935"/>
                    </a:lnTo>
                    <a:lnTo>
                      <a:pt x="1339" y="935"/>
                    </a:lnTo>
                    <a:lnTo>
                      <a:pt x="1344" y="935"/>
                    </a:lnTo>
                    <a:lnTo>
                      <a:pt x="1349" y="935"/>
                    </a:lnTo>
                    <a:lnTo>
                      <a:pt x="1354" y="935"/>
                    </a:lnTo>
                    <a:lnTo>
                      <a:pt x="1359" y="935"/>
                    </a:lnTo>
                    <a:lnTo>
                      <a:pt x="1364" y="935"/>
                    </a:lnTo>
                    <a:lnTo>
                      <a:pt x="1369" y="935"/>
                    </a:lnTo>
                    <a:lnTo>
                      <a:pt x="1374" y="935"/>
                    </a:lnTo>
                    <a:lnTo>
                      <a:pt x="1379" y="935"/>
                    </a:lnTo>
                    <a:lnTo>
                      <a:pt x="1384" y="935"/>
                    </a:lnTo>
                    <a:lnTo>
                      <a:pt x="1389" y="935"/>
                    </a:lnTo>
                    <a:lnTo>
                      <a:pt x="1394" y="935"/>
                    </a:lnTo>
                    <a:lnTo>
                      <a:pt x="1399" y="935"/>
                    </a:lnTo>
                    <a:lnTo>
                      <a:pt x="1404" y="935"/>
                    </a:lnTo>
                    <a:lnTo>
                      <a:pt x="1410" y="935"/>
                    </a:lnTo>
                    <a:lnTo>
                      <a:pt x="1415" y="935"/>
                    </a:lnTo>
                    <a:lnTo>
                      <a:pt x="1420" y="935"/>
                    </a:lnTo>
                    <a:lnTo>
                      <a:pt x="1425" y="935"/>
                    </a:lnTo>
                    <a:lnTo>
                      <a:pt x="1430" y="935"/>
                    </a:lnTo>
                    <a:lnTo>
                      <a:pt x="1435" y="935"/>
                    </a:lnTo>
                    <a:lnTo>
                      <a:pt x="1440" y="935"/>
                    </a:lnTo>
                    <a:lnTo>
                      <a:pt x="1445" y="935"/>
                    </a:lnTo>
                    <a:lnTo>
                      <a:pt x="1450" y="935"/>
                    </a:lnTo>
                    <a:lnTo>
                      <a:pt x="1455" y="935"/>
                    </a:lnTo>
                    <a:lnTo>
                      <a:pt x="1460" y="935"/>
                    </a:lnTo>
                    <a:lnTo>
                      <a:pt x="1465" y="935"/>
                    </a:lnTo>
                    <a:lnTo>
                      <a:pt x="1470" y="935"/>
                    </a:lnTo>
                    <a:lnTo>
                      <a:pt x="1475" y="935"/>
                    </a:lnTo>
                    <a:lnTo>
                      <a:pt x="1480" y="935"/>
                    </a:lnTo>
                    <a:lnTo>
                      <a:pt x="1485" y="935"/>
                    </a:lnTo>
                    <a:lnTo>
                      <a:pt x="1490" y="935"/>
                    </a:lnTo>
                    <a:lnTo>
                      <a:pt x="1495" y="935"/>
                    </a:lnTo>
                    <a:lnTo>
                      <a:pt x="1500" y="935"/>
                    </a:lnTo>
                    <a:lnTo>
                      <a:pt x="1505" y="935"/>
                    </a:lnTo>
                    <a:lnTo>
                      <a:pt x="1510" y="935"/>
                    </a:lnTo>
                    <a:lnTo>
                      <a:pt x="1515" y="935"/>
                    </a:lnTo>
                    <a:lnTo>
                      <a:pt x="1521" y="935"/>
                    </a:lnTo>
                    <a:lnTo>
                      <a:pt x="1526" y="935"/>
                    </a:lnTo>
                    <a:lnTo>
                      <a:pt x="1531" y="935"/>
                    </a:lnTo>
                    <a:lnTo>
                      <a:pt x="1536" y="935"/>
                    </a:lnTo>
                    <a:lnTo>
                      <a:pt x="1541" y="935"/>
                    </a:lnTo>
                    <a:lnTo>
                      <a:pt x="1546" y="935"/>
                    </a:lnTo>
                    <a:lnTo>
                      <a:pt x="1551" y="935"/>
                    </a:lnTo>
                    <a:lnTo>
                      <a:pt x="1556" y="935"/>
                    </a:lnTo>
                    <a:lnTo>
                      <a:pt x="1561" y="935"/>
                    </a:lnTo>
                    <a:lnTo>
                      <a:pt x="1566" y="935"/>
                    </a:lnTo>
                    <a:lnTo>
                      <a:pt x="1571" y="935"/>
                    </a:lnTo>
                    <a:lnTo>
                      <a:pt x="1576" y="935"/>
                    </a:lnTo>
                    <a:lnTo>
                      <a:pt x="1581" y="935"/>
                    </a:lnTo>
                    <a:lnTo>
                      <a:pt x="1586" y="935"/>
                    </a:lnTo>
                    <a:lnTo>
                      <a:pt x="1591" y="935"/>
                    </a:lnTo>
                    <a:lnTo>
                      <a:pt x="1596" y="935"/>
                    </a:lnTo>
                    <a:lnTo>
                      <a:pt x="1602" y="935"/>
                    </a:lnTo>
                    <a:lnTo>
                      <a:pt x="1607" y="935"/>
                    </a:lnTo>
                    <a:lnTo>
                      <a:pt x="1612" y="935"/>
                    </a:lnTo>
                    <a:lnTo>
                      <a:pt x="1617" y="935"/>
                    </a:lnTo>
                    <a:lnTo>
                      <a:pt x="1622" y="935"/>
                    </a:lnTo>
                    <a:lnTo>
                      <a:pt x="1627" y="935"/>
                    </a:lnTo>
                    <a:lnTo>
                      <a:pt x="1632" y="935"/>
                    </a:lnTo>
                    <a:lnTo>
                      <a:pt x="1637" y="935"/>
                    </a:lnTo>
                    <a:lnTo>
                      <a:pt x="1642" y="935"/>
                    </a:lnTo>
                    <a:lnTo>
                      <a:pt x="1647" y="935"/>
                    </a:lnTo>
                    <a:lnTo>
                      <a:pt x="1652" y="935"/>
                    </a:lnTo>
                    <a:lnTo>
                      <a:pt x="1657" y="935"/>
                    </a:lnTo>
                    <a:lnTo>
                      <a:pt x="1662" y="935"/>
                    </a:lnTo>
                    <a:lnTo>
                      <a:pt x="1667" y="935"/>
                    </a:lnTo>
                    <a:lnTo>
                      <a:pt x="1672" y="935"/>
                    </a:lnTo>
                    <a:lnTo>
                      <a:pt x="1677" y="935"/>
                    </a:lnTo>
                    <a:lnTo>
                      <a:pt x="1682" y="935"/>
                    </a:lnTo>
                    <a:lnTo>
                      <a:pt x="1687" y="935"/>
                    </a:lnTo>
                    <a:lnTo>
                      <a:pt x="1692" y="935"/>
                    </a:lnTo>
                    <a:lnTo>
                      <a:pt x="1697" y="935"/>
                    </a:lnTo>
                    <a:lnTo>
                      <a:pt x="1702" y="935"/>
                    </a:lnTo>
                    <a:lnTo>
                      <a:pt x="1707" y="935"/>
                    </a:lnTo>
                    <a:lnTo>
                      <a:pt x="1712" y="935"/>
                    </a:lnTo>
                    <a:lnTo>
                      <a:pt x="1713" y="935"/>
                    </a:lnTo>
                  </a:path>
                </a:pathLst>
              </a:custGeom>
              <a:noFill/>
              <a:ln w="19050"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Freeform 433">
                <a:extLst>
                  <a:ext uri="{FF2B5EF4-FFF2-40B4-BE49-F238E27FC236}">
                    <a16:creationId xmlns:a16="http://schemas.microsoft.com/office/drawing/2014/main" id="{D9ADA7C5-1FEC-43C2-A9EA-E57143367E38}"/>
                  </a:ext>
                </a:extLst>
              </p:cNvPr>
              <p:cNvSpPr>
                <a:spLocks/>
              </p:cNvSpPr>
              <p:nvPr/>
            </p:nvSpPr>
            <p:spPr bwMode="auto">
              <a:xfrm>
                <a:off x="3565" y="1057"/>
                <a:ext cx="1713" cy="1432"/>
              </a:xfrm>
              <a:custGeom>
                <a:avLst/>
                <a:gdLst>
                  <a:gd name="T0" fmla="*/ 25 w 1713"/>
                  <a:gd name="T1" fmla="*/ 1257 h 1432"/>
                  <a:gd name="T2" fmla="*/ 55 w 1713"/>
                  <a:gd name="T3" fmla="*/ 1257 h 1432"/>
                  <a:gd name="T4" fmla="*/ 86 w 1713"/>
                  <a:gd name="T5" fmla="*/ 1283 h 1432"/>
                  <a:gd name="T6" fmla="*/ 116 w 1713"/>
                  <a:gd name="T7" fmla="*/ 1251 h 1432"/>
                  <a:gd name="T8" fmla="*/ 146 w 1713"/>
                  <a:gd name="T9" fmla="*/ 1325 h 1432"/>
                  <a:gd name="T10" fmla="*/ 176 w 1713"/>
                  <a:gd name="T11" fmla="*/ 1304 h 1432"/>
                  <a:gd name="T12" fmla="*/ 207 w 1713"/>
                  <a:gd name="T13" fmla="*/ 1336 h 1432"/>
                  <a:gd name="T14" fmla="*/ 237 w 1713"/>
                  <a:gd name="T15" fmla="*/ 1264 h 1432"/>
                  <a:gd name="T16" fmla="*/ 267 w 1713"/>
                  <a:gd name="T17" fmla="*/ 1432 h 1432"/>
                  <a:gd name="T18" fmla="*/ 298 w 1713"/>
                  <a:gd name="T19" fmla="*/ 875 h 1432"/>
                  <a:gd name="T20" fmla="*/ 328 w 1713"/>
                  <a:gd name="T21" fmla="*/ 901 h 1432"/>
                  <a:gd name="T22" fmla="*/ 358 w 1713"/>
                  <a:gd name="T23" fmla="*/ 568 h 1432"/>
                  <a:gd name="T24" fmla="*/ 389 w 1713"/>
                  <a:gd name="T25" fmla="*/ 897 h 1432"/>
                  <a:gd name="T26" fmla="*/ 419 w 1713"/>
                  <a:gd name="T27" fmla="*/ 875 h 1432"/>
                  <a:gd name="T28" fmla="*/ 449 w 1713"/>
                  <a:gd name="T29" fmla="*/ 826 h 1432"/>
                  <a:gd name="T30" fmla="*/ 480 w 1713"/>
                  <a:gd name="T31" fmla="*/ 866 h 1432"/>
                  <a:gd name="T32" fmla="*/ 510 w 1713"/>
                  <a:gd name="T33" fmla="*/ 901 h 1432"/>
                  <a:gd name="T34" fmla="*/ 540 w 1713"/>
                  <a:gd name="T35" fmla="*/ 906 h 1432"/>
                  <a:gd name="T36" fmla="*/ 571 w 1713"/>
                  <a:gd name="T37" fmla="*/ 891 h 1432"/>
                  <a:gd name="T38" fmla="*/ 601 w 1713"/>
                  <a:gd name="T39" fmla="*/ 865 h 1432"/>
                  <a:gd name="T40" fmla="*/ 631 w 1713"/>
                  <a:gd name="T41" fmla="*/ 867 h 1432"/>
                  <a:gd name="T42" fmla="*/ 662 w 1713"/>
                  <a:gd name="T43" fmla="*/ 859 h 1432"/>
                  <a:gd name="T44" fmla="*/ 692 w 1713"/>
                  <a:gd name="T45" fmla="*/ 884 h 1432"/>
                  <a:gd name="T46" fmla="*/ 722 w 1713"/>
                  <a:gd name="T47" fmla="*/ 886 h 1432"/>
                  <a:gd name="T48" fmla="*/ 753 w 1713"/>
                  <a:gd name="T49" fmla="*/ 873 h 1432"/>
                  <a:gd name="T50" fmla="*/ 783 w 1713"/>
                  <a:gd name="T51" fmla="*/ 868 h 1432"/>
                  <a:gd name="T52" fmla="*/ 813 w 1713"/>
                  <a:gd name="T53" fmla="*/ 875 h 1432"/>
                  <a:gd name="T54" fmla="*/ 843 w 1713"/>
                  <a:gd name="T55" fmla="*/ 921 h 1432"/>
                  <a:gd name="T56" fmla="*/ 874 w 1713"/>
                  <a:gd name="T57" fmla="*/ 916 h 1432"/>
                  <a:gd name="T58" fmla="*/ 904 w 1713"/>
                  <a:gd name="T59" fmla="*/ 865 h 1432"/>
                  <a:gd name="T60" fmla="*/ 935 w 1713"/>
                  <a:gd name="T61" fmla="*/ 892 h 1432"/>
                  <a:gd name="T62" fmla="*/ 965 w 1713"/>
                  <a:gd name="T63" fmla="*/ 926 h 1432"/>
                  <a:gd name="T64" fmla="*/ 995 w 1713"/>
                  <a:gd name="T65" fmla="*/ 906 h 1432"/>
                  <a:gd name="T66" fmla="*/ 1025 w 1713"/>
                  <a:gd name="T67" fmla="*/ 884 h 1432"/>
                  <a:gd name="T68" fmla="*/ 1056 w 1713"/>
                  <a:gd name="T69" fmla="*/ 941 h 1432"/>
                  <a:gd name="T70" fmla="*/ 1086 w 1713"/>
                  <a:gd name="T71" fmla="*/ 863 h 1432"/>
                  <a:gd name="T72" fmla="*/ 1116 w 1713"/>
                  <a:gd name="T73" fmla="*/ 880 h 1432"/>
                  <a:gd name="T74" fmla="*/ 1147 w 1713"/>
                  <a:gd name="T75" fmla="*/ 917 h 1432"/>
                  <a:gd name="T76" fmla="*/ 1177 w 1713"/>
                  <a:gd name="T77" fmla="*/ 889 h 1432"/>
                  <a:gd name="T78" fmla="*/ 1207 w 1713"/>
                  <a:gd name="T79" fmla="*/ 953 h 1432"/>
                  <a:gd name="T80" fmla="*/ 1238 w 1713"/>
                  <a:gd name="T81" fmla="*/ 928 h 1432"/>
                  <a:gd name="T82" fmla="*/ 1268 w 1713"/>
                  <a:gd name="T83" fmla="*/ 931 h 1432"/>
                  <a:gd name="T84" fmla="*/ 1298 w 1713"/>
                  <a:gd name="T85" fmla="*/ 879 h 1432"/>
                  <a:gd name="T86" fmla="*/ 1329 w 1713"/>
                  <a:gd name="T87" fmla="*/ 924 h 1432"/>
                  <a:gd name="T88" fmla="*/ 1359 w 1713"/>
                  <a:gd name="T89" fmla="*/ 924 h 1432"/>
                  <a:gd name="T90" fmla="*/ 1389 w 1713"/>
                  <a:gd name="T91" fmla="*/ 970 h 1432"/>
                  <a:gd name="T92" fmla="*/ 1420 w 1713"/>
                  <a:gd name="T93" fmla="*/ 921 h 1432"/>
                  <a:gd name="T94" fmla="*/ 1450 w 1713"/>
                  <a:gd name="T95" fmla="*/ 903 h 1432"/>
                  <a:gd name="T96" fmla="*/ 1480 w 1713"/>
                  <a:gd name="T97" fmla="*/ 903 h 1432"/>
                  <a:gd name="T98" fmla="*/ 1510 w 1713"/>
                  <a:gd name="T99" fmla="*/ 895 h 1432"/>
                  <a:gd name="T100" fmla="*/ 1541 w 1713"/>
                  <a:gd name="T101" fmla="*/ 943 h 1432"/>
                  <a:gd name="T102" fmla="*/ 1571 w 1713"/>
                  <a:gd name="T103" fmla="*/ 963 h 1432"/>
                  <a:gd name="T104" fmla="*/ 1602 w 1713"/>
                  <a:gd name="T105" fmla="*/ 904 h 1432"/>
                  <a:gd name="T106" fmla="*/ 1632 w 1713"/>
                  <a:gd name="T107" fmla="*/ 922 h 1432"/>
                  <a:gd name="T108" fmla="*/ 1662 w 1713"/>
                  <a:gd name="T109" fmla="*/ 910 h 1432"/>
                  <a:gd name="T110" fmla="*/ 1692 w 1713"/>
                  <a:gd name="T111" fmla="*/ 843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3" h="1432">
                    <a:moveTo>
                      <a:pt x="0" y="1257"/>
                    </a:moveTo>
                    <a:lnTo>
                      <a:pt x="5" y="1257"/>
                    </a:lnTo>
                    <a:lnTo>
                      <a:pt x="10" y="1257"/>
                    </a:lnTo>
                    <a:lnTo>
                      <a:pt x="15" y="1257"/>
                    </a:lnTo>
                    <a:lnTo>
                      <a:pt x="20" y="1257"/>
                    </a:lnTo>
                    <a:lnTo>
                      <a:pt x="25" y="1257"/>
                    </a:lnTo>
                    <a:lnTo>
                      <a:pt x="30" y="1257"/>
                    </a:lnTo>
                    <a:lnTo>
                      <a:pt x="35" y="1257"/>
                    </a:lnTo>
                    <a:lnTo>
                      <a:pt x="40" y="1257"/>
                    </a:lnTo>
                    <a:lnTo>
                      <a:pt x="45" y="1257"/>
                    </a:lnTo>
                    <a:lnTo>
                      <a:pt x="50" y="1257"/>
                    </a:lnTo>
                    <a:lnTo>
                      <a:pt x="55" y="1257"/>
                    </a:lnTo>
                    <a:lnTo>
                      <a:pt x="60" y="1271"/>
                    </a:lnTo>
                    <a:lnTo>
                      <a:pt x="65" y="1264"/>
                    </a:lnTo>
                    <a:lnTo>
                      <a:pt x="70" y="1255"/>
                    </a:lnTo>
                    <a:lnTo>
                      <a:pt x="76" y="1252"/>
                    </a:lnTo>
                    <a:lnTo>
                      <a:pt x="81" y="1257"/>
                    </a:lnTo>
                    <a:lnTo>
                      <a:pt x="86" y="1283"/>
                    </a:lnTo>
                    <a:lnTo>
                      <a:pt x="91" y="1279"/>
                    </a:lnTo>
                    <a:lnTo>
                      <a:pt x="96" y="1261"/>
                    </a:lnTo>
                    <a:lnTo>
                      <a:pt x="101" y="1268"/>
                    </a:lnTo>
                    <a:lnTo>
                      <a:pt x="106" y="1272"/>
                    </a:lnTo>
                    <a:lnTo>
                      <a:pt x="111" y="1258"/>
                    </a:lnTo>
                    <a:lnTo>
                      <a:pt x="116" y="1251"/>
                    </a:lnTo>
                    <a:lnTo>
                      <a:pt x="121" y="1224"/>
                    </a:lnTo>
                    <a:lnTo>
                      <a:pt x="126" y="1240"/>
                    </a:lnTo>
                    <a:lnTo>
                      <a:pt x="131" y="1405"/>
                    </a:lnTo>
                    <a:lnTo>
                      <a:pt x="136" y="1362"/>
                    </a:lnTo>
                    <a:lnTo>
                      <a:pt x="141" y="1356"/>
                    </a:lnTo>
                    <a:lnTo>
                      <a:pt x="146" y="1325"/>
                    </a:lnTo>
                    <a:lnTo>
                      <a:pt x="151" y="1300"/>
                    </a:lnTo>
                    <a:lnTo>
                      <a:pt x="156" y="1297"/>
                    </a:lnTo>
                    <a:lnTo>
                      <a:pt x="161" y="1285"/>
                    </a:lnTo>
                    <a:lnTo>
                      <a:pt x="166" y="1288"/>
                    </a:lnTo>
                    <a:lnTo>
                      <a:pt x="171" y="1306"/>
                    </a:lnTo>
                    <a:lnTo>
                      <a:pt x="176" y="1304"/>
                    </a:lnTo>
                    <a:lnTo>
                      <a:pt x="181" y="1301"/>
                    </a:lnTo>
                    <a:lnTo>
                      <a:pt x="186" y="1316"/>
                    </a:lnTo>
                    <a:lnTo>
                      <a:pt x="192" y="1288"/>
                    </a:lnTo>
                    <a:lnTo>
                      <a:pt x="197" y="1383"/>
                    </a:lnTo>
                    <a:lnTo>
                      <a:pt x="202" y="1323"/>
                    </a:lnTo>
                    <a:lnTo>
                      <a:pt x="207" y="1336"/>
                    </a:lnTo>
                    <a:lnTo>
                      <a:pt x="212" y="1287"/>
                    </a:lnTo>
                    <a:lnTo>
                      <a:pt x="217" y="1286"/>
                    </a:lnTo>
                    <a:lnTo>
                      <a:pt x="222" y="1273"/>
                    </a:lnTo>
                    <a:lnTo>
                      <a:pt x="227" y="1270"/>
                    </a:lnTo>
                    <a:lnTo>
                      <a:pt x="232" y="1275"/>
                    </a:lnTo>
                    <a:lnTo>
                      <a:pt x="237" y="1264"/>
                    </a:lnTo>
                    <a:lnTo>
                      <a:pt x="242" y="1324"/>
                    </a:lnTo>
                    <a:lnTo>
                      <a:pt x="247" y="1357"/>
                    </a:lnTo>
                    <a:lnTo>
                      <a:pt x="252" y="1285"/>
                    </a:lnTo>
                    <a:lnTo>
                      <a:pt x="257" y="1286"/>
                    </a:lnTo>
                    <a:lnTo>
                      <a:pt x="262" y="0"/>
                    </a:lnTo>
                    <a:lnTo>
                      <a:pt x="267" y="1432"/>
                    </a:lnTo>
                    <a:lnTo>
                      <a:pt x="273" y="1329"/>
                    </a:lnTo>
                    <a:lnTo>
                      <a:pt x="278" y="965"/>
                    </a:lnTo>
                    <a:lnTo>
                      <a:pt x="283" y="896"/>
                    </a:lnTo>
                    <a:lnTo>
                      <a:pt x="288" y="944"/>
                    </a:lnTo>
                    <a:lnTo>
                      <a:pt x="293" y="933"/>
                    </a:lnTo>
                    <a:lnTo>
                      <a:pt x="298" y="875"/>
                    </a:lnTo>
                    <a:lnTo>
                      <a:pt x="303" y="873"/>
                    </a:lnTo>
                    <a:lnTo>
                      <a:pt x="308" y="903"/>
                    </a:lnTo>
                    <a:lnTo>
                      <a:pt x="313" y="850"/>
                    </a:lnTo>
                    <a:lnTo>
                      <a:pt x="318" y="902"/>
                    </a:lnTo>
                    <a:lnTo>
                      <a:pt x="323" y="874"/>
                    </a:lnTo>
                    <a:lnTo>
                      <a:pt x="328" y="901"/>
                    </a:lnTo>
                    <a:lnTo>
                      <a:pt x="333" y="870"/>
                    </a:lnTo>
                    <a:lnTo>
                      <a:pt x="338" y="868"/>
                    </a:lnTo>
                    <a:lnTo>
                      <a:pt x="343" y="922"/>
                    </a:lnTo>
                    <a:lnTo>
                      <a:pt x="348" y="895"/>
                    </a:lnTo>
                    <a:lnTo>
                      <a:pt x="353" y="871"/>
                    </a:lnTo>
                    <a:lnTo>
                      <a:pt x="358" y="568"/>
                    </a:lnTo>
                    <a:lnTo>
                      <a:pt x="363" y="858"/>
                    </a:lnTo>
                    <a:lnTo>
                      <a:pt x="368" y="830"/>
                    </a:lnTo>
                    <a:lnTo>
                      <a:pt x="373" y="860"/>
                    </a:lnTo>
                    <a:lnTo>
                      <a:pt x="378" y="917"/>
                    </a:lnTo>
                    <a:lnTo>
                      <a:pt x="384" y="901"/>
                    </a:lnTo>
                    <a:lnTo>
                      <a:pt x="389" y="897"/>
                    </a:lnTo>
                    <a:lnTo>
                      <a:pt x="394" y="848"/>
                    </a:lnTo>
                    <a:lnTo>
                      <a:pt x="399" y="871"/>
                    </a:lnTo>
                    <a:lnTo>
                      <a:pt x="404" y="926"/>
                    </a:lnTo>
                    <a:lnTo>
                      <a:pt x="409" y="910"/>
                    </a:lnTo>
                    <a:lnTo>
                      <a:pt x="414" y="831"/>
                    </a:lnTo>
                    <a:lnTo>
                      <a:pt x="419" y="875"/>
                    </a:lnTo>
                    <a:lnTo>
                      <a:pt x="424" y="872"/>
                    </a:lnTo>
                    <a:lnTo>
                      <a:pt x="429" y="831"/>
                    </a:lnTo>
                    <a:lnTo>
                      <a:pt x="434" y="879"/>
                    </a:lnTo>
                    <a:lnTo>
                      <a:pt x="439" y="857"/>
                    </a:lnTo>
                    <a:lnTo>
                      <a:pt x="444" y="837"/>
                    </a:lnTo>
                    <a:lnTo>
                      <a:pt x="449" y="826"/>
                    </a:lnTo>
                    <a:lnTo>
                      <a:pt x="454" y="888"/>
                    </a:lnTo>
                    <a:lnTo>
                      <a:pt x="459" y="841"/>
                    </a:lnTo>
                    <a:lnTo>
                      <a:pt x="465" y="887"/>
                    </a:lnTo>
                    <a:lnTo>
                      <a:pt x="470" y="911"/>
                    </a:lnTo>
                    <a:lnTo>
                      <a:pt x="475" y="827"/>
                    </a:lnTo>
                    <a:lnTo>
                      <a:pt x="480" y="866"/>
                    </a:lnTo>
                    <a:lnTo>
                      <a:pt x="485" y="861"/>
                    </a:lnTo>
                    <a:lnTo>
                      <a:pt x="490" y="854"/>
                    </a:lnTo>
                    <a:lnTo>
                      <a:pt x="495" y="863"/>
                    </a:lnTo>
                    <a:lnTo>
                      <a:pt x="500" y="859"/>
                    </a:lnTo>
                    <a:lnTo>
                      <a:pt x="505" y="871"/>
                    </a:lnTo>
                    <a:lnTo>
                      <a:pt x="510" y="901"/>
                    </a:lnTo>
                    <a:lnTo>
                      <a:pt x="515" y="824"/>
                    </a:lnTo>
                    <a:lnTo>
                      <a:pt x="520" y="881"/>
                    </a:lnTo>
                    <a:lnTo>
                      <a:pt x="525" y="899"/>
                    </a:lnTo>
                    <a:lnTo>
                      <a:pt x="530" y="895"/>
                    </a:lnTo>
                    <a:lnTo>
                      <a:pt x="535" y="872"/>
                    </a:lnTo>
                    <a:lnTo>
                      <a:pt x="540" y="906"/>
                    </a:lnTo>
                    <a:lnTo>
                      <a:pt x="545" y="887"/>
                    </a:lnTo>
                    <a:lnTo>
                      <a:pt x="550" y="899"/>
                    </a:lnTo>
                    <a:lnTo>
                      <a:pt x="555" y="885"/>
                    </a:lnTo>
                    <a:lnTo>
                      <a:pt x="561" y="876"/>
                    </a:lnTo>
                    <a:lnTo>
                      <a:pt x="566" y="875"/>
                    </a:lnTo>
                    <a:lnTo>
                      <a:pt x="571" y="891"/>
                    </a:lnTo>
                    <a:lnTo>
                      <a:pt x="576" y="842"/>
                    </a:lnTo>
                    <a:lnTo>
                      <a:pt x="581" y="839"/>
                    </a:lnTo>
                    <a:lnTo>
                      <a:pt x="586" y="862"/>
                    </a:lnTo>
                    <a:lnTo>
                      <a:pt x="591" y="902"/>
                    </a:lnTo>
                    <a:lnTo>
                      <a:pt x="596" y="914"/>
                    </a:lnTo>
                    <a:lnTo>
                      <a:pt x="601" y="865"/>
                    </a:lnTo>
                    <a:lnTo>
                      <a:pt x="606" y="819"/>
                    </a:lnTo>
                    <a:lnTo>
                      <a:pt x="611" y="867"/>
                    </a:lnTo>
                    <a:lnTo>
                      <a:pt x="616" y="937"/>
                    </a:lnTo>
                    <a:lnTo>
                      <a:pt x="621" y="890"/>
                    </a:lnTo>
                    <a:lnTo>
                      <a:pt x="626" y="848"/>
                    </a:lnTo>
                    <a:lnTo>
                      <a:pt x="631" y="867"/>
                    </a:lnTo>
                    <a:lnTo>
                      <a:pt x="636" y="935"/>
                    </a:lnTo>
                    <a:lnTo>
                      <a:pt x="641" y="895"/>
                    </a:lnTo>
                    <a:lnTo>
                      <a:pt x="646" y="872"/>
                    </a:lnTo>
                    <a:lnTo>
                      <a:pt x="651" y="880"/>
                    </a:lnTo>
                    <a:lnTo>
                      <a:pt x="656" y="861"/>
                    </a:lnTo>
                    <a:lnTo>
                      <a:pt x="662" y="859"/>
                    </a:lnTo>
                    <a:lnTo>
                      <a:pt x="667" y="914"/>
                    </a:lnTo>
                    <a:lnTo>
                      <a:pt x="672" y="874"/>
                    </a:lnTo>
                    <a:lnTo>
                      <a:pt x="677" y="899"/>
                    </a:lnTo>
                    <a:lnTo>
                      <a:pt x="682" y="898"/>
                    </a:lnTo>
                    <a:lnTo>
                      <a:pt x="687" y="837"/>
                    </a:lnTo>
                    <a:lnTo>
                      <a:pt x="692" y="884"/>
                    </a:lnTo>
                    <a:lnTo>
                      <a:pt x="697" y="876"/>
                    </a:lnTo>
                    <a:lnTo>
                      <a:pt x="702" y="902"/>
                    </a:lnTo>
                    <a:lnTo>
                      <a:pt x="707" y="898"/>
                    </a:lnTo>
                    <a:lnTo>
                      <a:pt x="712" y="921"/>
                    </a:lnTo>
                    <a:lnTo>
                      <a:pt x="717" y="896"/>
                    </a:lnTo>
                    <a:lnTo>
                      <a:pt x="722" y="886"/>
                    </a:lnTo>
                    <a:lnTo>
                      <a:pt x="727" y="889"/>
                    </a:lnTo>
                    <a:lnTo>
                      <a:pt x="732" y="892"/>
                    </a:lnTo>
                    <a:lnTo>
                      <a:pt x="737" y="899"/>
                    </a:lnTo>
                    <a:lnTo>
                      <a:pt x="743" y="886"/>
                    </a:lnTo>
                    <a:lnTo>
                      <a:pt x="748" y="882"/>
                    </a:lnTo>
                    <a:lnTo>
                      <a:pt x="753" y="873"/>
                    </a:lnTo>
                    <a:lnTo>
                      <a:pt x="758" y="873"/>
                    </a:lnTo>
                    <a:lnTo>
                      <a:pt x="763" y="840"/>
                    </a:lnTo>
                    <a:lnTo>
                      <a:pt x="768" y="868"/>
                    </a:lnTo>
                    <a:lnTo>
                      <a:pt x="773" y="927"/>
                    </a:lnTo>
                    <a:lnTo>
                      <a:pt x="778" y="906"/>
                    </a:lnTo>
                    <a:lnTo>
                      <a:pt x="783" y="868"/>
                    </a:lnTo>
                    <a:lnTo>
                      <a:pt x="788" y="892"/>
                    </a:lnTo>
                    <a:lnTo>
                      <a:pt x="793" y="899"/>
                    </a:lnTo>
                    <a:lnTo>
                      <a:pt x="798" y="929"/>
                    </a:lnTo>
                    <a:lnTo>
                      <a:pt x="803" y="863"/>
                    </a:lnTo>
                    <a:lnTo>
                      <a:pt x="808" y="873"/>
                    </a:lnTo>
                    <a:lnTo>
                      <a:pt x="813" y="875"/>
                    </a:lnTo>
                    <a:lnTo>
                      <a:pt x="818" y="933"/>
                    </a:lnTo>
                    <a:lnTo>
                      <a:pt x="823" y="920"/>
                    </a:lnTo>
                    <a:lnTo>
                      <a:pt x="828" y="890"/>
                    </a:lnTo>
                    <a:lnTo>
                      <a:pt x="833" y="885"/>
                    </a:lnTo>
                    <a:lnTo>
                      <a:pt x="838" y="950"/>
                    </a:lnTo>
                    <a:lnTo>
                      <a:pt x="843" y="921"/>
                    </a:lnTo>
                    <a:lnTo>
                      <a:pt x="848" y="905"/>
                    </a:lnTo>
                    <a:lnTo>
                      <a:pt x="853" y="868"/>
                    </a:lnTo>
                    <a:lnTo>
                      <a:pt x="859" y="886"/>
                    </a:lnTo>
                    <a:lnTo>
                      <a:pt x="864" y="936"/>
                    </a:lnTo>
                    <a:lnTo>
                      <a:pt x="869" y="910"/>
                    </a:lnTo>
                    <a:lnTo>
                      <a:pt x="874" y="916"/>
                    </a:lnTo>
                    <a:lnTo>
                      <a:pt x="879" y="903"/>
                    </a:lnTo>
                    <a:lnTo>
                      <a:pt x="884" y="928"/>
                    </a:lnTo>
                    <a:lnTo>
                      <a:pt x="889" y="881"/>
                    </a:lnTo>
                    <a:lnTo>
                      <a:pt x="894" y="892"/>
                    </a:lnTo>
                    <a:lnTo>
                      <a:pt x="899" y="937"/>
                    </a:lnTo>
                    <a:lnTo>
                      <a:pt x="904" y="865"/>
                    </a:lnTo>
                    <a:lnTo>
                      <a:pt x="909" y="915"/>
                    </a:lnTo>
                    <a:lnTo>
                      <a:pt x="914" y="878"/>
                    </a:lnTo>
                    <a:lnTo>
                      <a:pt x="919" y="881"/>
                    </a:lnTo>
                    <a:lnTo>
                      <a:pt x="924" y="916"/>
                    </a:lnTo>
                    <a:lnTo>
                      <a:pt x="929" y="885"/>
                    </a:lnTo>
                    <a:lnTo>
                      <a:pt x="935" y="892"/>
                    </a:lnTo>
                    <a:lnTo>
                      <a:pt x="940" y="855"/>
                    </a:lnTo>
                    <a:lnTo>
                      <a:pt x="945" y="913"/>
                    </a:lnTo>
                    <a:lnTo>
                      <a:pt x="950" y="922"/>
                    </a:lnTo>
                    <a:lnTo>
                      <a:pt x="955" y="913"/>
                    </a:lnTo>
                    <a:lnTo>
                      <a:pt x="960" y="902"/>
                    </a:lnTo>
                    <a:lnTo>
                      <a:pt x="965" y="926"/>
                    </a:lnTo>
                    <a:lnTo>
                      <a:pt x="970" y="900"/>
                    </a:lnTo>
                    <a:lnTo>
                      <a:pt x="975" y="889"/>
                    </a:lnTo>
                    <a:lnTo>
                      <a:pt x="980" y="913"/>
                    </a:lnTo>
                    <a:lnTo>
                      <a:pt x="985" y="912"/>
                    </a:lnTo>
                    <a:lnTo>
                      <a:pt x="990" y="934"/>
                    </a:lnTo>
                    <a:lnTo>
                      <a:pt x="995" y="906"/>
                    </a:lnTo>
                    <a:lnTo>
                      <a:pt x="1000" y="900"/>
                    </a:lnTo>
                    <a:lnTo>
                      <a:pt x="1005" y="905"/>
                    </a:lnTo>
                    <a:lnTo>
                      <a:pt x="1010" y="900"/>
                    </a:lnTo>
                    <a:lnTo>
                      <a:pt x="1015" y="893"/>
                    </a:lnTo>
                    <a:lnTo>
                      <a:pt x="1020" y="909"/>
                    </a:lnTo>
                    <a:lnTo>
                      <a:pt x="1025" y="884"/>
                    </a:lnTo>
                    <a:lnTo>
                      <a:pt x="1030" y="875"/>
                    </a:lnTo>
                    <a:lnTo>
                      <a:pt x="1035" y="868"/>
                    </a:lnTo>
                    <a:lnTo>
                      <a:pt x="1040" y="904"/>
                    </a:lnTo>
                    <a:lnTo>
                      <a:pt x="1045" y="921"/>
                    </a:lnTo>
                    <a:lnTo>
                      <a:pt x="1051" y="859"/>
                    </a:lnTo>
                    <a:lnTo>
                      <a:pt x="1056" y="941"/>
                    </a:lnTo>
                    <a:lnTo>
                      <a:pt x="1061" y="880"/>
                    </a:lnTo>
                    <a:lnTo>
                      <a:pt x="1066" y="876"/>
                    </a:lnTo>
                    <a:lnTo>
                      <a:pt x="1071" y="906"/>
                    </a:lnTo>
                    <a:lnTo>
                      <a:pt x="1076" y="926"/>
                    </a:lnTo>
                    <a:lnTo>
                      <a:pt x="1081" y="914"/>
                    </a:lnTo>
                    <a:lnTo>
                      <a:pt x="1086" y="863"/>
                    </a:lnTo>
                    <a:lnTo>
                      <a:pt x="1091" y="868"/>
                    </a:lnTo>
                    <a:lnTo>
                      <a:pt x="1096" y="898"/>
                    </a:lnTo>
                    <a:lnTo>
                      <a:pt x="1101" y="916"/>
                    </a:lnTo>
                    <a:lnTo>
                      <a:pt x="1106" y="938"/>
                    </a:lnTo>
                    <a:lnTo>
                      <a:pt x="1111" y="906"/>
                    </a:lnTo>
                    <a:lnTo>
                      <a:pt x="1116" y="880"/>
                    </a:lnTo>
                    <a:lnTo>
                      <a:pt x="1121" y="914"/>
                    </a:lnTo>
                    <a:lnTo>
                      <a:pt x="1126" y="914"/>
                    </a:lnTo>
                    <a:lnTo>
                      <a:pt x="1132" y="920"/>
                    </a:lnTo>
                    <a:lnTo>
                      <a:pt x="1137" y="890"/>
                    </a:lnTo>
                    <a:lnTo>
                      <a:pt x="1142" y="912"/>
                    </a:lnTo>
                    <a:lnTo>
                      <a:pt x="1147" y="917"/>
                    </a:lnTo>
                    <a:lnTo>
                      <a:pt x="1152" y="952"/>
                    </a:lnTo>
                    <a:lnTo>
                      <a:pt x="1157" y="876"/>
                    </a:lnTo>
                    <a:lnTo>
                      <a:pt x="1162" y="909"/>
                    </a:lnTo>
                    <a:lnTo>
                      <a:pt x="1167" y="907"/>
                    </a:lnTo>
                    <a:lnTo>
                      <a:pt x="1172" y="907"/>
                    </a:lnTo>
                    <a:lnTo>
                      <a:pt x="1177" y="889"/>
                    </a:lnTo>
                    <a:lnTo>
                      <a:pt x="1182" y="884"/>
                    </a:lnTo>
                    <a:lnTo>
                      <a:pt x="1187" y="1177"/>
                    </a:lnTo>
                    <a:lnTo>
                      <a:pt x="1192" y="1045"/>
                    </a:lnTo>
                    <a:lnTo>
                      <a:pt x="1197" y="949"/>
                    </a:lnTo>
                    <a:lnTo>
                      <a:pt x="1202" y="936"/>
                    </a:lnTo>
                    <a:lnTo>
                      <a:pt x="1207" y="953"/>
                    </a:lnTo>
                    <a:lnTo>
                      <a:pt x="1212" y="973"/>
                    </a:lnTo>
                    <a:lnTo>
                      <a:pt x="1217" y="965"/>
                    </a:lnTo>
                    <a:lnTo>
                      <a:pt x="1222" y="949"/>
                    </a:lnTo>
                    <a:lnTo>
                      <a:pt x="1227" y="923"/>
                    </a:lnTo>
                    <a:lnTo>
                      <a:pt x="1233" y="962"/>
                    </a:lnTo>
                    <a:lnTo>
                      <a:pt x="1238" y="928"/>
                    </a:lnTo>
                    <a:lnTo>
                      <a:pt x="1243" y="953"/>
                    </a:lnTo>
                    <a:lnTo>
                      <a:pt x="1248" y="913"/>
                    </a:lnTo>
                    <a:lnTo>
                      <a:pt x="1253" y="940"/>
                    </a:lnTo>
                    <a:lnTo>
                      <a:pt x="1258" y="908"/>
                    </a:lnTo>
                    <a:lnTo>
                      <a:pt x="1263" y="893"/>
                    </a:lnTo>
                    <a:lnTo>
                      <a:pt x="1268" y="931"/>
                    </a:lnTo>
                    <a:lnTo>
                      <a:pt x="1273" y="939"/>
                    </a:lnTo>
                    <a:lnTo>
                      <a:pt x="1278" y="920"/>
                    </a:lnTo>
                    <a:lnTo>
                      <a:pt x="1283" y="922"/>
                    </a:lnTo>
                    <a:lnTo>
                      <a:pt x="1288" y="908"/>
                    </a:lnTo>
                    <a:lnTo>
                      <a:pt x="1293" y="916"/>
                    </a:lnTo>
                    <a:lnTo>
                      <a:pt x="1298" y="879"/>
                    </a:lnTo>
                    <a:lnTo>
                      <a:pt x="1303" y="968"/>
                    </a:lnTo>
                    <a:lnTo>
                      <a:pt x="1308" y="955"/>
                    </a:lnTo>
                    <a:lnTo>
                      <a:pt x="1313" y="904"/>
                    </a:lnTo>
                    <a:lnTo>
                      <a:pt x="1318" y="945"/>
                    </a:lnTo>
                    <a:lnTo>
                      <a:pt x="1324" y="954"/>
                    </a:lnTo>
                    <a:lnTo>
                      <a:pt x="1329" y="924"/>
                    </a:lnTo>
                    <a:lnTo>
                      <a:pt x="1334" y="914"/>
                    </a:lnTo>
                    <a:lnTo>
                      <a:pt x="1339" y="916"/>
                    </a:lnTo>
                    <a:lnTo>
                      <a:pt x="1344" y="927"/>
                    </a:lnTo>
                    <a:lnTo>
                      <a:pt x="1349" y="932"/>
                    </a:lnTo>
                    <a:lnTo>
                      <a:pt x="1354" y="895"/>
                    </a:lnTo>
                    <a:lnTo>
                      <a:pt x="1359" y="924"/>
                    </a:lnTo>
                    <a:lnTo>
                      <a:pt x="1364" y="907"/>
                    </a:lnTo>
                    <a:lnTo>
                      <a:pt x="1369" y="958"/>
                    </a:lnTo>
                    <a:lnTo>
                      <a:pt x="1374" y="931"/>
                    </a:lnTo>
                    <a:lnTo>
                      <a:pt x="1379" y="905"/>
                    </a:lnTo>
                    <a:lnTo>
                      <a:pt x="1384" y="958"/>
                    </a:lnTo>
                    <a:lnTo>
                      <a:pt x="1389" y="970"/>
                    </a:lnTo>
                    <a:lnTo>
                      <a:pt x="1394" y="921"/>
                    </a:lnTo>
                    <a:lnTo>
                      <a:pt x="1399" y="890"/>
                    </a:lnTo>
                    <a:lnTo>
                      <a:pt x="1404" y="958"/>
                    </a:lnTo>
                    <a:lnTo>
                      <a:pt x="1410" y="954"/>
                    </a:lnTo>
                    <a:lnTo>
                      <a:pt x="1415" y="929"/>
                    </a:lnTo>
                    <a:lnTo>
                      <a:pt x="1420" y="921"/>
                    </a:lnTo>
                    <a:lnTo>
                      <a:pt x="1425" y="955"/>
                    </a:lnTo>
                    <a:lnTo>
                      <a:pt x="1430" y="962"/>
                    </a:lnTo>
                    <a:lnTo>
                      <a:pt x="1435" y="930"/>
                    </a:lnTo>
                    <a:lnTo>
                      <a:pt x="1440" y="921"/>
                    </a:lnTo>
                    <a:lnTo>
                      <a:pt x="1445" y="957"/>
                    </a:lnTo>
                    <a:lnTo>
                      <a:pt x="1450" y="903"/>
                    </a:lnTo>
                    <a:lnTo>
                      <a:pt x="1455" y="968"/>
                    </a:lnTo>
                    <a:lnTo>
                      <a:pt x="1460" y="993"/>
                    </a:lnTo>
                    <a:lnTo>
                      <a:pt x="1465" y="936"/>
                    </a:lnTo>
                    <a:lnTo>
                      <a:pt x="1470" y="955"/>
                    </a:lnTo>
                    <a:lnTo>
                      <a:pt x="1475" y="936"/>
                    </a:lnTo>
                    <a:lnTo>
                      <a:pt x="1480" y="903"/>
                    </a:lnTo>
                    <a:lnTo>
                      <a:pt x="1485" y="921"/>
                    </a:lnTo>
                    <a:lnTo>
                      <a:pt x="1490" y="927"/>
                    </a:lnTo>
                    <a:lnTo>
                      <a:pt x="1495" y="910"/>
                    </a:lnTo>
                    <a:lnTo>
                      <a:pt x="1500" y="936"/>
                    </a:lnTo>
                    <a:lnTo>
                      <a:pt x="1505" y="926"/>
                    </a:lnTo>
                    <a:lnTo>
                      <a:pt x="1510" y="895"/>
                    </a:lnTo>
                    <a:lnTo>
                      <a:pt x="1515" y="941"/>
                    </a:lnTo>
                    <a:lnTo>
                      <a:pt x="1521" y="912"/>
                    </a:lnTo>
                    <a:lnTo>
                      <a:pt x="1526" y="944"/>
                    </a:lnTo>
                    <a:lnTo>
                      <a:pt x="1531" y="922"/>
                    </a:lnTo>
                    <a:lnTo>
                      <a:pt x="1536" y="907"/>
                    </a:lnTo>
                    <a:lnTo>
                      <a:pt x="1541" y="943"/>
                    </a:lnTo>
                    <a:lnTo>
                      <a:pt x="1546" y="954"/>
                    </a:lnTo>
                    <a:lnTo>
                      <a:pt x="1551" y="932"/>
                    </a:lnTo>
                    <a:lnTo>
                      <a:pt x="1556" y="894"/>
                    </a:lnTo>
                    <a:lnTo>
                      <a:pt x="1561" y="926"/>
                    </a:lnTo>
                    <a:lnTo>
                      <a:pt x="1566" y="954"/>
                    </a:lnTo>
                    <a:lnTo>
                      <a:pt x="1571" y="963"/>
                    </a:lnTo>
                    <a:lnTo>
                      <a:pt x="1576" y="926"/>
                    </a:lnTo>
                    <a:lnTo>
                      <a:pt x="1581" y="961"/>
                    </a:lnTo>
                    <a:lnTo>
                      <a:pt x="1586" y="928"/>
                    </a:lnTo>
                    <a:lnTo>
                      <a:pt x="1591" y="951"/>
                    </a:lnTo>
                    <a:lnTo>
                      <a:pt x="1596" y="946"/>
                    </a:lnTo>
                    <a:lnTo>
                      <a:pt x="1602" y="904"/>
                    </a:lnTo>
                    <a:lnTo>
                      <a:pt x="1607" y="966"/>
                    </a:lnTo>
                    <a:lnTo>
                      <a:pt x="1612" y="941"/>
                    </a:lnTo>
                    <a:lnTo>
                      <a:pt x="1617" y="926"/>
                    </a:lnTo>
                    <a:lnTo>
                      <a:pt x="1622" y="964"/>
                    </a:lnTo>
                    <a:lnTo>
                      <a:pt x="1627" y="960"/>
                    </a:lnTo>
                    <a:lnTo>
                      <a:pt x="1632" y="922"/>
                    </a:lnTo>
                    <a:lnTo>
                      <a:pt x="1637" y="928"/>
                    </a:lnTo>
                    <a:lnTo>
                      <a:pt x="1642" y="923"/>
                    </a:lnTo>
                    <a:lnTo>
                      <a:pt x="1647" y="946"/>
                    </a:lnTo>
                    <a:lnTo>
                      <a:pt x="1652" y="952"/>
                    </a:lnTo>
                    <a:lnTo>
                      <a:pt x="1657" y="919"/>
                    </a:lnTo>
                    <a:lnTo>
                      <a:pt x="1662" y="910"/>
                    </a:lnTo>
                    <a:lnTo>
                      <a:pt x="1667" y="925"/>
                    </a:lnTo>
                    <a:lnTo>
                      <a:pt x="1672" y="952"/>
                    </a:lnTo>
                    <a:lnTo>
                      <a:pt x="1677" y="961"/>
                    </a:lnTo>
                    <a:lnTo>
                      <a:pt x="1682" y="922"/>
                    </a:lnTo>
                    <a:lnTo>
                      <a:pt x="1687" y="882"/>
                    </a:lnTo>
                    <a:lnTo>
                      <a:pt x="1692" y="843"/>
                    </a:lnTo>
                    <a:lnTo>
                      <a:pt x="1697" y="803"/>
                    </a:lnTo>
                    <a:lnTo>
                      <a:pt x="1702" y="763"/>
                    </a:lnTo>
                    <a:lnTo>
                      <a:pt x="1707" y="724"/>
                    </a:lnTo>
                    <a:lnTo>
                      <a:pt x="1712" y="684"/>
                    </a:lnTo>
                    <a:lnTo>
                      <a:pt x="1713" y="682"/>
                    </a:lnTo>
                  </a:path>
                </a:pathLst>
              </a:custGeom>
              <a:noFill/>
              <a:ln w="63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 name="Rectangle 434">
                <a:extLst>
                  <a:ext uri="{FF2B5EF4-FFF2-40B4-BE49-F238E27FC236}">
                    <a16:creationId xmlns:a16="http://schemas.microsoft.com/office/drawing/2014/main" id="{E670EE35-A5D7-4ACF-8CB6-7D0ED655D9CE}"/>
                  </a:ext>
                </a:extLst>
              </p:cNvPr>
              <p:cNvSpPr>
                <a:spLocks noChangeArrowheads="1"/>
              </p:cNvSpPr>
              <p:nvPr/>
            </p:nvSpPr>
            <p:spPr bwMode="auto">
              <a:xfrm>
                <a:off x="4348" y="1113"/>
                <a:ext cx="868" cy="5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Rectangle 435">
                <a:extLst>
                  <a:ext uri="{FF2B5EF4-FFF2-40B4-BE49-F238E27FC236}">
                    <a16:creationId xmlns:a16="http://schemas.microsoft.com/office/drawing/2014/main" id="{413B7BC0-7898-495D-9DA7-6CB949C00635}"/>
                  </a:ext>
                </a:extLst>
              </p:cNvPr>
              <p:cNvSpPr>
                <a:spLocks noChangeArrowheads="1"/>
              </p:cNvSpPr>
              <p:nvPr/>
            </p:nvSpPr>
            <p:spPr bwMode="auto">
              <a:xfrm>
                <a:off x="4626" y="1134"/>
                <a:ext cx="63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1" name="Line 436">
                <a:extLst>
                  <a:ext uri="{FF2B5EF4-FFF2-40B4-BE49-F238E27FC236}">
                    <a16:creationId xmlns:a16="http://schemas.microsoft.com/office/drawing/2014/main" id="{7BB966D9-7F57-43B9-86FC-5EBA15A99B28}"/>
                  </a:ext>
                </a:extLst>
              </p:cNvPr>
              <p:cNvSpPr>
                <a:spLocks noChangeShapeType="1"/>
              </p:cNvSpPr>
              <p:nvPr/>
            </p:nvSpPr>
            <p:spPr bwMode="auto">
              <a:xfrm>
                <a:off x="4372" y="1173"/>
                <a:ext cx="236" cy="0"/>
              </a:xfrm>
              <a:prstGeom prst="line">
                <a:avLst/>
              </a:prstGeom>
              <a:noFill/>
              <a:ln w="19050" cap="flat">
                <a:solidFill>
                  <a:srgbClr val="0072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Rectangle 437">
                <a:extLst>
                  <a:ext uri="{FF2B5EF4-FFF2-40B4-BE49-F238E27FC236}">
                    <a16:creationId xmlns:a16="http://schemas.microsoft.com/office/drawing/2014/main" id="{68677348-3412-4624-BFDF-4F5999BD81EC}"/>
                  </a:ext>
                </a:extLst>
              </p:cNvPr>
              <p:cNvSpPr>
                <a:spLocks noChangeArrowheads="1"/>
              </p:cNvSpPr>
              <p:nvPr/>
            </p:nvSpPr>
            <p:spPr bwMode="auto">
              <a:xfrm>
                <a:off x="4626" y="1238"/>
                <a:ext cx="5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Datasheet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3" name="Line 438">
                <a:extLst>
                  <a:ext uri="{FF2B5EF4-FFF2-40B4-BE49-F238E27FC236}">
                    <a16:creationId xmlns:a16="http://schemas.microsoft.com/office/drawing/2014/main" id="{7F717581-8101-4308-BA26-BB87B1056E11}"/>
                  </a:ext>
                </a:extLst>
              </p:cNvPr>
              <p:cNvSpPr>
                <a:spLocks noChangeShapeType="1"/>
              </p:cNvSpPr>
              <p:nvPr/>
            </p:nvSpPr>
            <p:spPr bwMode="auto">
              <a:xfrm>
                <a:off x="4372" y="1276"/>
                <a:ext cx="236" cy="0"/>
              </a:xfrm>
              <a:prstGeom prst="line">
                <a:avLst/>
              </a:prstGeom>
              <a:noFill/>
              <a:ln w="6350"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Rectangle 439">
                <a:extLst>
                  <a:ext uri="{FF2B5EF4-FFF2-40B4-BE49-F238E27FC236}">
                    <a16:creationId xmlns:a16="http://schemas.microsoft.com/office/drawing/2014/main" id="{7967AD07-C248-4681-A960-E58FDA3C0A09}"/>
                  </a:ext>
                </a:extLst>
              </p:cNvPr>
              <p:cNvSpPr>
                <a:spLocks noChangeArrowheads="1"/>
              </p:cNvSpPr>
              <p:nvPr/>
            </p:nvSpPr>
            <p:spPr bwMode="auto">
              <a:xfrm>
                <a:off x="4626" y="1341"/>
                <a:ext cx="58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Measured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5" name="Line 440">
                <a:extLst>
                  <a:ext uri="{FF2B5EF4-FFF2-40B4-BE49-F238E27FC236}">
                    <a16:creationId xmlns:a16="http://schemas.microsoft.com/office/drawing/2014/main" id="{C4AFF2BD-29F3-4A16-B83C-BA22279F1DCF}"/>
                  </a:ext>
                </a:extLst>
              </p:cNvPr>
              <p:cNvSpPr>
                <a:spLocks noChangeShapeType="1"/>
              </p:cNvSpPr>
              <p:nvPr/>
            </p:nvSpPr>
            <p:spPr bwMode="auto">
              <a:xfrm>
                <a:off x="4372" y="1378"/>
                <a:ext cx="236"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 name="Rectangle 441">
                <a:extLst>
                  <a:ext uri="{FF2B5EF4-FFF2-40B4-BE49-F238E27FC236}">
                    <a16:creationId xmlns:a16="http://schemas.microsoft.com/office/drawing/2014/main" id="{1EF4A377-322E-4BDC-BD60-3159D849A2F3}"/>
                  </a:ext>
                </a:extLst>
              </p:cNvPr>
              <p:cNvSpPr>
                <a:spLocks noChangeArrowheads="1"/>
              </p:cNvSpPr>
              <p:nvPr/>
            </p:nvSpPr>
            <p:spPr bwMode="auto">
              <a:xfrm>
                <a:off x="4626" y="1441"/>
                <a:ext cx="31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DT GA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7" name="Line 442">
                <a:extLst>
                  <a:ext uri="{FF2B5EF4-FFF2-40B4-BE49-F238E27FC236}">
                    <a16:creationId xmlns:a16="http://schemas.microsoft.com/office/drawing/2014/main" id="{3ECCD0E9-BFAA-41FF-997D-F8D38C696823}"/>
                  </a:ext>
                </a:extLst>
              </p:cNvPr>
              <p:cNvSpPr>
                <a:spLocks noChangeShapeType="1"/>
              </p:cNvSpPr>
              <p:nvPr/>
            </p:nvSpPr>
            <p:spPr bwMode="auto">
              <a:xfrm>
                <a:off x="4372" y="1481"/>
                <a:ext cx="236" cy="0"/>
              </a:xfrm>
              <a:prstGeom prst="line">
                <a:avLst/>
              </a:prstGeom>
              <a:noFill/>
              <a:ln w="19050"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 name="Rectangle 443">
                <a:extLst>
                  <a:ext uri="{FF2B5EF4-FFF2-40B4-BE49-F238E27FC236}">
                    <a16:creationId xmlns:a16="http://schemas.microsoft.com/office/drawing/2014/main" id="{92371598-0B9F-4FD4-87B3-36035FE79575}"/>
                  </a:ext>
                </a:extLst>
              </p:cNvPr>
              <p:cNvSpPr>
                <a:spLocks noChangeArrowheads="1"/>
              </p:cNvSpPr>
              <p:nvPr/>
            </p:nvSpPr>
            <p:spPr bwMode="auto">
              <a:xfrm>
                <a:off x="4626" y="1544"/>
                <a:ext cx="22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9" name="Line 444">
                <a:extLst>
                  <a:ext uri="{FF2B5EF4-FFF2-40B4-BE49-F238E27FC236}">
                    <a16:creationId xmlns:a16="http://schemas.microsoft.com/office/drawing/2014/main" id="{94634E8D-ECCD-491A-B27E-4BC47CD45DA4}"/>
                  </a:ext>
                </a:extLst>
              </p:cNvPr>
              <p:cNvSpPr>
                <a:spLocks noChangeShapeType="1"/>
              </p:cNvSpPr>
              <p:nvPr/>
            </p:nvSpPr>
            <p:spPr bwMode="auto">
              <a:xfrm>
                <a:off x="4372" y="1583"/>
                <a:ext cx="236" cy="0"/>
              </a:xfrm>
              <a:prstGeom prst="line">
                <a:avLst/>
              </a:prstGeom>
              <a:noFill/>
              <a:ln w="63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Rectangle 445">
                <a:extLst>
                  <a:ext uri="{FF2B5EF4-FFF2-40B4-BE49-F238E27FC236}">
                    <a16:creationId xmlns:a16="http://schemas.microsoft.com/office/drawing/2014/main" id="{8515DB53-5647-4226-B38D-261AF64A441B}"/>
                  </a:ext>
                </a:extLst>
              </p:cNvPr>
              <p:cNvSpPr>
                <a:spLocks noChangeArrowheads="1"/>
              </p:cNvSpPr>
              <p:nvPr/>
            </p:nvSpPr>
            <p:spPr bwMode="auto">
              <a:xfrm>
                <a:off x="4348" y="1113"/>
                <a:ext cx="868" cy="530"/>
              </a:xfrm>
              <a:prstGeom prst="rect">
                <a:avLst/>
              </a:prstGeom>
              <a:noFill/>
              <a:ln w="6350" cap="flat">
                <a:solidFill>
                  <a:srgbClr val="2626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9" name="Rectangle 35">
              <a:extLst>
                <a:ext uri="{FF2B5EF4-FFF2-40B4-BE49-F238E27FC236}">
                  <a16:creationId xmlns:a16="http://schemas.microsoft.com/office/drawing/2014/main" id="{04580FF2-87FC-4199-87F1-D6527E631DC8}"/>
                </a:ext>
              </a:extLst>
            </p:cNvPr>
            <p:cNvSpPr>
              <a:spLocks noChangeArrowheads="1"/>
            </p:cNvSpPr>
            <p:nvPr/>
          </p:nvSpPr>
          <p:spPr bwMode="auto">
            <a:xfrm>
              <a:off x="1724497" y="4750271"/>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 name="Rectangle 36">
              <a:extLst>
                <a:ext uri="{FF2B5EF4-FFF2-40B4-BE49-F238E27FC236}">
                  <a16:creationId xmlns:a16="http://schemas.microsoft.com/office/drawing/2014/main" id="{4C59B643-165A-4189-869C-3F50B3CF0424}"/>
                </a:ext>
              </a:extLst>
            </p:cNvPr>
            <p:cNvSpPr>
              <a:spLocks noChangeArrowheads="1"/>
            </p:cNvSpPr>
            <p:nvPr/>
          </p:nvSpPr>
          <p:spPr bwMode="auto">
            <a:xfrm>
              <a:off x="1724497" y="4164483"/>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 name="Rectangle 37">
              <a:extLst>
                <a:ext uri="{FF2B5EF4-FFF2-40B4-BE49-F238E27FC236}">
                  <a16:creationId xmlns:a16="http://schemas.microsoft.com/office/drawing/2014/main" id="{20C44293-7D66-4587-B29B-53846E953423}"/>
                </a:ext>
              </a:extLst>
            </p:cNvPr>
            <p:cNvSpPr>
              <a:spLocks noChangeArrowheads="1"/>
            </p:cNvSpPr>
            <p:nvPr/>
          </p:nvSpPr>
          <p:spPr bwMode="auto">
            <a:xfrm>
              <a:off x="1724497" y="3570758"/>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 name="Rectangle 38">
              <a:extLst>
                <a:ext uri="{FF2B5EF4-FFF2-40B4-BE49-F238E27FC236}">
                  <a16:creationId xmlns:a16="http://schemas.microsoft.com/office/drawing/2014/main" id="{37AC3F23-7626-4C38-8554-342DBE7D65DF}"/>
                </a:ext>
              </a:extLst>
            </p:cNvPr>
            <p:cNvSpPr>
              <a:spLocks noChangeArrowheads="1"/>
            </p:cNvSpPr>
            <p:nvPr/>
          </p:nvSpPr>
          <p:spPr bwMode="auto">
            <a:xfrm>
              <a:off x="1724497" y="2984971"/>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39">
              <a:extLst>
                <a:ext uri="{FF2B5EF4-FFF2-40B4-BE49-F238E27FC236}">
                  <a16:creationId xmlns:a16="http://schemas.microsoft.com/office/drawing/2014/main" id="{5B193151-E7E4-465A-93E8-F978B2CB119B}"/>
                </a:ext>
              </a:extLst>
            </p:cNvPr>
            <p:cNvSpPr>
              <a:spLocks noChangeArrowheads="1"/>
            </p:cNvSpPr>
            <p:nvPr/>
          </p:nvSpPr>
          <p:spPr bwMode="auto">
            <a:xfrm>
              <a:off x="1724497" y="2391246"/>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Rectangle 40">
              <a:extLst>
                <a:ext uri="{FF2B5EF4-FFF2-40B4-BE49-F238E27FC236}">
                  <a16:creationId xmlns:a16="http://schemas.microsoft.com/office/drawing/2014/main" id="{3567859C-F96E-474F-88EB-9040389E2A4C}"/>
                </a:ext>
              </a:extLst>
            </p:cNvPr>
            <p:cNvSpPr>
              <a:spLocks noChangeArrowheads="1"/>
            </p:cNvSpPr>
            <p:nvPr/>
          </p:nvSpPr>
          <p:spPr bwMode="auto">
            <a:xfrm>
              <a:off x="1724497" y="1805458"/>
              <a:ext cx="2794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Rectangle 16">
              <a:extLst>
                <a:ext uri="{FF2B5EF4-FFF2-40B4-BE49-F238E27FC236}">
                  <a16:creationId xmlns:a16="http://schemas.microsoft.com/office/drawing/2014/main" id="{C0916078-417B-448B-AC95-AB449748FA5A}"/>
                </a:ext>
              </a:extLst>
            </p:cNvPr>
            <p:cNvSpPr>
              <a:spLocks noChangeArrowheads="1"/>
            </p:cNvSpPr>
            <p:nvPr/>
          </p:nvSpPr>
          <p:spPr bwMode="auto">
            <a:xfrm>
              <a:off x="2030348" y="5331803"/>
              <a:ext cx="1778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7" name="Rectangle 17">
              <a:extLst>
                <a:ext uri="{FF2B5EF4-FFF2-40B4-BE49-F238E27FC236}">
                  <a16:creationId xmlns:a16="http://schemas.microsoft.com/office/drawing/2014/main" id="{CBF0F8F7-6E64-4E34-8599-C194370B2E58}"/>
                </a:ext>
              </a:extLst>
            </p:cNvPr>
            <p:cNvSpPr>
              <a:spLocks noChangeArrowheads="1"/>
            </p:cNvSpPr>
            <p:nvPr/>
          </p:nvSpPr>
          <p:spPr bwMode="auto">
            <a:xfrm>
              <a:off x="2735198" y="5331803"/>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8" name="Rectangle 18">
              <a:extLst>
                <a:ext uri="{FF2B5EF4-FFF2-40B4-BE49-F238E27FC236}">
                  <a16:creationId xmlns:a16="http://schemas.microsoft.com/office/drawing/2014/main" id="{CC1A5CB9-3251-463A-9CAF-35DE537C9A9D}"/>
                </a:ext>
              </a:extLst>
            </p:cNvPr>
            <p:cNvSpPr>
              <a:spLocks noChangeArrowheads="1"/>
            </p:cNvSpPr>
            <p:nvPr/>
          </p:nvSpPr>
          <p:spPr bwMode="auto">
            <a:xfrm>
              <a:off x="3532123" y="5331803"/>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 name="Rectangle 19">
              <a:extLst>
                <a:ext uri="{FF2B5EF4-FFF2-40B4-BE49-F238E27FC236}">
                  <a16:creationId xmlns:a16="http://schemas.microsoft.com/office/drawing/2014/main" id="{73370034-E136-4393-88C3-4ACF0F03F936}"/>
                </a:ext>
              </a:extLst>
            </p:cNvPr>
            <p:cNvSpPr>
              <a:spLocks noChangeArrowheads="1"/>
            </p:cNvSpPr>
            <p:nvPr/>
          </p:nvSpPr>
          <p:spPr bwMode="auto">
            <a:xfrm>
              <a:off x="4336985" y="5331803"/>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 name="Rectangle 20">
              <a:extLst>
                <a:ext uri="{FF2B5EF4-FFF2-40B4-BE49-F238E27FC236}">
                  <a16:creationId xmlns:a16="http://schemas.microsoft.com/office/drawing/2014/main" id="{7ED66668-6EA1-435A-BEE9-238B002B69E4}"/>
                </a:ext>
              </a:extLst>
            </p:cNvPr>
            <p:cNvSpPr>
              <a:spLocks noChangeArrowheads="1"/>
            </p:cNvSpPr>
            <p:nvPr/>
          </p:nvSpPr>
          <p:spPr bwMode="auto">
            <a:xfrm>
              <a:off x="3074923" y="5595328"/>
              <a:ext cx="820738" cy="288925"/>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262626"/>
                  </a:solidFill>
                  <a:effectLst/>
                  <a:latin typeface="Arial" panose="020B0604020202020204" pitchFamily="34" charset="0"/>
                </a:rPr>
                <a:t>Time (s)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1" name="Rectangle 16">
              <a:extLst>
                <a:ext uri="{FF2B5EF4-FFF2-40B4-BE49-F238E27FC236}">
                  <a16:creationId xmlns:a16="http://schemas.microsoft.com/office/drawing/2014/main" id="{FC0D9B79-3E93-49F6-84EE-AAC77BF47840}"/>
                </a:ext>
              </a:extLst>
            </p:cNvPr>
            <p:cNvSpPr>
              <a:spLocks noChangeArrowheads="1"/>
            </p:cNvSpPr>
            <p:nvPr/>
          </p:nvSpPr>
          <p:spPr bwMode="auto">
            <a:xfrm>
              <a:off x="5558567" y="5323866"/>
              <a:ext cx="1778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2" name="Rectangle 17">
              <a:extLst>
                <a:ext uri="{FF2B5EF4-FFF2-40B4-BE49-F238E27FC236}">
                  <a16:creationId xmlns:a16="http://schemas.microsoft.com/office/drawing/2014/main" id="{1CF9E263-AC43-46A8-8768-042C9D5DB16F}"/>
                </a:ext>
              </a:extLst>
            </p:cNvPr>
            <p:cNvSpPr>
              <a:spLocks noChangeArrowheads="1"/>
            </p:cNvSpPr>
            <p:nvPr/>
          </p:nvSpPr>
          <p:spPr bwMode="auto">
            <a:xfrm>
              <a:off x="6263417" y="5323866"/>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3" name="Rectangle 18">
              <a:extLst>
                <a:ext uri="{FF2B5EF4-FFF2-40B4-BE49-F238E27FC236}">
                  <a16:creationId xmlns:a16="http://schemas.microsoft.com/office/drawing/2014/main" id="{59063A62-6ED4-43C3-BEAF-D96C9DA142BD}"/>
                </a:ext>
              </a:extLst>
            </p:cNvPr>
            <p:cNvSpPr>
              <a:spLocks noChangeArrowheads="1"/>
            </p:cNvSpPr>
            <p:nvPr/>
          </p:nvSpPr>
          <p:spPr bwMode="auto">
            <a:xfrm>
              <a:off x="7060342" y="5323866"/>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 name="Rectangle 19">
              <a:extLst>
                <a:ext uri="{FF2B5EF4-FFF2-40B4-BE49-F238E27FC236}">
                  <a16:creationId xmlns:a16="http://schemas.microsoft.com/office/drawing/2014/main" id="{5C54B596-4980-4ADE-81AC-70A3ED44A59E}"/>
                </a:ext>
              </a:extLst>
            </p:cNvPr>
            <p:cNvSpPr>
              <a:spLocks noChangeArrowheads="1"/>
            </p:cNvSpPr>
            <p:nvPr/>
          </p:nvSpPr>
          <p:spPr bwMode="auto">
            <a:xfrm>
              <a:off x="7865204" y="5323866"/>
              <a:ext cx="379413"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 name="Rectangle 20">
              <a:extLst>
                <a:ext uri="{FF2B5EF4-FFF2-40B4-BE49-F238E27FC236}">
                  <a16:creationId xmlns:a16="http://schemas.microsoft.com/office/drawing/2014/main" id="{E19245B6-C77A-49F2-BC98-785F5675A4D4}"/>
                </a:ext>
              </a:extLst>
            </p:cNvPr>
            <p:cNvSpPr>
              <a:spLocks noChangeArrowheads="1"/>
            </p:cNvSpPr>
            <p:nvPr/>
          </p:nvSpPr>
          <p:spPr bwMode="auto">
            <a:xfrm>
              <a:off x="6603142" y="5587391"/>
              <a:ext cx="820738" cy="288925"/>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262626"/>
                  </a:solidFill>
                  <a:effectLst/>
                  <a:latin typeface="Arial" panose="020B0604020202020204" pitchFamily="34" charset="0"/>
                </a:rPr>
                <a:t>Time (s)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7" name="Rectangle 99">
              <a:extLst>
                <a:ext uri="{FF2B5EF4-FFF2-40B4-BE49-F238E27FC236}">
                  <a16:creationId xmlns:a16="http://schemas.microsoft.com/office/drawing/2014/main" id="{9AD38D45-9A77-45EF-869A-FD1187493592}"/>
                </a:ext>
              </a:extLst>
            </p:cNvPr>
            <p:cNvSpPr>
              <a:spLocks noChangeArrowheads="1"/>
            </p:cNvSpPr>
            <p:nvPr/>
          </p:nvSpPr>
          <p:spPr bwMode="auto">
            <a:xfrm>
              <a:off x="5196640" y="5136516"/>
              <a:ext cx="38632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-200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8" name="Rectangle 100">
              <a:extLst>
                <a:ext uri="{FF2B5EF4-FFF2-40B4-BE49-F238E27FC236}">
                  <a16:creationId xmlns:a16="http://schemas.microsoft.com/office/drawing/2014/main" id="{9465C4D9-D1C3-417A-A768-0DFD6B906113}"/>
                </a:ext>
              </a:extLst>
            </p:cNvPr>
            <p:cNvSpPr>
              <a:spLocks noChangeArrowheads="1"/>
            </p:cNvSpPr>
            <p:nvPr/>
          </p:nvSpPr>
          <p:spPr bwMode="auto">
            <a:xfrm>
              <a:off x="5204720" y="4381822"/>
              <a:ext cx="38632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9" name="Rectangle 101">
              <a:extLst>
                <a:ext uri="{FF2B5EF4-FFF2-40B4-BE49-F238E27FC236}">
                  <a16:creationId xmlns:a16="http://schemas.microsoft.com/office/drawing/2014/main" id="{6A1E41A4-7B5B-4414-A46F-ED350EE08CE5}"/>
                </a:ext>
              </a:extLst>
            </p:cNvPr>
            <p:cNvSpPr>
              <a:spLocks noChangeArrowheads="1"/>
            </p:cNvSpPr>
            <p:nvPr/>
          </p:nvSpPr>
          <p:spPr bwMode="auto">
            <a:xfrm>
              <a:off x="5414897" y="3556471"/>
              <a:ext cx="177800" cy="255588"/>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0" name="Rectangle 102">
              <a:extLst>
                <a:ext uri="{FF2B5EF4-FFF2-40B4-BE49-F238E27FC236}">
                  <a16:creationId xmlns:a16="http://schemas.microsoft.com/office/drawing/2014/main" id="{9D05D1CD-EFBD-4869-93E5-393E9E151B92}"/>
                </a:ext>
              </a:extLst>
            </p:cNvPr>
            <p:cNvSpPr>
              <a:spLocks noChangeArrowheads="1"/>
            </p:cNvSpPr>
            <p:nvPr/>
          </p:nvSpPr>
          <p:spPr bwMode="auto">
            <a:xfrm>
              <a:off x="5253795" y="2774629"/>
              <a:ext cx="322203"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1" name="Rectangle 103">
              <a:extLst>
                <a:ext uri="{FF2B5EF4-FFF2-40B4-BE49-F238E27FC236}">
                  <a16:creationId xmlns:a16="http://schemas.microsoft.com/office/drawing/2014/main" id="{CD50EFA3-6AFF-4266-B574-696B9A4B162A}"/>
                </a:ext>
              </a:extLst>
            </p:cNvPr>
            <p:cNvSpPr>
              <a:spLocks noChangeArrowheads="1"/>
            </p:cNvSpPr>
            <p:nvPr/>
          </p:nvSpPr>
          <p:spPr bwMode="auto">
            <a:xfrm>
              <a:off x="5267187" y="1986858"/>
              <a:ext cx="322203"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200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2" name="Rectangle 102">
              <a:extLst>
                <a:ext uri="{FF2B5EF4-FFF2-40B4-BE49-F238E27FC236}">
                  <a16:creationId xmlns:a16="http://schemas.microsoft.com/office/drawing/2014/main" id="{EC506932-A3E6-4480-A6F6-CA7D084F4795}"/>
                </a:ext>
              </a:extLst>
            </p:cNvPr>
            <p:cNvSpPr>
              <a:spLocks noChangeArrowheads="1"/>
            </p:cNvSpPr>
            <p:nvPr/>
          </p:nvSpPr>
          <p:spPr bwMode="auto">
            <a:xfrm>
              <a:off x="5267187" y="2368177"/>
              <a:ext cx="32220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3" name="Rectangle 102">
              <a:extLst>
                <a:ext uri="{FF2B5EF4-FFF2-40B4-BE49-F238E27FC236}">
                  <a16:creationId xmlns:a16="http://schemas.microsoft.com/office/drawing/2014/main" id="{16C2808A-BD61-41BD-B8AC-F462CAD5CEEA}"/>
                </a:ext>
              </a:extLst>
            </p:cNvPr>
            <p:cNvSpPr>
              <a:spLocks noChangeArrowheads="1"/>
            </p:cNvSpPr>
            <p:nvPr/>
          </p:nvSpPr>
          <p:spPr bwMode="auto">
            <a:xfrm>
              <a:off x="5389802" y="3188171"/>
              <a:ext cx="214802"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4" name="Rectangle 102">
              <a:extLst>
                <a:ext uri="{FF2B5EF4-FFF2-40B4-BE49-F238E27FC236}">
                  <a16:creationId xmlns:a16="http://schemas.microsoft.com/office/drawing/2014/main" id="{0F2FD0B4-E8FB-429D-932F-D051788E2653}"/>
                </a:ext>
              </a:extLst>
            </p:cNvPr>
            <p:cNvSpPr>
              <a:spLocks noChangeArrowheads="1"/>
            </p:cNvSpPr>
            <p:nvPr/>
          </p:nvSpPr>
          <p:spPr bwMode="auto">
            <a:xfrm>
              <a:off x="5193917" y="4768550"/>
              <a:ext cx="38632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-150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5" name="Rectangle 102">
              <a:extLst>
                <a:ext uri="{FF2B5EF4-FFF2-40B4-BE49-F238E27FC236}">
                  <a16:creationId xmlns:a16="http://schemas.microsoft.com/office/drawing/2014/main" id="{2DF46B8F-083D-4EBB-A04D-FD4DBE75F70F}"/>
                </a:ext>
              </a:extLst>
            </p:cNvPr>
            <p:cNvSpPr>
              <a:spLocks noChangeArrowheads="1"/>
            </p:cNvSpPr>
            <p:nvPr/>
          </p:nvSpPr>
          <p:spPr bwMode="auto">
            <a:xfrm>
              <a:off x="5312121" y="3967955"/>
              <a:ext cx="278923"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262626"/>
                  </a:solidFill>
                </a:rPr>
                <a:t>-</a:t>
              </a:r>
              <a:r>
                <a:rPr kumimoji="0" lang="en-US" altLang="en-US" sz="1500" b="0" i="0" u="none" strike="noStrike" cap="none" normalizeH="0" baseline="0" dirty="0">
                  <a:ln>
                    <a:noFill/>
                  </a:ln>
                  <a:solidFill>
                    <a:srgbClr val="262626"/>
                  </a:solidFill>
                  <a:effectLst/>
                  <a:latin typeface="Arial" panose="020B0604020202020204"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375" name="Group 374">
              <a:extLst>
                <a:ext uri="{FF2B5EF4-FFF2-40B4-BE49-F238E27FC236}">
                  <a16:creationId xmlns:a16="http://schemas.microsoft.com/office/drawing/2014/main" id="{D5E7178B-0654-445C-B443-A464752AD487}"/>
                </a:ext>
              </a:extLst>
            </p:cNvPr>
            <p:cNvGrpSpPr/>
            <p:nvPr/>
          </p:nvGrpSpPr>
          <p:grpSpPr>
            <a:xfrm>
              <a:off x="1325047" y="2565077"/>
              <a:ext cx="291308" cy="1670844"/>
              <a:chOff x="268952" y="2267745"/>
              <a:chExt cx="291308" cy="1670844"/>
            </a:xfrm>
            <a:solidFill>
              <a:schemeClr val="bg1"/>
            </a:solidFill>
          </p:grpSpPr>
          <p:sp>
            <p:nvSpPr>
              <p:cNvPr id="215" name="Rectangle 175">
                <a:extLst>
                  <a:ext uri="{FF2B5EF4-FFF2-40B4-BE49-F238E27FC236}">
                    <a16:creationId xmlns:a16="http://schemas.microsoft.com/office/drawing/2014/main" id="{741FE988-8FA1-41C7-876B-9633E43A265D}"/>
                  </a:ext>
                </a:extLst>
              </p:cNvPr>
              <p:cNvSpPr>
                <a:spLocks noChangeArrowheads="1"/>
              </p:cNvSpPr>
              <p:nvPr/>
            </p:nvSpPr>
            <p:spPr bwMode="auto">
              <a:xfrm rot="16200000">
                <a:off x="300703" y="3679826"/>
                <a:ext cx="22701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 name="Rectangle 176">
                <a:extLst>
                  <a:ext uri="{FF2B5EF4-FFF2-40B4-BE49-F238E27FC236}">
                    <a16:creationId xmlns:a16="http://schemas.microsoft.com/office/drawing/2014/main" id="{39D881B7-A22B-40A9-B4D7-C8F73890EA01}"/>
                  </a:ext>
                </a:extLst>
              </p:cNvPr>
              <p:cNvSpPr>
                <a:spLocks noChangeArrowheads="1"/>
              </p:cNvSpPr>
              <p:nvPr/>
            </p:nvSpPr>
            <p:spPr bwMode="auto">
              <a:xfrm rot="16200000">
                <a:off x="305465" y="3581401"/>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 name="Rectangle 177">
                <a:extLst>
                  <a:ext uri="{FF2B5EF4-FFF2-40B4-BE49-F238E27FC236}">
                    <a16:creationId xmlns:a16="http://schemas.microsoft.com/office/drawing/2014/main" id="{A41DB171-983D-4905-B627-4B69E693DFED}"/>
                  </a:ext>
                </a:extLst>
              </p:cNvPr>
              <p:cNvSpPr>
                <a:spLocks noChangeArrowheads="1"/>
              </p:cNvSpPr>
              <p:nvPr/>
            </p:nvSpPr>
            <p:spPr bwMode="auto">
              <a:xfrm rot="16200000">
                <a:off x="276890" y="3440113"/>
                <a:ext cx="27463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8" name="Rectangle 178">
                <a:extLst>
                  <a:ext uri="{FF2B5EF4-FFF2-40B4-BE49-F238E27FC236}">
                    <a16:creationId xmlns:a16="http://schemas.microsoft.com/office/drawing/2014/main" id="{AA8E22E7-83BC-4A30-B946-11E77509DCD8}"/>
                  </a:ext>
                </a:extLst>
              </p:cNvPr>
              <p:cNvSpPr>
                <a:spLocks noChangeArrowheads="1"/>
              </p:cNvSpPr>
              <p:nvPr/>
            </p:nvSpPr>
            <p:spPr bwMode="auto">
              <a:xfrm rot="16200000">
                <a:off x="305465" y="3289301"/>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9" name="Rectangle 179">
                <a:extLst>
                  <a:ext uri="{FF2B5EF4-FFF2-40B4-BE49-F238E27FC236}">
                    <a16:creationId xmlns:a16="http://schemas.microsoft.com/office/drawing/2014/main" id="{6B49330D-BE54-4A4A-85FE-F7A887245F3E}"/>
                  </a:ext>
                </a:extLst>
              </p:cNvPr>
              <p:cNvSpPr>
                <a:spLocks noChangeArrowheads="1"/>
              </p:cNvSpPr>
              <p:nvPr/>
            </p:nvSpPr>
            <p:spPr bwMode="auto">
              <a:xfrm rot="16200000">
                <a:off x="305465" y="3178176"/>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0" name="Rectangle 180">
                <a:extLst>
                  <a:ext uri="{FF2B5EF4-FFF2-40B4-BE49-F238E27FC236}">
                    <a16:creationId xmlns:a16="http://schemas.microsoft.com/office/drawing/2014/main" id="{90B5EAB6-5CEF-4E3F-B17E-2ED591A8E95F}"/>
                  </a:ext>
                </a:extLst>
              </p:cNvPr>
              <p:cNvSpPr>
                <a:spLocks noChangeArrowheads="1"/>
              </p:cNvSpPr>
              <p:nvPr/>
            </p:nvSpPr>
            <p:spPr bwMode="auto">
              <a:xfrm rot="16200000">
                <a:off x="329278" y="3089276"/>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1" name="Rectangle 181">
                <a:extLst>
                  <a:ext uri="{FF2B5EF4-FFF2-40B4-BE49-F238E27FC236}">
                    <a16:creationId xmlns:a16="http://schemas.microsoft.com/office/drawing/2014/main" id="{26F64736-A80E-4D92-B73B-DBF5867001AE}"/>
                  </a:ext>
                </a:extLst>
              </p:cNvPr>
              <p:cNvSpPr>
                <a:spLocks noChangeArrowheads="1"/>
              </p:cNvSpPr>
              <p:nvPr/>
            </p:nvSpPr>
            <p:spPr bwMode="auto">
              <a:xfrm rot="16200000">
                <a:off x="305465" y="2998788"/>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2" name="Rectangle 182">
                <a:extLst>
                  <a:ext uri="{FF2B5EF4-FFF2-40B4-BE49-F238E27FC236}">
                    <a16:creationId xmlns:a16="http://schemas.microsoft.com/office/drawing/2014/main" id="{C5D89152-D82D-4635-B689-AAF714B5B0FD}"/>
                  </a:ext>
                </a:extLst>
              </p:cNvPr>
              <p:cNvSpPr>
                <a:spLocks noChangeArrowheads="1"/>
              </p:cNvSpPr>
              <p:nvPr/>
            </p:nvSpPr>
            <p:spPr bwMode="auto">
              <a:xfrm rot="16200000">
                <a:off x="338803" y="2921001"/>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3" name="Rectangle 183">
                <a:extLst>
                  <a:ext uri="{FF2B5EF4-FFF2-40B4-BE49-F238E27FC236}">
                    <a16:creationId xmlns:a16="http://schemas.microsoft.com/office/drawing/2014/main" id="{D60295FD-6D9D-4C2D-836E-6A134CFAE75F}"/>
                  </a:ext>
                </a:extLst>
              </p:cNvPr>
              <p:cNvSpPr>
                <a:spLocks noChangeArrowheads="1"/>
              </p:cNvSpPr>
              <p:nvPr/>
            </p:nvSpPr>
            <p:spPr bwMode="auto">
              <a:xfrm rot="16200000">
                <a:off x="305465" y="28305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4" name="Rectangle 184">
                <a:extLst>
                  <a:ext uri="{FF2B5EF4-FFF2-40B4-BE49-F238E27FC236}">
                    <a16:creationId xmlns:a16="http://schemas.microsoft.com/office/drawing/2014/main" id="{43E947B4-301A-4277-8859-6B0273D70F53}"/>
                  </a:ext>
                </a:extLst>
              </p:cNvPr>
              <p:cNvSpPr>
                <a:spLocks noChangeArrowheads="1"/>
              </p:cNvSpPr>
              <p:nvPr/>
            </p:nvSpPr>
            <p:spPr bwMode="auto">
              <a:xfrm rot="16200000">
                <a:off x="329278" y="2741613"/>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5" name="Rectangle 185">
                <a:extLst>
                  <a:ext uri="{FF2B5EF4-FFF2-40B4-BE49-F238E27FC236}">
                    <a16:creationId xmlns:a16="http://schemas.microsoft.com/office/drawing/2014/main" id="{465E852B-2743-4A67-A5D6-25A44A511DA8}"/>
                  </a:ext>
                </a:extLst>
              </p:cNvPr>
              <p:cNvSpPr>
                <a:spLocks noChangeArrowheads="1"/>
              </p:cNvSpPr>
              <p:nvPr/>
            </p:nvSpPr>
            <p:spPr bwMode="auto">
              <a:xfrm rot="16200000">
                <a:off x="305465" y="26527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6" name="Rectangle 186">
                <a:extLst>
                  <a:ext uri="{FF2B5EF4-FFF2-40B4-BE49-F238E27FC236}">
                    <a16:creationId xmlns:a16="http://schemas.microsoft.com/office/drawing/2014/main" id="{3B443755-C606-47DE-8796-DC454E866788}"/>
                  </a:ext>
                </a:extLst>
              </p:cNvPr>
              <p:cNvSpPr>
                <a:spLocks noChangeArrowheads="1"/>
              </p:cNvSpPr>
              <p:nvPr/>
            </p:nvSpPr>
            <p:spPr bwMode="auto">
              <a:xfrm rot="16200000">
                <a:off x="338803" y="2573338"/>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7" name="Rectangle 187">
                <a:extLst>
                  <a:ext uri="{FF2B5EF4-FFF2-40B4-BE49-F238E27FC236}">
                    <a16:creationId xmlns:a16="http://schemas.microsoft.com/office/drawing/2014/main" id="{3FB0B044-F32D-4ECB-8712-8BD1F5EB0FDE}"/>
                  </a:ext>
                </a:extLst>
              </p:cNvPr>
              <p:cNvSpPr>
                <a:spLocks noChangeArrowheads="1"/>
              </p:cNvSpPr>
              <p:nvPr/>
            </p:nvSpPr>
            <p:spPr bwMode="auto">
              <a:xfrm rot="16200000">
                <a:off x="329278" y="2508251"/>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8" name="Rectangle 188">
                <a:extLst>
                  <a:ext uri="{FF2B5EF4-FFF2-40B4-BE49-F238E27FC236}">
                    <a16:creationId xmlns:a16="http://schemas.microsoft.com/office/drawing/2014/main" id="{6D225F20-1D68-419A-84A8-9E8F8A46411B}"/>
                  </a:ext>
                </a:extLst>
              </p:cNvPr>
              <p:cNvSpPr>
                <a:spLocks noChangeArrowheads="1"/>
              </p:cNvSpPr>
              <p:nvPr/>
            </p:nvSpPr>
            <p:spPr bwMode="auto">
              <a:xfrm rot="16200000">
                <a:off x="324516" y="2436813"/>
                <a:ext cx="180975"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9" name="Rectangle 189">
                <a:extLst>
                  <a:ext uri="{FF2B5EF4-FFF2-40B4-BE49-F238E27FC236}">
                    <a16:creationId xmlns:a16="http://schemas.microsoft.com/office/drawing/2014/main" id="{A20A208A-1DDA-4623-BA74-67A791C1BBD4}"/>
                  </a:ext>
                </a:extLst>
              </p:cNvPr>
              <p:cNvSpPr>
                <a:spLocks noChangeArrowheads="1"/>
              </p:cNvSpPr>
              <p:nvPr/>
            </p:nvSpPr>
            <p:spPr bwMode="auto">
              <a:xfrm rot="16200000">
                <a:off x="286415" y="2314576"/>
                <a:ext cx="2555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0" name="Rectangle 190">
                <a:extLst>
                  <a:ext uri="{FF2B5EF4-FFF2-40B4-BE49-F238E27FC236}">
                    <a16:creationId xmlns:a16="http://schemas.microsoft.com/office/drawing/2014/main" id="{E717BAEA-A2B8-4008-AA43-7A7DEA7980DC}"/>
                  </a:ext>
                </a:extLst>
              </p:cNvPr>
              <p:cNvSpPr>
                <a:spLocks noChangeArrowheads="1"/>
              </p:cNvSpPr>
              <p:nvPr/>
            </p:nvSpPr>
            <p:spPr bwMode="auto">
              <a:xfrm rot="16200000">
                <a:off x="329278" y="2208213"/>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74" name="Group 373">
              <a:extLst>
                <a:ext uri="{FF2B5EF4-FFF2-40B4-BE49-F238E27FC236}">
                  <a16:creationId xmlns:a16="http://schemas.microsoft.com/office/drawing/2014/main" id="{9E7867B8-2AE8-433A-B979-60B09E5B5E50}"/>
                </a:ext>
              </a:extLst>
            </p:cNvPr>
            <p:cNvGrpSpPr/>
            <p:nvPr/>
          </p:nvGrpSpPr>
          <p:grpSpPr>
            <a:xfrm>
              <a:off x="4938800" y="2378426"/>
              <a:ext cx="291307" cy="1887538"/>
              <a:chOff x="4640928" y="2143126"/>
              <a:chExt cx="291307" cy="1887538"/>
            </a:xfrm>
            <a:solidFill>
              <a:schemeClr val="bg1"/>
            </a:solidFill>
          </p:grpSpPr>
          <p:sp>
            <p:nvSpPr>
              <p:cNvPr id="296" name="Rectangle 256">
                <a:extLst>
                  <a:ext uri="{FF2B5EF4-FFF2-40B4-BE49-F238E27FC236}">
                    <a16:creationId xmlns:a16="http://schemas.microsoft.com/office/drawing/2014/main" id="{36ED87BE-FD9E-4143-BC45-9230A384C438}"/>
                  </a:ext>
                </a:extLst>
              </p:cNvPr>
              <p:cNvSpPr>
                <a:spLocks noChangeArrowheads="1"/>
              </p:cNvSpPr>
              <p:nvPr/>
            </p:nvSpPr>
            <p:spPr bwMode="auto">
              <a:xfrm rot="16200000">
                <a:off x="4667916" y="3767138"/>
                <a:ext cx="23653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7" name="Rectangle 257">
                <a:extLst>
                  <a:ext uri="{FF2B5EF4-FFF2-40B4-BE49-F238E27FC236}">
                    <a16:creationId xmlns:a16="http://schemas.microsoft.com/office/drawing/2014/main" id="{2CFCC216-2C13-430F-B8CB-8D652A3816D9}"/>
                  </a:ext>
                </a:extLst>
              </p:cNvPr>
              <p:cNvSpPr>
                <a:spLocks noChangeArrowheads="1"/>
              </p:cNvSpPr>
              <p:nvPr/>
            </p:nvSpPr>
            <p:spPr bwMode="auto">
              <a:xfrm rot="16200000">
                <a:off x="4634578" y="3592513"/>
                <a:ext cx="30321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8" name="Rectangle 258">
                <a:extLst>
                  <a:ext uri="{FF2B5EF4-FFF2-40B4-BE49-F238E27FC236}">
                    <a16:creationId xmlns:a16="http://schemas.microsoft.com/office/drawing/2014/main" id="{42A3E0E7-C9AE-4EFD-8CF6-A542E2F1AB11}"/>
                  </a:ext>
                </a:extLst>
              </p:cNvPr>
              <p:cNvSpPr>
                <a:spLocks noChangeArrowheads="1"/>
              </p:cNvSpPr>
              <p:nvPr/>
            </p:nvSpPr>
            <p:spPr bwMode="auto">
              <a:xfrm rot="16200000">
                <a:off x="4648866" y="3409951"/>
                <a:ext cx="27463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9" name="Rectangle 259">
                <a:extLst>
                  <a:ext uri="{FF2B5EF4-FFF2-40B4-BE49-F238E27FC236}">
                    <a16:creationId xmlns:a16="http://schemas.microsoft.com/office/drawing/2014/main" id="{4D3C2638-A20A-458E-8787-45C247FBD040}"/>
                  </a:ext>
                </a:extLst>
              </p:cNvPr>
              <p:cNvSpPr>
                <a:spLocks noChangeArrowheads="1"/>
              </p:cNvSpPr>
              <p:nvPr/>
            </p:nvSpPr>
            <p:spPr bwMode="auto">
              <a:xfrm rot="16200000">
                <a:off x="4710778" y="3294063"/>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0" name="Rectangle 260">
                <a:extLst>
                  <a:ext uri="{FF2B5EF4-FFF2-40B4-BE49-F238E27FC236}">
                    <a16:creationId xmlns:a16="http://schemas.microsoft.com/office/drawing/2014/main" id="{CA8E73E5-904A-48A5-9AEA-D911CF7E2B7F}"/>
                  </a:ext>
                </a:extLst>
              </p:cNvPr>
              <p:cNvSpPr>
                <a:spLocks noChangeArrowheads="1"/>
              </p:cNvSpPr>
              <p:nvPr/>
            </p:nvSpPr>
            <p:spPr bwMode="auto">
              <a:xfrm rot="16200000">
                <a:off x="4682203" y="3208338"/>
                <a:ext cx="20796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1" name="Rectangle 261">
                <a:extLst>
                  <a:ext uri="{FF2B5EF4-FFF2-40B4-BE49-F238E27FC236}">
                    <a16:creationId xmlns:a16="http://schemas.microsoft.com/office/drawing/2014/main" id="{36D08F9F-DEB2-4EE6-B13B-4348899B50EF}"/>
                  </a:ext>
                </a:extLst>
              </p:cNvPr>
              <p:cNvSpPr>
                <a:spLocks noChangeArrowheads="1"/>
              </p:cNvSpPr>
              <p:nvPr/>
            </p:nvSpPr>
            <p:spPr bwMode="auto">
              <a:xfrm rot="16200000">
                <a:off x="4677441" y="3100388"/>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2" name="Rectangle 262">
                <a:extLst>
                  <a:ext uri="{FF2B5EF4-FFF2-40B4-BE49-F238E27FC236}">
                    <a16:creationId xmlns:a16="http://schemas.microsoft.com/office/drawing/2014/main" id="{E856CA75-0D30-4281-B7C1-926A62491756}"/>
                  </a:ext>
                </a:extLst>
              </p:cNvPr>
              <p:cNvSpPr>
                <a:spLocks noChangeArrowheads="1"/>
              </p:cNvSpPr>
              <p:nvPr/>
            </p:nvSpPr>
            <p:spPr bwMode="auto">
              <a:xfrm rot="16200000">
                <a:off x="4677441" y="2987676"/>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63">
                <a:extLst>
                  <a:ext uri="{FF2B5EF4-FFF2-40B4-BE49-F238E27FC236}">
                    <a16:creationId xmlns:a16="http://schemas.microsoft.com/office/drawing/2014/main" id="{C4007167-B049-472A-9958-4C5AE41F0121}"/>
                  </a:ext>
                </a:extLst>
              </p:cNvPr>
              <p:cNvSpPr>
                <a:spLocks noChangeArrowheads="1"/>
              </p:cNvSpPr>
              <p:nvPr/>
            </p:nvSpPr>
            <p:spPr bwMode="auto">
              <a:xfrm rot="16200000">
                <a:off x="4710778" y="2909888"/>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4" name="Rectangle 264">
                <a:extLst>
                  <a:ext uri="{FF2B5EF4-FFF2-40B4-BE49-F238E27FC236}">
                    <a16:creationId xmlns:a16="http://schemas.microsoft.com/office/drawing/2014/main" id="{C2E356F4-FA4C-4F66-9E79-4BEBB9D9B0AD}"/>
                  </a:ext>
                </a:extLst>
              </p:cNvPr>
              <p:cNvSpPr>
                <a:spLocks noChangeArrowheads="1"/>
              </p:cNvSpPr>
              <p:nvPr/>
            </p:nvSpPr>
            <p:spPr bwMode="auto">
              <a:xfrm rot="16200000">
                <a:off x="4701253" y="2843213"/>
                <a:ext cx="17145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5" name="Rectangle 265">
                <a:extLst>
                  <a:ext uri="{FF2B5EF4-FFF2-40B4-BE49-F238E27FC236}">
                    <a16:creationId xmlns:a16="http://schemas.microsoft.com/office/drawing/2014/main" id="{930CAD3F-05E4-4A3B-B08A-DA6195BE1531}"/>
                  </a:ext>
                </a:extLst>
              </p:cNvPr>
              <p:cNvSpPr>
                <a:spLocks noChangeArrowheads="1"/>
              </p:cNvSpPr>
              <p:nvPr/>
            </p:nvSpPr>
            <p:spPr bwMode="auto">
              <a:xfrm rot="16200000">
                <a:off x="4677441" y="27543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6" name="Rectangle 266">
                <a:extLst>
                  <a:ext uri="{FF2B5EF4-FFF2-40B4-BE49-F238E27FC236}">
                    <a16:creationId xmlns:a16="http://schemas.microsoft.com/office/drawing/2014/main" id="{662C1A2C-2AAE-4670-AAC8-C49D864E1A78}"/>
                  </a:ext>
                </a:extLst>
              </p:cNvPr>
              <p:cNvSpPr>
                <a:spLocks noChangeArrowheads="1"/>
              </p:cNvSpPr>
              <p:nvPr/>
            </p:nvSpPr>
            <p:spPr bwMode="auto">
              <a:xfrm rot="16200000">
                <a:off x="4715541" y="2679701"/>
                <a:ext cx="142875"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7" name="Rectangle 267">
                <a:extLst>
                  <a:ext uri="{FF2B5EF4-FFF2-40B4-BE49-F238E27FC236}">
                    <a16:creationId xmlns:a16="http://schemas.microsoft.com/office/drawing/2014/main" id="{69C7C2AF-C489-4B09-A6DD-01F4C72C0E9D}"/>
                  </a:ext>
                </a:extLst>
              </p:cNvPr>
              <p:cNvSpPr>
                <a:spLocks noChangeArrowheads="1"/>
              </p:cNvSpPr>
              <p:nvPr/>
            </p:nvSpPr>
            <p:spPr bwMode="auto">
              <a:xfrm rot="16200000">
                <a:off x="4710778" y="2627313"/>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8" name="Rectangle 268">
                <a:extLst>
                  <a:ext uri="{FF2B5EF4-FFF2-40B4-BE49-F238E27FC236}">
                    <a16:creationId xmlns:a16="http://schemas.microsoft.com/office/drawing/2014/main" id="{34D82AE0-59AA-4875-8C72-63885E350A5A}"/>
                  </a:ext>
                </a:extLst>
              </p:cNvPr>
              <p:cNvSpPr>
                <a:spLocks noChangeArrowheads="1"/>
              </p:cNvSpPr>
              <p:nvPr/>
            </p:nvSpPr>
            <p:spPr bwMode="auto">
              <a:xfrm rot="16200000">
                <a:off x="4677441" y="25384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9" name="Rectangle 269">
                <a:extLst>
                  <a:ext uri="{FF2B5EF4-FFF2-40B4-BE49-F238E27FC236}">
                    <a16:creationId xmlns:a16="http://schemas.microsoft.com/office/drawing/2014/main" id="{1B23CEF6-2B71-438D-BF0A-2EA7CED77FE8}"/>
                  </a:ext>
                </a:extLst>
              </p:cNvPr>
              <p:cNvSpPr>
                <a:spLocks noChangeArrowheads="1"/>
              </p:cNvSpPr>
              <p:nvPr/>
            </p:nvSpPr>
            <p:spPr bwMode="auto">
              <a:xfrm rot="16200000">
                <a:off x="4682203" y="2430463"/>
                <a:ext cx="207963"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0" name="Rectangle 270">
                <a:extLst>
                  <a:ext uri="{FF2B5EF4-FFF2-40B4-BE49-F238E27FC236}">
                    <a16:creationId xmlns:a16="http://schemas.microsoft.com/office/drawing/2014/main" id="{16E3A993-C7A3-40B9-86E7-AEC3702CC4D4}"/>
                  </a:ext>
                </a:extLst>
              </p:cNvPr>
              <p:cNvSpPr>
                <a:spLocks noChangeArrowheads="1"/>
              </p:cNvSpPr>
              <p:nvPr/>
            </p:nvSpPr>
            <p:spPr bwMode="auto">
              <a:xfrm rot="16200000">
                <a:off x="4710778" y="2355851"/>
                <a:ext cx="152400"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1" name="Rectangle 271">
                <a:extLst>
                  <a:ext uri="{FF2B5EF4-FFF2-40B4-BE49-F238E27FC236}">
                    <a16:creationId xmlns:a16="http://schemas.microsoft.com/office/drawing/2014/main" id="{069B1C63-8E66-4265-8404-2ACE8D7A8EE9}"/>
                  </a:ext>
                </a:extLst>
              </p:cNvPr>
              <p:cNvSpPr>
                <a:spLocks noChangeArrowheads="1"/>
              </p:cNvSpPr>
              <p:nvPr/>
            </p:nvSpPr>
            <p:spPr bwMode="auto">
              <a:xfrm rot="16200000">
                <a:off x="4715541" y="2305051"/>
                <a:ext cx="142875"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262626"/>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2" name="Rectangle 272">
                <a:extLst>
                  <a:ext uri="{FF2B5EF4-FFF2-40B4-BE49-F238E27FC236}">
                    <a16:creationId xmlns:a16="http://schemas.microsoft.com/office/drawing/2014/main" id="{496AE97E-0D01-4A99-9092-31C1506161C2}"/>
                  </a:ext>
                </a:extLst>
              </p:cNvPr>
              <p:cNvSpPr>
                <a:spLocks noChangeArrowheads="1"/>
              </p:cNvSpPr>
              <p:nvPr/>
            </p:nvSpPr>
            <p:spPr bwMode="auto">
              <a:xfrm rot="16200000">
                <a:off x="4677441" y="2219326"/>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3" name="Rectangle 273">
                <a:extLst>
                  <a:ext uri="{FF2B5EF4-FFF2-40B4-BE49-F238E27FC236}">
                    <a16:creationId xmlns:a16="http://schemas.microsoft.com/office/drawing/2014/main" id="{5EDCB904-F1E3-4103-9AD9-28040DB4CC2A}"/>
                  </a:ext>
                </a:extLst>
              </p:cNvPr>
              <p:cNvSpPr>
                <a:spLocks noChangeArrowheads="1"/>
              </p:cNvSpPr>
              <p:nvPr/>
            </p:nvSpPr>
            <p:spPr bwMode="auto">
              <a:xfrm rot="16200000">
                <a:off x="4677441" y="2106613"/>
                <a:ext cx="217488" cy="290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62626"/>
                    </a:solidFill>
                    <a:effectLst/>
                    <a:latin typeface="Arial" panose="020B060402020202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331" name="Rectangle 196">
              <a:extLst>
                <a:ext uri="{FF2B5EF4-FFF2-40B4-BE49-F238E27FC236}">
                  <a16:creationId xmlns:a16="http://schemas.microsoft.com/office/drawing/2014/main" id="{4C8D0393-3CEC-4090-96B7-A49E492C074A}"/>
                </a:ext>
              </a:extLst>
            </p:cNvPr>
            <p:cNvSpPr>
              <a:spLocks noChangeArrowheads="1"/>
            </p:cNvSpPr>
            <p:nvPr/>
          </p:nvSpPr>
          <p:spPr bwMode="auto">
            <a:xfrm>
              <a:off x="3043967" y="2185664"/>
              <a:ext cx="1735138" cy="1144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197">
              <a:extLst>
                <a:ext uri="{FF2B5EF4-FFF2-40B4-BE49-F238E27FC236}">
                  <a16:creationId xmlns:a16="http://schemas.microsoft.com/office/drawing/2014/main" id="{992FF2A6-B2C6-4F4B-8530-B90F5597AE99}"/>
                </a:ext>
              </a:extLst>
            </p:cNvPr>
            <p:cNvSpPr>
              <a:spLocks noChangeArrowheads="1"/>
            </p:cNvSpPr>
            <p:nvPr/>
          </p:nvSpPr>
          <p:spPr bwMode="auto">
            <a:xfrm>
              <a:off x="3602767" y="2231702"/>
              <a:ext cx="1270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Experience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3" name="Line 198">
              <a:extLst>
                <a:ext uri="{FF2B5EF4-FFF2-40B4-BE49-F238E27FC236}">
                  <a16:creationId xmlns:a16="http://schemas.microsoft.com/office/drawing/2014/main" id="{EC082521-2F6A-468E-A6DB-EA02826EAF21}"/>
                </a:ext>
              </a:extLst>
            </p:cNvPr>
            <p:cNvSpPr>
              <a:spLocks noChangeShapeType="1"/>
            </p:cNvSpPr>
            <p:nvPr/>
          </p:nvSpPr>
          <p:spPr bwMode="auto">
            <a:xfrm>
              <a:off x="3091592" y="2317427"/>
              <a:ext cx="471488"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 name="Rectangle 199">
              <a:extLst>
                <a:ext uri="{FF2B5EF4-FFF2-40B4-BE49-F238E27FC236}">
                  <a16:creationId xmlns:a16="http://schemas.microsoft.com/office/drawing/2014/main" id="{6F0BABE3-1161-41E2-A5D0-277F2A0D58F6}"/>
                </a:ext>
              </a:extLst>
            </p:cNvPr>
            <p:cNvSpPr>
              <a:spLocks noChangeArrowheads="1"/>
            </p:cNvSpPr>
            <p:nvPr/>
          </p:nvSpPr>
          <p:spPr bwMode="auto">
            <a:xfrm>
              <a:off x="3602767" y="2447602"/>
              <a:ext cx="11858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Datasheet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5" name="Line 200">
              <a:extLst>
                <a:ext uri="{FF2B5EF4-FFF2-40B4-BE49-F238E27FC236}">
                  <a16:creationId xmlns:a16="http://schemas.microsoft.com/office/drawing/2014/main" id="{E5E250AC-E666-49E1-8F30-C17B874E0386}"/>
                </a:ext>
              </a:extLst>
            </p:cNvPr>
            <p:cNvSpPr>
              <a:spLocks noChangeShapeType="1"/>
            </p:cNvSpPr>
            <p:nvPr/>
          </p:nvSpPr>
          <p:spPr bwMode="auto">
            <a:xfrm>
              <a:off x="3091592" y="2538089"/>
              <a:ext cx="471488" cy="0"/>
            </a:xfrm>
            <a:prstGeom prst="line">
              <a:avLst/>
            </a:prstGeom>
            <a:noFill/>
            <a:ln w="7938"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Rectangle 201">
              <a:extLst>
                <a:ext uri="{FF2B5EF4-FFF2-40B4-BE49-F238E27FC236}">
                  <a16:creationId xmlns:a16="http://schemas.microsoft.com/office/drawing/2014/main" id="{5765610E-9CAF-4FED-89F0-19D748099824}"/>
                </a:ext>
              </a:extLst>
            </p:cNvPr>
            <p:cNvSpPr>
              <a:spLocks noChangeArrowheads="1"/>
            </p:cNvSpPr>
            <p:nvPr/>
          </p:nvSpPr>
          <p:spPr bwMode="auto">
            <a:xfrm>
              <a:off x="3602767" y="2673027"/>
              <a:ext cx="11668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Measured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7" name="Line 202">
              <a:extLst>
                <a:ext uri="{FF2B5EF4-FFF2-40B4-BE49-F238E27FC236}">
                  <a16:creationId xmlns:a16="http://schemas.microsoft.com/office/drawing/2014/main" id="{BAE3474E-86A7-4245-9167-333307C78CB7}"/>
                </a:ext>
              </a:extLst>
            </p:cNvPr>
            <p:cNvSpPr>
              <a:spLocks noChangeShapeType="1"/>
            </p:cNvSpPr>
            <p:nvPr/>
          </p:nvSpPr>
          <p:spPr bwMode="auto">
            <a:xfrm>
              <a:off x="3091592" y="2757164"/>
              <a:ext cx="471488"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Rectangle 203">
              <a:extLst>
                <a:ext uri="{FF2B5EF4-FFF2-40B4-BE49-F238E27FC236}">
                  <a16:creationId xmlns:a16="http://schemas.microsoft.com/office/drawing/2014/main" id="{FF0A1C4B-9AFD-4438-88D8-3EFD253157CC}"/>
                </a:ext>
              </a:extLst>
            </p:cNvPr>
            <p:cNvSpPr>
              <a:spLocks noChangeArrowheads="1"/>
            </p:cNvSpPr>
            <p:nvPr/>
          </p:nvSpPr>
          <p:spPr bwMode="auto">
            <a:xfrm>
              <a:off x="3602767" y="2896864"/>
              <a:ext cx="6254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DT GA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9" name="Line 204">
              <a:extLst>
                <a:ext uri="{FF2B5EF4-FFF2-40B4-BE49-F238E27FC236}">
                  <a16:creationId xmlns:a16="http://schemas.microsoft.com/office/drawing/2014/main" id="{80BD2CC4-3C3F-47AD-AFB3-D9050CE35074}"/>
                </a:ext>
              </a:extLst>
            </p:cNvPr>
            <p:cNvSpPr>
              <a:spLocks noChangeShapeType="1"/>
            </p:cNvSpPr>
            <p:nvPr/>
          </p:nvSpPr>
          <p:spPr bwMode="auto">
            <a:xfrm>
              <a:off x="3091592" y="2979414"/>
              <a:ext cx="471488" cy="0"/>
            </a:xfrm>
            <a:prstGeom prst="line">
              <a:avLst/>
            </a:prstGeom>
            <a:noFill/>
            <a:ln w="793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Rectangle 205">
              <a:extLst>
                <a:ext uri="{FF2B5EF4-FFF2-40B4-BE49-F238E27FC236}">
                  <a16:creationId xmlns:a16="http://schemas.microsoft.com/office/drawing/2014/main" id="{E7BFC936-6B05-4627-B440-D8B6F1B0845E}"/>
                </a:ext>
              </a:extLst>
            </p:cNvPr>
            <p:cNvSpPr>
              <a:spLocks noChangeArrowheads="1"/>
            </p:cNvSpPr>
            <p:nvPr/>
          </p:nvSpPr>
          <p:spPr bwMode="auto">
            <a:xfrm>
              <a:off x="3602767" y="3112764"/>
              <a:ext cx="4460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1" name="Line 206">
              <a:extLst>
                <a:ext uri="{FF2B5EF4-FFF2-40B4-BE49-F238E27FC236}">
                  <a16:creationId xmlns:a16="http://schemas.microsoft.com/office/drawing/2014/main" id="{D71A043D-AE02-4E1D-BBF2-A5C183C586F8}"/>
                </a:ext>
              </a:extLst>
            </p:cNvPr>
            <p:cNvSpPr>
              <a:spLocks noChangeShapeType="1"/>
            </p:cNvSpPr>
            <p:nvPr/>
          </p:nvSpPr>
          <p:spPr bwMode="auto">
            <a:xfrm>
              <a:off x="3091592" y="3198489"/>
              <a:ext cx="471488" cy="0"/>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Rectangle 196">
              <a:extLst>
                <a:ext uri="{FF2B5EF4-FFF2-40B4-BE49-F238E27FC236}">
                  <a16:creationId xmlns:a16="http://schemas.microsoft.com/office/drawing/2014/main" id="{95E14DE7-F551-475F-8827-0C0320B9222E}"/>
                </a:ext>
              </a:extLst>
            </p:cNvPr>
            <p:cNvSpPr>
              <a:spLocks noChangeArrowheads="1"/>
            </p:cNvSpPr>
            <p:nvPr/>
          </p:nvSpPr>
          <p:spPr bwMode="auto">
            <a:xfrm>
              <a:off x="6572186" y="3447570"/>
              <a:ext cx="1735138" cy="1144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197">
              <a:extLst>
                <a:ext uri="{FF2B5EF4-FFF2-40B4-BE49-F238E27FC236}">
                  <a16:creationId xmlns:a16="http://schemas.microsoft.com/office/drawing/2014/main" id="{BCEDF054-B17B-4249-8881-27987B95E057}"/>
                </a:ext>
              </a:extLst>
            </p:cNvPr>
            <p:cNvSpPr>
              <a:spLocks noChangeArrowheads="1"/>
            </p:cNvSpPr>
            <p:nvPr/>
          </p:nvSpPr>
          <p:spPr bwMode="auto">
            <a:xfrm>
              <a:off x="7130986" y="3493608"/>
              <a:ext cx="1270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Experience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4" name="Line 198">
              <a:extLst>
                <a:ext uri="{FF2B5EF4-FFF2-40B4-BE49-F238E27FC236}">
                  <a16:creationId xmlns:a16="http://schemas.microsoft.com/office/drawing/2014/main" id="{67D1C913-386D-4EDC-A4FB-E621182F6126}"/>
                </a:ext>
              </a:extLst>
            </p:cNvPr>
            <p:cNvSpPr>
              <a:spLocks noChangeShapeType="1"/>
            </p:cNvSpPr>
            <p:nvPr/>
          </p:nvSpPr>
          <p:spPr bwMode="auto">
            <a:xfrm>
              <a:off x="6619811" y="3579333"/>
              <a:ext cx="471488"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Rectangle 199">
              <a:extLst>
                <a:ext uri="{FF2B5EF4-FFF2-40B4-BE49-F238E27FC236}">
                  <a16:creationId xmlns:a16="http://schemas.microsoft.com/office/drawing/2014/main" id="{DF67177F-9C8E-4815-8054-927F1E0F51CF}"/>
                </a:ext>
              </a:extLst>
            </p:cNvPr>
            <p:cNvSpPr>
              <a:spLocks noChangeArrowheads="1"/>
            </p:cNvSpPr>
            <p:nvPr/>
          </p:nvSpPr>
          <p:spPr bwMode="auto">
            <a:xfrm>
              <a:off x="7130986" y="3709508"/>
              <a:ext cx="11858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Datasheet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6" name="Line 200">
              <a:extLst>
                <a:ext uri="{FF2B5EF4-FFF2-40B4-BE49-F238E27FC236}">
                  <a16:creationId xmlns:a16="http://schemas.microsoft.com/office/drawing/2014/main" id="{5326908D-32D0-4CAE-AED3-1F0D8CB917FF}"/>
                </a:ext>
              </a:extLst>
            </p:cNvPr>
            <p:cNvSpPr>
              <a:spLocks noChangeShapeType="1"/>
            </p:cNvSpPr>
            <p:nvPr/>
          </p:nvSpPr>
          <p:spPr bwMode="auto">
            <a:xfrm>
              <a:off x="6619811" y="3799995"/>
              <a:ext cx="471488" cy="0"/>
            </a:xfrm>
            <a:prstGeom prst="line">
              <a:avLst/>
            </a:prstGeom>
            <a:noFill/>
            <a:ln w="7938" cap="flat">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Rectangle 201">
              <a:extLst>
                <a:ext uri="{FF2B5EF4-FFF2-40B4-BE49-F238E27FC236}">
                  <a16:creationId xmlns:a16="http://schemas.microsoft.com/office/drawing/2014/main" id="{A2957995-B967-461B-9205-9F7B5D289077}"/>
                </a:ext>
              </a:extLst>
            </p:cNvPr>
            <p:cNvSpPr>
              <a:spLocks noChangeArrowheads="1"/>
            </p:cNvSpPr>
            <p:nvPr/>
          </p:nvSpPr>
          <p:spPr bwMode="auto">
            <a:xfrm>
              <a:off x="7130986" y="3934933"/>
              <a:ext cx="11668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DT Measured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8" name="Line 202">
              <a:extLst>
                <a:ext uri="{FF2B5EF4-FFF2-40B4-BE49-F238E27FC236}">
                  <a16:creationId xmlns:a16="http://schemas.microsoft.com/office/drawing/2014/main" id="{47A167AE-11DF-465D-85FD-F873CC8A198E}"/>
                </a:ext>
              </a:extLst>
            </p:cNvPr>
            <p:cNvSpPr>
              <a:spLocks noChangeShapeType="1"/>
            </p:cNvSpPr>
            <p:nvPr/>
          </p:nvSpPr>
          <p:spPr bwMode="auto">
            <a:xfrm>
              <a:off x="6619811" y="4019070"/>
              <a:ext cx="471488"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 name="Rectangle 203">
              <a:extLst>
                <a:ext uri="{FF2B5EF4-FFF2-40B4-BE49-F238E27FC236}">
                  <a16:creationId xmlns:a16="http://schemas.microsoft.com/office/drawing/2014/main" id="{27B8FBE7-4BAE-4E98-B60A-A6E733C34438}"/>
                </a:ext>
              </a:extLst>
            </p:cNvPr>
            <p:cNvSpPr>
              <a:spLocks noChangeArrowheads="1"/>
            </p:cNvSpPr>
            <p:nvPr/>
          </p:nvSpPr>
          <p:spPr bwMode="auto">
            <a:xfrm>
              <a:off x="7130986" y="4158770"/>
              <a:ext cx="6254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panose="020B0604020202020204" pitchFamily="34" charset="0"/>
                </a:rPr>
                <a:t>DT GA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0" name="Line 204">
              <a:extLst>
                <a:ext uri="{FF2B5EF4-FFF2-40B4-BE49-F238E27FC236}">
                  <a16:creationId xmlns:a16="http://schemas.microsoft.com/office/drawing/2014/main" id="{224E521C-C5BC-46C4-A92E-6C3A28C1488C}"/>
                </a:ext>
              </a:extLst>
            </p:cNvPr>
            <p:cNvSpPr>
              <a:spLocks noChangeShapeType="1"/>
            </p:cNvSpPr>
            <p:nvPr/>
          </p:nvSpPr>
          <p:spPr bwMode="auto">
            <a:xfrm>
              <a:off x="6619811" y="4241320"/>
              <a:ext cx="471488" cy="0"/>
            </a:xfrm>
            <a:prstGeom prst="line">
              <a:avLst/>
            </a:prstGeom>
            <a:noFill/>
            <a:ln w="793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Rectangle 205">
              <a:extLst>
                <a:ext uri="{FF2B5EF4-FFF2-40B4-BE49-F238E27FC236}">
                  <a16:creationId xmlns:a16="http://schemas.microsoft.com/office/drawing/2014/main" id="{F6A107D9-0E52-4C34-ABDA-6D30B3B8E537}"/>
                </a:ext>
              </a:extLst>
            </p:cNvPr>
            <p:cNvSpPr>
              <a:spLocks noChangeArrowheads="1"/>
            </p:cNvSpPr>
            <p:nvPr/>
          </p:nvSpPr>
          <p:spPr bwMode="auto">
            <a:xfrm>
              <a:off x="7130986" y="4374670"/>
              <a:ext cx="4460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Real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2" name="Line 206">
              <a:extLst>
                <a:ext uri="{FF2B5EF4-FFF2-40B4-BE49-F238E27FC236}">
                  <a16:creationId xmlns:a16="http://schemas.microsoft.com/office/drawing/2014/main" id="{35D72D71-FDFA-44B8-AF4B-C597FC03EBAD}"/>
                </a:ext>
              </a:extLst>
            </p:cNvPr>
            <p:cNvSpPr>
              <a:spLocks noChangeShapeType="1"/>
            </p:cNvSpPr>
            <p:nvPr/>
          </p:nvSpPr>
          <p:spPr bwMode="auto">
            <a:xfrm>
              <a:off x="6619811" y="4460395"/>
              <a:ext cx="471488" cy="0"/>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Rectangle 196">
              <a:extLst>
                <a:ext uri="{FF2B5EF4-FFF2-40B4-BE49-F238E27FC236}">
                  <a16:creationId xmlns:a16="http://schemas.microsoft.com/office/drawing/2014/main" id="{724A73A1-774C-450E-B259-EAEC06A44926}"/>
                </a:ext>
              </a:extLst>
            </p:cNvPr>
            <p:cNvSpPr>
              <a:spLocks noChangeArrowheads="1"/>
            </p:cNvSpPr>
            <p:nvPr/>
          </p:nvSpPr>
          <p:spPr bwMode="auto">
            <a:xfrm>
              <a:off x="6784374" y="1759264"/>
              <a:ext cx="1522950" cy="913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103">
              <a:extLst>
                <a:ext uri="{FF2B5EF4-FFF2-40B4-BE49-F238E27FC236}">
                  <a16:creationId xmlns:a16="http://schemas.microsoft.com/office/drawing/2014/main" id="{5A727B1B-7509-437E-8ADB-D7C097168352}"/>
                </a:ext>
              </a:extLst>
            </p:cNvPr>
            <p:cNvSpPr>
              <a:spLocks noChangeArrowheads="1"/>
            </p:cNvSpPr>
            <p:nvPr/>
          </p:nvSpPr>
          <p:spPr bwMode="auto">
            <a:xfrm>
              <a:off x="5267187" y="1588393"/>
              <a:ext cx="322204" cy="230832"/>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62626"/>
                  </a:solidFill>
                  <a:effectLst/>
                  <a:latin typeface="Arial" panose="020B0604020202020204" pitchFamily="34" charset="0"/>
                </a:rPr>
                <a:t>250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31" name="Rectangle 530">
              <a:extLst>
                <a:ext uri="{FF2B5EF4-FFF2-40B4-BE49-F238E27FC236}">
                  <a16:creationId xmlns:a16="http://schemas.microsoft.com/office/drawing/2014/main" id="{6862F9AB-3A12-47FC-A0AB-61D7CC5E1A35}"/>
                </a:ext>
              </a:extLst>
            </p:cNvPr>
            <p:cNvSpPr/>
            <p:nvPr/>
          </p:nvSpPr>
          <p:spPr bwMode="auto">
            <a:xfrm>
              <a:off x="5927726" y="2410932"/>
              <a:ext cx="2519425" cy="1041881"/>
            </a:xfrm>
            <a:prstGeom prst="rect">
              <a:avLst/>
            </a:prstGeom>
            <a:noFill/>
            <a:ln w="28575"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grpSp>
    </p:spTree>
    <p:extLst>
      <p:ext uri="{BB962C8B-B14F-4D97-AF65-F5344CB8AC3E}">
        <p14:creationId xmlns:p14="http://schemas.microsoft.com/office/powerpoint/2010/main" val="225154623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450E18-5C63-4972-BC66-FD180AE334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576" y="584684"/>
            <a:ext cx="10297144" cy="6084676"/>
          </a:xfrm>
          <a:prstGeom prst="rect">
            <a:avLst/>
          </a:prstGeom>
        </p:spPr>
      </p:pic>
      <p:sp>
        <p:nvSpPr>
          <p:cNvPr id="12" name="Rectangle 11">
            <a:extLst>
              <a:ext uri="{FF2B5EF4-FFF2-40B4-BE49-F238E27FC236}">
                <a16:creationId xmlns:a16="http://schemas.microsoft.com/office/drawing/2014/main" id="{36988B24-1DF3-4A2F-81FB-29094106E219}"/>
              </a:ext>
            </a:extLst>
          </p:cNvPr>
          <p:cNvSpPr/>
          <p:nvPr/>
        </p:nvSpPr>
        <p:spPr bwMode="auto">
          <a:xfrm>
            <a:off x="5635592" y="2360751"/>
            <a:ext cx="3278460" cy="1358715"/>
          </a:xfrm>
          <a:prstGeom prst="rect">
            <a:avLst/>
          </a:prstGeom>
          <a:noFill/>
          <a:ln w="28575" cap="flat" cmpd="sng" algn="ctr">
            <a:solidFill>
              <a:srgbClr val="FF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14869452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39688</TotalTime>
  <Words>7074</Words>
  <Application>Microsoft Office PowerPoint</Application>
  <PresentationFormat>On-screen Show (4:3)</PresentationFormat>
  <Paragraphs>1521</Paragraphs>
  <Slides>92</Slides>
  <Notes>14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Arial</vt:lpstr>
      <vt:lpstr>Belgium</vt:lpstr>
      <vt:lpstr>Cambria Math</vt:lpstr>
      <vt:lpstr>Garamond</vt:lpstr>
      <vt:lpstr>Mistral</vt:lpstr>
      <vt:lpstr>Tahoma</vt:lpstr>
      <vt:lpstr>Times New Roman</vt:lpstr>
      <vt:lpstr>Blank Presentation</vt:lpstr>
      <vt:lpstr>Single Peltier temperature control system with real-time thermal vision feedback towards Smart Control Engineering</vt:lpstr>
      <vt:lpstr>Outline</vt:lpstr>
      <vt:lpstr>Part 1: DT background</vt:lpstr>
      <vt:lpstr>1. Introduction</vt:lpstr>
      <vt:lpstr>1. Introduction</vt:lpstr>
      <vt:lpstr>1. Introduction</vt:lpstr>
      <vt:lpstr>1. Introduction</vt:lpstr>
      <vt:lpstr>1. Introduction</vt:lpstr>
      <vt:lpstr>1. Introduction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2. Digital Twin</vt:lpstr>
      <vt:lpstr>PowerPoint Presentation</vt:lpstr>
      <vt:lpstr>Part 2: Building a DT from scratch</vt:lpstr>
      <vt:lpstr>3. Building a DT from scratch</vt:lpstr>
      <vt:lpstr>3. Building a DT from scratch</vt:lpstr>
      <vt:lpstr>3. Building a DT from scratch</vt:lpstr>
      <vt:lpstr>3. Building a DT from scratch</vt:lpstr>
      <vt:lpstr>3. Building a DT from scratch</vt:lpstr>
      <vt:lpstr>3. Building a DT from scratch</vt:lpstr>
      <vt:lpstr>3. Building a DT from scratch</vt:lpstr>
      <vt:lpstr>3. Building a DT from scratch</vt:lpstr>
      <vt:lpstr>Part 3: Show and Tell Peltier SISO System</vt:lpstr>
      <vt:lpstr>PowerPoint Presentation</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4. Study case: SISO Peltier system</vt:lpstr>
      <vt:lpstr>Conclusions and future work</vt:lpstr>
      <vt:lpstr>Conclusions and next steps</vt:lpstr>
      <vt:lpstr>Future works</vt:lpstr>
      <vt:lpstr>Future works</vt:lpstr>
      <vt:lpstr>Conclusions and next steps</vt:lpstr>
      <vt:lpstr>Pixel Heating Experiment Learning Platform (PHELP)</vt:lpstr>
      <vt:lpstr>Fractional Horsepower Dynamometer</vt:lpstr>
      <vt:lpstr>PowerPoint Presentation</vt:lpstr>
      <vt:lpstr>Towards Digital Twin Integration</vt:lpstr>
      <vt:lpstr>Take home message</vt:lpstr>
      <vt:lpstr>References</vt:lpstr>
      <vt:lpstr>References</vt:lpstr>
      <vt:lpstr>Acknowledgements</vt:lpstr>
      <vt:lpstr>PowerPoint Presentation</vt:lpstr>
      <vt:lpstr>PID control</vt:lpstr>
      <vt:lpstr>PID control</vt:lpstr>
      <vt:lpstr>PID control</vt:lpstr>
      <vt:lpstr>Model Predictive Control</vt:lpstr>
      <vt:lpstr>Robust control</vt:lpstr>
      <vt:lpstr>PowerPoint Presentation</vt:lpstr>
      <vt:lpstr>PowerPoint Presentation</vt:lpstr>
      <vt:lpstr>PowerPoint Presentation</vt:lpstr>
      <vt:lpstr>PowerPoint Presentation</vt:lpstr>
    </vt:vector>
  </TitlesOfParts>
  <Company>University of California Merced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ME142 Mechatronics</dc:title>
  <dc:subject>actuator literature review</dc:subject>
  <dc:creator>YangQuan Chen</dc:creator>
  <cp:lastModifiedBy>jairo bernardo viola villamizar</cp:lastModifiedBy>
  <cp:revision>1714</cp:revision>
  <cp:lastPrinted>2004-07-08T02:38:27Z</cp:lastPrinted>
  <dcterms:created xsi:type="dcterms:W3CDTF">2003-12-02T17:03:49Z</dcterms:created>
  <dcterms:modified xsi:type="dcterms:W3CDTF">2021-06-09T01:15:08Z</dcterms:modified>
</cp:coreProperties>
</file>